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65" r:id="rId2"/>
    <p:sldId id="274" r:id="rId3"/>
    <p:sldId id="276" r:id="rId4"/>
    <p:sldId id="277" r:id="rId5"/>
    <p:sldId id="279" r:id="rId6"/>
    <p:sldId id="281" r:id="rId7"/>
    <p:sldId id="290" r:id="rId8"/>
    <p:sldId id="282" r:id="rId9"/>
    <p:sldId id="289" r:id="rId10"/>
    <p:sldId id="300" r:id="rId11"/>
    <p:sldId id="288" r:id="rId12"/>
    <p:sldId id="283" r:id="rId13"/>
    <p:sldId id="275" r:id="rId14"/>
    <p:sldId id="273" r:id="rId15"/>
    <p:sldId id="291" r:id="rId16"/>
    <p:sldId id="270" r:id="rId17"/>
    <p:sldId id="295" r:id="rId18"/>
    <p:sldId id="296" r:id="rId19"/>
    <p:sldId id="297" r:id="rId20"/>
    <p:sldId id="298" r:id="rId21"/>
    <p:sldId id="29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CC0000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8" autoAdjust="0"/>
    <p:restoredTop sz="96857" autoAdjust="0"/>
  </p:normalViewPr>
  <p:slideViewPr>
    <p:cSldViewPr>
      <p:cViewPr>
        <p:scale>
          <a:sx n="95" d="100"/>
          <a:sy n="95" d="100"/>
        </p:scale>
        <p:origin x="-2094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60" y="620688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2460" y="1880828"/>
            <a:ext cx="8280000" cy="4320000"/>
          </a:xfrm>
        </p:spPr>
        <p:txBody>
          <a:bodyPr/>
          <a:lstStyle>
            <a:lvl1pPr marL="342000" indent="-342000">
              <a:buSzPct val="60000"/>
              <a:buFont typeface="Wingdings" pitchFamily="2" charset="2"/>
              <a:buChar char="v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1144800" indent="-230400">
              <a:buFont typeface="Arial" pitchFamily="34" charset="0"/>
              <a:buChar char="•"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indent="-324000"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620614"/>
            <a:ext cx="8280000" cy="900113"/>
          </a:xfrm>
        </p:spPr>
        <p:txBody>
          <a:bodyPr/>
          <a:lstStyle>
            <a:lvl1pPr>
              <a:defRPr>
                <a:solidFill>
                  <a:srgbClr val="C0000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31540" y="1880828"/>
            <a:ext cx="8280000" cy="432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February 4,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February 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76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ownloads\pshenitsa_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387"/>
            <a:ext cx="9300017" cy="6921387"/>
          </a:xfrm>
          <a:prstGeom prst="rect">
            <a:avLst/>
          </a:prstGeom>
          <a:noFill/>
        </p:spPr>
      </p:pic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87524" y="3825044"/>
            <a:ext cx="6228370" cy="2051496"/>
          </a:xfrm>
        </p:spPr>
        <p:txBody>
          <a:bodyPr/>
          <a:lstStyle/>
          <a:p>
            <a:r>
              <a:rPr lang="uk-UA" sz="54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 Unicode MS" pitchFamily="34" charset="-128"/>
              </a:rPr>
              <a:t>Наші </a:t>
            </a:r>
            <a:r>
              <a:rPr lang="uk-UA" sz="54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 Unicode MS" pitchFamily="34" charset="-128"/>
              </a:rPr>
              <a:t> </a:t>
            </a:r>
            <a:r>
              <a:rPr lang="uk-UA" sz="54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Arial Unicode MS" pitchFamily="34" charset="-128"/>
              </a:rPr>
              <a:t>обереги</a:t>
            </a:r>
            <a:r>
              <a:rPr lang="uk-UA" sz="5400" b="1" dirty="0" smtClean="0">
                <a:latin typeface="Monotype Corsiva" panose="03010101010201010101" pitchFamily="66" charset="0"/>
                <a:cs typeface="Arial Unicode MS" pitchFamily="34" charset="-128"/>
              </a:rPr>
              <a:t/>
            </a:r>
            <a:br>
              <a:rPr lang="uk-UA" sz="5400" b="1" dirty="0" smtClean="0">
                <a:latin typeface="Monotype Corsiva" panose="03010101010201010101" pitchFamily="66" charset="0"/>
                <a:cs typeface="Arial Unicode MS" pitchFamily="34" charset="-128"/>
              </a:rPr>
            </a:br>
            <a:endParaRPr lang="ru-RU" sz="2800" dirty="0" smtClean="0">
              <a:latin typeface="Monotype Corsiva" panose="03010101010201010101" pitchFamily="66" charset="0"/>
              <a:cs typeface="Arial Unicode MS" pitchFamily="34" charset="-128"/>
            </a:endParaRPr>
          </a:p>
        </p:txBody>
      </p:sp>
    </p:spTree>
  </p:cSld>
  <p:clrMapOvr>
    <a:masterClrMapping/>
  </p:clrMapOvr>
  <p:transition advClick="0" advTm="5000">
    <p:wheel spokes="8"/>
    <p:sndAc>
      <p:stSnd loop="1">
        <p:snd r:embed="rId2" name="Svіtlana_Vesna_-_Mіy_rіdniy_kray_(get-tune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vіtlana_Vesna_-_Mіy_rіdniy_kray_(get-tune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about-ukraine.com/userfiles/image/%D0%9E%D0%B1%D0%B5%D1%80%D0%B5%D0%B3%D0%B8/%D0%B3%D1%80%D0%B5%D0%B15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383283">
            <a:off x="1187121" y="3697031"/>
            <a:ext cx="2509823" cy="19002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06043" y="368660"/>
            <a:ext cx="5008563" cy="756506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Гребінь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58888" y="1196975"/>
            <a:ext cx="4789487" cy="2016125"/>
          </a:xfrm>
        </p:spPr>
        <p:txBody>
          <a:bodyPr>
            <a:normAutofit fontScale="92500"/>
          </a:bodyPr>
          <a:lstStyle/>
          <a:p>
            <a:pPr marL="341313" indent="-341313" algn="just">
              <a:defRPr/>
            </a:pPr>
            <a:r>
              <a:rPr lang="ru-RU" sz="1900" b="1" i="1" dirty="0" smtClean="0">
                <a:solidFill>
                  <a:schemeClr val="accent3">
                    <a:lumMod val="50000"/>
                  </a:schemeClr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smtClean="0">
                <a:solidFill>
                  <a:srgbClr val="008000"/>
                </a:solidFill>
                <a:latin typeface="Sylfaen" pitchFamily="18" charset="0"/>
                <a:cs typeface="Arial" charset="0"/>
              </a:rPr>
              <a:t>	</a:t>
            </a:r>
            <a:r>
              <a:rPr lang="ru-RU" sz="2000" b="1" dirty="0" err="1" smtClean="0">
                <a:solidFill>
                  <a:srgbClr val="008000"/>
                </a:solidFill>
                <a:latin typeface="Sylfaen" pitchFamily="18" charset="0"/>
              </a:rPr>
              <a:t>Гребінь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Sylfaen" pitchFamily="18" charset="0"/>
              </a:rPr>
              <a:t>ототожнювався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в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давнину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з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рослинами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, 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з водою, небесною </a:t>
            </a:r>
            <a:r>
              <a:rPr lang="ru-RU" sz="2000" b="1" dirty="0" err="1" smtClean="0">
                <a:solidFill>
                  <a:srgbClr val="008000"/>
                </a:solidFill>
                <a:latin typeface="Sylfaen" pitchFamily="18" charset="0"/>
              </a:rPr>
              <a:t>вологою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. </a:t>
            </a:r>
          </a:p>
          <a:p>
            <a:pPr marL="90488" indent="803275" algn="just">
              <a:defRPr/>
            </a:pP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У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родильній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обрядовості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гребінь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символізував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жіночу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долю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. А у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південних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слов'ян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гребінь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—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оберіг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>
                <a:solidFill>
                  <a:srgbClr val="008000"/>
                </a:solidFill>
                <a:latin typeface="Sylfaen" pitchFamily="18" charset="0"/>
              </a:rPr>
              <a:t>проти</a:t>
            </a:r>
            <a:r>
              <a:rPr lang="ru-RU" sz="2000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sz="2000" b="1" dirty="0" err="1" smtClean="0">
                <a:solidFill>
                  <a:srgbClr val="008000"/>
                </a:solidFill>
                <a:latin typeface="Sylfaen" pitchFamily="18" charset="0"/>
              </a:rPr>
              <a:t>вовків</a:t>
            </a:r>
            <a:r>
              <a:rPr lang="ru-RU" sz="2000" b="1" dirty="0" smtClean="0">
                <a:solidFill>
                  <a:srgbClr val="008000"/>
                </a:solidFill>
                <a:latin typeface="Sylfaen" pitchFamily="18" charset="0"/>
              </a:rPr>
              <a:t>. </a:t>
            </a:r>
          </a:p>
          <a:p>
            <a:pPr marL="341313" indent="-341313" algn="just">
              <a:defRPr/>
            </a:pPr>
            <a:endParaRPr lang="ru-RU" sz="2000" dirty="0"/>
          </a:p>
          <a:p>
            <a:pPr marL="341313" indent="-341313" algn="just">
              <a:defRPr/>
            </a:pPr>
            <a:endParaRPr lang="ru-RU" sz="900" b="1" dirty="0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>
              <a:defRPr/>
            </a:pPr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714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http://about-ukraine.com/userfiles/image/%D0%9E%D0%B1%D0%B5%D1%80%D0%B5%D0%B3%D0%B8/%D0%B3%D1%80%D0%B5%D0%B1%D0%B5%D0%BD%D1%8C%20%D1%81%D0%BA%D1%96%D1%84%D1%81%D1%8C%D0%BA%D0%B8%D0%B9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1610920">
            <a:off x="3705938" y="3712700"/>
            <a:ext cx="2498203" cy="1863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Текст 3"/>
          <p:cNvSpPr txBox="1">
            <a:spLocks/>
          </p:cNvSpPr>
          <p:nvPr/>
        </p:nvSpPr>
        <p:spPr bwMode="auto">
          <a:xfrm>
            <a:off x="6156325" y="3321050"/>
            <a:ext cx="280828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61950" algn="just">
              <a:defRPr/>
            </a:pP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Символічній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дії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розчісування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ребенем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надавалось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особливе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значення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в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обряді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весілля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. </a:t>
            </a:r>
          </a:p>
          <a:p>
            <a:pPr indent="361950" algn="just">
              <a:defRPr/>
            </a:pP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Гребінь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дарували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на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весілля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в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Україні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, про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що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співається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 у </a:t>
            </a:r>
            <a:r>
              <a:rPr lang="ru-RU" b="1" dirty="0" err="1">
                <a:solidFill>
                  <a:srgbClr val="008000"/>
                </a:solidFill>
                <a:latin typeface="Sylfaen" pitchFamily="18" charset="0"/>
              </a:rPr>
              <a:t>піснях</a:t>
            </a:r>
            <a:r>
              <a:rPr lang="ru-RU" b="1" dirty="0">
                <a:solidFill>
                  <a:srgbClr val="008000"/>
                </a:solidFill>
                <a:latin typeface="Sylfaen" pitchFamily="18" charset="0"/>
              </a:rPr>
              <a:t>.</a:t>
            </a: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8049" y="440668"/>
            <a:ext cx="7559920" cy="864096"/>
          </a:xfrm>
        </p:spPr>
        <p:txBody>
          <a:bodyPr/>
          <a:lstStyle/>
          <a:p>
            <a:r>
              <a:rPr lang="uk-UA" sz="6000" dirty="0" smtClean="0">
                <a:cs typeface="Arial" charset="0"/>
              </a:rPr>
              <a:t>Коса-дівоча краса!</a:t>
            </a:r>
            <a:endParaRPr lang="ru-RU" sz="6000" dirty="0" smtClean="0">
              <a:cs typeface="Arial" charset="0"/>
            </a:endParaRPr>
          </a:p>
        </p:txBody>
      </p:sp>
      <p:sp>
        <p:nvSpPr>
          <p:cNvPr id="10243" name="Текст 3"/>
          <p:cNvSpPr>
            <a:spLocks noGrp="1"/>
          </p:cNvSpPr>
          <p:nvPr>
            <p:ph type="body" sz="quarter" idx="10"/>
          </p:nvPr>
        </p:nvSpPr>
        <p:spPr>
          <a:xfrm>
            <a:off x="827088" y="1449388"/>
            <a:ext cx="5637212" cy="2555875"/>
          </a:xfrm>
        </p:spPr>
        <p:txBody>
          <a:bodyPr/>
          <a:lstStyle/>
          <a:p>
            <a:pPr marL="341313" indent="-341313" algn="just"/>
            <a:r>
              <a:rPr lang="uk-UA" sz="2000" smtClean="0">
                <a:solidFill>
                  <a:srgbClr val="C00000"/>
                </a:solidFill>
                <a:cs typeface="Arial" charset="0"/>
              </a:rPr>
              <a:t>Довге густе волосся завжди було ознакою дівочої вроди, а охайно заплетена коса-символом цнотливості, незайманості  та дівування. Вважалося, що якщо дівчина вміла стежити за своїм волоссям то в майбутньому з неї буде гарна господиня – працьовита, чепурна. </a:t>
            </a:r>
            <a:endParaRPr lang="ru-RU" sz="200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2123728" y="4041068"/>
            <a:ext cx="6289386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uk-UA" sz="2000" b="1" dirty="0">
                <a:latin typeface="Monotype Corsiva" panose="03010101010201010101" pitchFamily="66" charset="0"/>
              </a:rPr>
              <a:t>Стрічки були найголовнішою прикрасою для дівчат, а вінок з квітів крім прикраси, був ще й оберегом. Хай там що а в довгій косі до пояса завжди відчувається щось ніжне і прекрасна.</a:t>
            </a:r>
            <a:endParaRPr lang="ru-RU" sz="2000" b="1" dirty="0">
              <a:latin typeface="Monotype Corsiva" panose="03010101010201010101" pitchFamily="66" charset="0"/>
            </a:endParaRPr>
          </a:p>
          <a:p>
            <a:pPr marL="341313" indent="-341313" algn="just">
              <a:defRPr/>
            </a:pPr>
            <a:endParaRPr lang="ru-RU" sz="8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>
              <a:defRPr/>
            </a:pPr>
            <a:endParaRPr lang="ru-RU" sz="2000" dirty="0">
              <a:solidFill>
                <a:srgbClr val="C00000"/>
              </a:solidFill>
            </a:endParaRPr>
          </a:p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9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271" name="Рисунок 10" descr="kozachk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38" y="1576388"/>
            <a:ext cx="15843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329100"/>
            <a:ext cx="134778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243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290" y="1323012"/>
            <a:ext cx="2373345" cy="1925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75" y="398463"/>
            <a:ext cx="6850521" cy="798289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Віночок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3383868" y="1124744"/>
            <a:ext cx="3306762" cy="2405757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Вінок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—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передусім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оберіг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таке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значення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він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в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багатьох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народів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>
              <a:defRPr/>
            </a:pP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символ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жіночого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начала,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дівування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та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дівочої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цнотливості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algn="just">
              <a:defRPr/>
            </a:pP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Загалом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вінок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— знак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життя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долі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життєвої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</a:rPr>
              <a:t>сили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1313" indent="-341313" algn="just">
              <a:defRPr/>
            </a:pPr>
            <a:endParaRPr lang="ru-RU" sz="900" b="1" dirty="0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>
              <a:defRPr/>
            </a:pPr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55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1367644" y="3751622"/>
            <a:ext cx="5508476" cy="255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Квітка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до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квіточки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,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спіле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колосся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Гілочка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хмелю,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барвінку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лоза...  -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Сонячний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промінь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лоскоче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волосся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Наче  в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короні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голівка-краса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Скільки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століть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цей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віночок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барвистий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На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українських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дівчатах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цвіте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-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Віру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,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надію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,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любов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нашу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чисту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З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піснею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в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серце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500" b="1" i="1" dirty="0" err="1">
                <a:solidFill>
                  <a:schemeClr val="accent6">
                    <a:lumMod val="50000"/>
                  </a:schemeClr>
                </a:solidFill>
              </a:rPr>
              <a:t>впліта</a:t>
            </a:r>
            <a:r>
              <a:rPr lang="ru-RU" sz="1500" b="1" i="1" dirty="0">
                <a:solidFill>
                  <a:schemeClr val="accent6">
                    <a:lumMod val="50000"/>
                  </a:schemeClr>
                </a:solidFill>
              </a:rPr>
              <a:t>  золоте.</a:t>
            </a:r>
            <a:endParaRPr lang="ru-RU" sz="15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500" b="1" i="1" dirty="0"/>
              <a:t> </a:t>
            </a:r>
            <a:endParaRPr lang="ru-RU" sz="1500" dirty="0"/>
          </a:p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15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15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43733" y="1566837"/>
            <a:ext cx="240026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cd42167243a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6196" y="3751622"/>
            <a:ext cx="1998609" cy="1976808"/>
          </a:xfrm>
          <a:prstGeom prst="rect">
            <a:avLst/>
          </a:prstGeom>
        </p:spPr>
      </p:pic>
    </p:spTree>
  </p:cSld>
  <p:clrMapOvr>
    <a:masterClrMapping/>
  </p:clrMapOvr>
  <p:transition spd="med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51555993990b.png"/>
          <p:cNvPicPr>
            <a:picLocks noChangeAspect="1"/>
          </p:cNvPicPr>
          <p:nvPr/>
        </p:nvPicPr>
        <p:blipFill>
          <a:blip r:embed="rId2" cstate="print">
            <a:lum bright="-30000" contrast="40000"/>
          </a:blip>
          <a:stretch>
            <a:fillRect/>
          </a:stretch>
        </p:blipFill>
        <p:spPr>
          <a:xfrm>
            <a:off x="622966" y="0"/>
            <a:ext cx="7898067" cy="6858000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724" y="620689"/>
            <a:ext cx="6624736" cy="720080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Калина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971550" y="1520825"/>
            <a:ext cx="5076825" cy="5003800"/>
          </a:xfrm>
        </p:spPr>
        <p:txBody>
          <a:bodyPr/>
          <a:lstStyle/>
          <a:p>
            <a:pPr marL="341313" indent="-341313" algn="just"/>
            <a:r>
              <a:rPr lang="ru-RU" sz="2000" b="1" i="1" smtClean="0">
                <a:solidFill>
                  <a:srgbClr val="008000"/>
                </a:solidFill>
                <a:latin typeface="Sylfaen" pitchFamily="18" charset="0"/>
                <a:cs typeface="Arial" charset="0"/>
              </a:rPr>
              <a:t>Калина — один із найдавніших рослинних символів. Це знак життя, крові, вогню і смерті. Деякі дослідники пов'язують її назву із сонцем, жаром, паланням. Калина часто відіграє роль світового древа, на вершечку якого птахи дзьобають ягоди, приносячи людям вісті. </a:t>
            </a:r>
          </a:p>
          <a:p>
            <a:pPr marL="341313" indent="-341313" algn="just"/>
            <a:endParaRPr lang="ru-RU" sz="900" b="1" i="1" smtClean="0">
              <a:solidFill>
                <a:srgbClr val="008000"/>
              </a:solidFill>
              <a:latin typeface="Sylfaen" pitchFamily="18" charset="0"/>
              <a:cs typeface="Arial" charset="0"/>
            </a:endParaRPr>
          </a:p>
          <a:p>
            <a:pPr marL="341313" indent="-341313" algn="just"/>
            <a:r>
              <a:rPr lang="ru-RU" sz="2000" b="1" i="1" smtClean="0">
                <a:solidFill>
                  <a:srgbClr val="008000"/>
                </a:solidFill>
                <a:latin typeface="Sylfaen" pitchFamily="18" charset="0"/>
                <a:cs typeface="Arial" charset="0"/>
              </a:rPr>
              <a:t>Калину в українській хаті вішали над дверима, щоб оберігала мир і спокій в оселі.</a:t>
            </a:r>
          </a:p>
          <a:p>
            <a:pPr marL="341313" indent="-341313" algn="just"/>
            <a:endParaRPr lang="ru-RU" sz="1100" b="1" i="1" smtClean="0">
              <a:solidFill>
                <a:srgbClr val="008000"/>
              </a:solidFill>
              <a:latin typeface="Sylfaen" pitchFamily="18" charset="0"/>
              <a:cs typeface="Arial" charset="0"/>
            </a:endParaRPr>
          </a:p>
          <a:p>
            <a:pPr marL="341313" indent="-341313" algn="just"/>
            <a:r>
              <a:rPr lang="ru-RU" sz="2000" b="1" i="1" smtClean="0">
                <a:solidFill>
                  <a:srgbClr val="008000"/>
                </a:solidFill>
                <a:latin typeface="Sylfaen" pitchFamily="18" charset="0"/>
                <a:cs typeface="Arial" charset="0"/>
              </a:rPr>
              <a:t>Калиною прикрашали "спасову бороду”, щоб добрий був урожай, добробут.</a:t>
            </a:r>
          </a:p>
          <a:p>
            <a:pPr marL="341313" indent="-341313"/>
            <a:endParaRPr lang="ru-RU" sz="200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15368" name="Рисунок 12" descr="32732edffeec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34283">
            <a:off x="5832559" y="506736"/>
            <a:ext cx="349726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Рисунок 15" descr="kozachok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8738" y="3968750"/>
            <a:ext cx="20161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7e891_80870360_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338" y="3284538"/>
            <a:ext cx="41402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5920" y="332656"/>
            <a:ext cx="6624736" cy="900113"/>
          </a:xfrm>
        </p:spPr>
        <p:txBody>
          <a:bodyPr/>
          <a:lstStyle/>
          <a:p>
            <a:pPr>
              <a:defRPr/>
            </a:pPr>
            <a:r>
              <a:rPr lang="uk-UA" sz="7200" i="1" dirty="0" smtClean="0">
                <a:solidFill>
                  <a:srgbClr val="00B050"/>
                </a:solidFill>
                <a:latin typeface="+mn-lt"/>
              </a:rPr>
              <a:t>Верба</a:t>
            </a:r>
            <a:endParaRPr lang="ru-RU" sz="7200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827088" y="1125538"/>
            <a:ext cx="5473700" cy="2159446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None/>
              <a:defRPr/>
            </a:pPr>
            <a:endParaRPr lang="ru-RU" sz="1800" i="1" dirty="0" smtClean="0"/>
          </a:p>
          <a:p>
            <a:pPr lvl="1"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Верба серед дерев особливо шанована, оскільки з прадавніх часів була тотемом у наших предків.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 	Як священне дерево, має вона велику життєву силу і наділяє нею інших. </a:t>
            </a:r>
          </a:p>
          <a:p>
            <a:pPr lvl="1"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Вірять, що верба надійно оберігає оселю від природних стихій.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Arial" charset="0"/>
            </a:endParaRPr>
          </a:p>
          <a:p>
            <a:pPr marL="341313" indent="-341313">
              <a:defRPr/>
            </a:pPr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2" name="Текст 3"/>
          <p:cNvSpPr txBox="1">
            <a:spLocks/>
          </p:cNvSpPr>
          <p:nvPr/>
        </p:nvSpPr>
        <p:spPr bwMode="auto">
          <a:xfrm>
            <a:off x="4932363" y="3905250"/>
            <a:ext cx="3995737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000" indent="-342000" algn="just" eaLnBrk="0" hangingPunct="0"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uk-UA" b="1" i="1" dirty="0">
                <a:solidFill>
                  <a:srgbClr val="C00000"/>
                </a:solidFill>
                <a:latin typeface="Sylfaen" pitchFamily="18" charset="0"/>
                <a:cs typeface="Arial" pitchFamily="34" charset="0"/>
              </a:rPr>
              <a:t>	Вербу клали у воду, у якій купали хвору дитину, хвороба після цього мала відступити. Українці вірили, що верба — могутній оберіг, наділяє людину здоров’ям та силою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Sylfaen" pitchFamily="18" charset="0"/>
                <a:cs typeface="Arial" pitchFamily="34" charset="0"/>
              </a:rPr>
              <a:t>. 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ylfaen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_7e891_80870360_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11659" y="3897052"/>
            <a:ext cx="3251647" cy="2438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11659" y="332656"/>
            <a:ext cx="7200801" cy="900113"/>
          </a:xfrm>
        </p:spPr>
        <p:txBody>
          <a:bodyPr/>
          <a:lstStyle/>
          <a:p>
            <a:pPr>
              <a:defRPr/>
            </a:pPr>
            <a:r>
              <a:rPr lang="uk-UA" sz="7200" i="1" dirty="0" smtClean="0">
                <a:solidFill>
                  <a:srgbClr val="00B050"/>
                </a:solidFill>
                <a:latin typeface="+mn-lt"/>
              </a:rPr>
              <a:t>Барвінок</a:t>
            </a:r>
            <a:endParaRPr lang="ru-RU" sz="7200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827088" y="1125538"/>
            <a:ext cx="5473700" cy="2879525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None/>
              <a:defRPr/>
            </a:pPr>
            <a:endParaRPr lang="ru-RU" sz="1800" i="1" dirty="0" smtClean="0"/>
          </a:p>
          <a:p>
            <a:pPr lvl="1"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Барвінок є символом молодості  і кохання.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 	Ця рослина тісно пов'язана з нашими звичаями і обрядами, особливо щедро використовували барвінок на весіллях.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          Барвінок  вишивали на сорочках  і рушниках.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         Вважали, що там де є він </a:t>
            </a:r>
            <a:r>
              <a:rPr lang="uk-UA" sz="1800" b="1" i="1" dirty="0" err="1" smtClean="0">
                <a:solidFill>
                  <a:srgbClr val="C00000"/>
                </a:solidFill>
                <a:latin typeface="Sylfaen" pitchFamily="18" charset="0"/>
              </a:rPr>
              <a:t>нечисть</a:t>
            </a:r>
            <a:r>
              <a:rPr lang="uk-UA" sz="1800" b="1" i="1" dirty="0" smtClean="0">
                <a:solidFill>
                  <a:srgbClr val="C00000"/>
                </a:solidFill>
                <a:latin typeface="Sylfaen" pitchFamily="18" charset="0"/>
              </a:rPr>
              <a:t> втрачає свою силу.</a:t>
            </a:r>
          </a:p>
          <a:p>
            <a:pPr algn="just">
              <a:defRPr/>
            </a:pPr>
            <a:r>
              <a:rPr lang="uk-UA" sz="1800" b="1" i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Arial" charset="0"/>
            </a:endParaRPr>
          </a:p>
          <a:p>
            <a:pPr marL="341313" indent="-341313">
              <a:defRPr/>
            </a:pPr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2" name="Текст 3"/>
          <p:cNvSpPr txBox="1">
            <a:spLocks/>
          </p:cNvSpPr>
          <p:nvPr/>
        </p:nvSpPr>
        <p:spPr bwMode="auto">
          <a:xfrm>
            <a:off x="4680012" y="3609020"/>
            <a:ext cx="42124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000" indent="-342000" algn="just" eaLnBrk="0" hangingPunct="0"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uk-UA" b="1" i="1" dirty="0">
                <a:solidFill>
                  <a:srgbClr val="C00000"/>
                </a:solidFill>
                <a:latin typeface="Sylfaen" pitchFamily="18" charset="0"/>
                <a:cs typeface="Arial" pitchFamily="34" charset="0"/>
              </a:rPr>
              <a:t>	</a:t>
            </a:r>
            <a:r>
              <a:rPr lang="uk-UA" b="1" i="1" dirty="0" smtClean="0">
                <a:solidFill>
                  <a:srgbClr val="C00000"/>
                </a:solidFill>
                <a:latin typeface="Sylfaen" pitchFamily="18" charset="0"/>
                <a:cs typeface="Arial" pitchFamily="34" charset="0"/>
              </a:rPr>
              <a:t>Благословенним і чарівним вважається край, де  росте ця рослина. Про  барвінок складено легенди, загадки, його озвучено в українських піснях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Sylfaen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uiExpand="1" build="p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620688"/>
            <a:ext cx="7740352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Народна пісня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12850" y="1749425"/>
            <a:ext cx="4860925" cy="4895850"/>
          </a:xfrm>
        </p:spPr>
        <p:txBody>
          <a:bodyPr/>
          <a:lstStyle/>
          <a:p>
            <a:pPr marL="341313" indent="-341313" algn="just"/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Народна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пісня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—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це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також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оберіг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. Вона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народжувалась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там, де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збиралося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багато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людей.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Українська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пісня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—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перлина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народної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творчості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. </a:t>
            </a:r>
          </a:p>
          <a:p>
            <a:pPr marL="341313" indent="-341313" algn="just"/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Українські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народні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пісні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супроводжували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наших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пращурів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протягом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усього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їхнього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життя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.</a:t>
            </a:r>
          </a:p>
          <a:p>
            <a:pPr marL="341313" indent="-341313" algn="just"/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Пісня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допомагала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їм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у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праці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та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під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час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дозвілля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. У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народних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піснях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відображена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душа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нашого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народу. </a:t>
            </a:r>
          </a:p>
          <a:p>
            <a:pPr marL="341313" indent="-341313" algn="just"/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Вона, як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сльоза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–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очищає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 душу, як свята молитва –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сповіщає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, 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прощає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, вона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цілюща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як </a:t>
            </a:r>
            <a:r>
              <a:rPr lang="ru-RU" sz="20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материнське</a:t>
            </a:r>
            <a:r>
              <a:rPr lang="ru-RU" sz="20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молоко.</a:t>
            </a:r>
            <a:endParaRPr lang="ru-RU" sz="1900" b="1" i="1" dirty="0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 algn="just"/>
            <a:endParaRPr lang="ru-RU" sz="900" b="1" dirty="0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16390" name="Рисунок 6" descr="kozak_bandur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161" y="2101056"/>
            <a:ext cx="266541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772" y="620688"/>
            <a:ext cx="6624228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Відгадай !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799692" y="1962150"/>
            <a:ext cx="4860925" cy="4895850"/>
          </a:xfrm>
        </p:spPr>
        <p:txBody>
          <a:bodyPr/>
          <a:lstStyle/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Хоч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не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солодкий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дуже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смачний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Хоч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сам маленький,</a:t>
            </a:r>
          </a:p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Проте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дорогий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Сядемо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обідати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–</a:t>
            </a:r>
          </a:p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Він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столі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Люблять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його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дорослі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малі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Garamond" pitchFamily="18" charset="0"/>
              <a:cs typeface="Arial" charset="0"/>
            </a:endParaRP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poltava_embroidery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88" y="0"/>
            <a:ext cx="1349931" cy="2348880"/>
          </a:xfrm>
          <a:prstGeom prst="rect">
            <a:avLst/>
          </a:prstGeom>
        </p:spPr>
      </p:pic>
      <p:pic>
        <p:nvPicPr>
          <p:cNvPr id="10" name="Рисунок 9" descr="eee4a3e5e5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6672" y="1772816"/>
            <a:ext cx="4507328" cy="360040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5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5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76488" y="620688"/>
            <a:ext cx="6767512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Відгадай !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763688" y="1412776"/>
            <a:ext cx="4860925" cy="48958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Біле поле полотняне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Рівно ткане, чисто пране.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А по ньому голка ходить,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За собою нитку водить.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Покрутнеться так і сяк –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Зацвіте червоний мак.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Зазирне і там , і тут – 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Васильки зацвітуть.</a:t>
            </a: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poltava_embroidery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88" y="0"/>
            <a:ext cx="1349931" cy="2348880"/>
          </a:xfrm>
          <a:prstGeom prst="rect">
            <a:avLst/>
          </a:prstGeom>
        </p:spPr>
      </p:pic>
      <p:pic>
        <p:nvPicPr>
          <p:cNvPr id="10" name="Рисунок 9" descr="eee4a3e5e5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916832"/>
            <a:ext cx="2455612" cy="360040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5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5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620688"/>
            <a:ext cx="6588224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Відгадай !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763688" y="1412776"/>
            <a:ext cx="4860925" cy="489585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За хатою у </a:t>
            </a:r>
            <a:r>
              <a:rPr lang="ru-RU" sz="2400" b="1" dirty="0" err="1" smtClean="0">
                <a:solidFill>
                  <a:srgbClr val="008000"/>
                </a:solidFill>
              </a:rPr>
              <a:t>садочку</a:t>
            </a:r>
            <a:endParaRPr lang="ru-RU" sz="2400" b="1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У зеленому </a:t>
            </a:r>
            <a:r>
              <a:rPr lang="ru-RU" sz="2400" b="1" dirty="0" err="1" smtClean="0">
                <a:solidFill>
                  <a:srgbClr val="008000"/>
                </a:solidFill>
              </a:rPr>
              <a:t>віночку</a:t>
            </a:r>
            <a:r>
              <a:rPr lang="ru-RU" sz="2400" b="1" dirty="0" smtClean="0">
                <a:solidFill>
                  <a:srgbClr val="00800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У </a:t>
            </a:r>
            <a:r>
              <a:rPr lang="ru-RU" sz="2400" b="1" dirty="0" err="1" smtClean="0">
                <a:solidFill>
                  <a:srgbClr val="008000"/>
                </a:solidFill>
              </a:rPr>
              <a:t>червоному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намисті</a:t>
            </a:r>
            <a:endParaRPr lang="ru-RU" sz="2400" b="1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008000"/>
                </a:solidFill>
              </a:rPr>
              <a:t>Дівчинонька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чепуриться</a:t>
            </a:r>
            <a:r>
              <a:rPr lang="ru-RU" sz="2400" b="1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І </a:t>
            </a:r>
            <a:r>
              <a:rPr lang="ru-RU" sz="2400" b="1" dirty="0" err="1" smtClean="0">
                <a:solidFill>
                  <a:srgbClr val="008000"/>
                </a:solidFill>
              </a:rPr>
              <a:t>збігаються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всі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діти</a:t>
            </a:r>
            <a:endParaRPr lang="ru-RU" sz="2400" b="1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rgbClr val="008000"/>
                </a:solidFill>
              </a:rPr>
              <a:t>Щоб</a:t>
            </a:r>
            <a:r>
              <a:rPr lang="ru-RU" sz="2400" b="1" dirty="0" smtClean="0">
                <a:solidFill>
                  <a:srgbClr val="008000"/>
                </a:solidFill>
              </a:rPr>
              <a:t> на </a:t>
            </a:r>
            <a:r>
              <a:rPr lang="ru-RU" sz="2400" b="1" dirty="0" err="1" smtClean="0">
                <a:solidFill>
                  <a:srgbClr val="008000"/>
                </a:solidFill>
              </a:rPr>
              <a:t>неї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поглядіти</a:t>
            </a:r>
            <a:r>
              <a:rPr lang="ru-RU" sz="2400" b="1" dirty="0" smtClean="0">
                <a:solidFill>
                  <a:srgbClr val="00800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За </a:t>
            </a:r>
            <a:r>
              <a:rPr lang="ru-RU" sz="2400" b="1" dirty="0" err="1" smtClean="0">
                <a:solidFill>
                  <a:srgbClr val="008000"/>
                </a:solidFill>
              </a:rPr>
              <a:t>намисто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кожен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смик</a:t>
            </a:r>
            <a:endParaRPr lang="ru-RU" sz="2400" b="1" dirty="0" smtClean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008000"/>
                </a:solidFill>
              </a:rPr>
              <a:t>Та </a:t>
            </a:r>
            <a:r>
              <a:rPr lang="ru-RU" sz="2400" b="1" dirty="0" err="1" smtClean="0">
                <a:solidFill>
                  <a:srgbClr val="008000"/>
                </a:solidFill>
              </a:rPr>
              <a:t>й</a:t>
            </a:r>
            <a:r>
              <a:rPr lang="ru-RU" sz="2400" b="1" dirty="0" smtClean="0">
                <a:solidFill>
                  <a:srgbClr val="008000"/>
                </a:solidFill>
              </a:rPr>
              <a:t> </a:t>
            </a:r>
            <a:r>
              <a:rPr lang="ru-RU" sz="2400" b="1" dirty="0" err="1" smtClean="0">
                <a:solidFill>
                  <a:srgbClr val="008000"/>
                </a:solidFill>
              </a:rPr>
              <a:t>укине</a:t>
            </a:r>
            <a:r>
              <a:rPr lang="ru-RU" sz="2400" b="1" dirty="0" smtClean="0">
                <a:solidFill>
                  <a:srgbClr val="008000"/>
                </a:solidFill>
              </a:rPr>
              <a:t> на </a:t>
            </a:r>
            <a:r>
              <a:rPr lang="ru-RU" sz="2400" b="1" dirty="0" err="1" smtClean="0">
                <a:solidFill>
                  <a:srgbClr val="008000"/>
                </a:solidFill>
              </a:rPr>
              <a:t>язик</a:t>
            </a:r>
            <a:r>
              <a:rPr lang="ru-RU" sz="2400" b="1" dirty="0" smtClean="0">
                <a:solidFill>
                  <a:srgbClr val="008000"/>
                </a:solidFill>
              </a:rPr>
              <a:t>.</a:t>
            </a: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poltava_embroidery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88" y="0"/>
            <a:ext cx="1349931" cy="2348880"/>
          </a:xfrm>
          <a:prstGeom prst="rect">
            <a:avLst/>
          </a:prstGeom>
        </p:spPr>
      </p:pic>
      <p:pic>
        <p:nvPicPr>
          <p:cNvPr id="10" name="Рисунок 9" descr="eee4a3e5e5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060849"/>
            <a:ext cx="2808312" cy="272230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500"/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500"/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1938" y="476250"/>
            <a:ext cx="7380287" cy="1223963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«Без </a:t>
            </a:r>
            <a:r>
              <a:rPr lang="ru-RU" sz="3200" dirty="0" err="1" smtClean="0"/>
              <a:t>сім’ї</a:t>
            </a:r>
            <a:r>
              <a:rPr lang="ru-RU" sz="3200" dirty="0" smtClean="0"/>
              <a:t> </a:t>
            </a:r>
            <a:r>
              <a:rPr lang="ru-RU" sz="3200" dirty="0" err="1" smtClean="0"/>
              <a:t>немає</a:t>
            </a:r>
            <a:r>
              <a:rPr lang="ru-RU" sz="3200" dirty="0" smtClean="0"/>
              <a:t> </a:t>
            </a:r>
            <a:r>
              <a:rPr lang="ru-RU" sz="3200" dirty="0" err="1" smtClean="0"/>
              <a:t>щастя</a:t>
            </a:r>
            <a:r>
              <a:rPr lang="ru-RU" sz="3200" dirty="0" smtClean="0"/>
              <a:t> на </a:t>
            </a:r>
            <a:r>
              <a:rPr lang="ru-RU" sz="3200" dirty="0" err="1" smtClean="0"/>
              <a:t>землі</a:t>
            </a:r>
            <a:r>
              <a:rPr lang="ru-RU" sz="3200" dirty="0" smtClean="0"/>
              <a:t>», – твердить </a:t>
            </a:r>
            <a:r>
              <a:rPr lang="ru-RU" sz="3200" dirty="0" err="1" smtClean="0"/>
              <a:t>народне</a:t>
            </a:r>
            <a:r>
              <a:rPr lang="ru-RU" sz="3200" dirty="0" smtClean="0"/>
              <a:t> </a:t>
            </a:r>
            <a:r>
              <a:rPr lang="ru-RU" sz="3200" dirty="0" err="1" smtClean="0"/>
              <a:t>українське</a:t>
            </a:r>
            <a:r>
              <a:rPr lang="ru-RU" sz="3200" dirty="0" smtClean="0"/>
              <a:t> </a:t>
            </a:r>
            <a:r>
              <a:rPr lang="ru-RU" sz="3200" dirty="0" err="1" smtClean="0"/>
              <a:t>прислів’я</a:t>
            </a:r>
            <a:endParaRPr lang="ru-RU" sz="3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95400" y="1916113"/>
            <a:ext cx="5184775" cy="1008062"/>
          </a:xfrm>
        </p:spPr>
        <p:txBody>
          <a:bodyPr/>
          <a:lstStyle/>
          <a:p>
            <a:pPr algn="just"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12" name="Рисунок 11" descr="_________________4f26d0e2dbb1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3760" y="2010793"/>
            <a:ext cx="3263912" cy="2059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 descr="_________________4e590e20a2e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3006" y="2010793"/>
            <a:ext cx="3249257" cy="22644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_________________4e4ecba55c887.jpg"/>
          <p:cNvPicPr>
            <a:picLocks noChangeAspect="1"/>
          </p:cNvPicPr>
          <p:nvPr/>
        </p:nvPicPr>
        <p:blipFill>
          <a:blip r:embed="rId5" cstate="print"/>
          <a:srcRect l="7195" t="5754" b="2244"/>
          <a:stretch>
            <a:fillRect/>
          </a:stretch>
        </p:blipFill>
        <p:spPr>
          <a:xfrm>
            <a:off x="4072279" y="4401108"/>
            <a:ext cx="2736167" cy="2136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9" name="Рисунок 15" descr="Beregynya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300" y="4184650"/>
            <a:ext cx="16922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6" descr="Beregynya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4257675"/>
            <a:ext cx="16922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13518" y="620688"/>
            <a:ext cx="6930481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Відгадай !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763688" y="1962150"/>
            <a:ext cx="4860925" cy="48958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ноги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заввишки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такий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ніс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завдовжки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Хату на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хаті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має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всім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жабам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рахунок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4">
                    <a:lumMod val="50000"/>
                  </a:schemeClr>
                </a:solidFill>
              </a:rPr>
              <a:t>знає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poltava_embroidery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88" y="0"/>
            <a:ext cx="1349931" cy="2348880"/>
          </a:xfrm>
          <a:prstGeom prst="rect">
            <a:avLst/>
          </a:prstGeom>
        </p:spPr>
      </p:pic>
      <p:pic>
        <p:nvPicPr>
          <p:cNvPr id="10" name="Рисунок 9" descr="eee4a3e5e5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3793" y="1736812"/>
            <a:ext cx="2231533" cy="3384375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03748" y="620688"/>
            <a:ext cx="6840252" cy="900112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Відгадай !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763688" y="1962150"/>
            <a:ext cx="4860925" cy="48958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Цвіте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синьо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Лист зелений,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Квітник закрашає.</a:t>
            </a:r>
          </a:p>
          <a:p>
            <a:pPr>
              <a:lnSpc>
                <a:spcPct val="150000"/>
              </a:lnSpc>
            </a:pP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Хоч мороз усе побив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Його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не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займає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9" name="Рисунок 8" descr="poltava_embroidery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588" y="0"/>
            <a:ext cx="1349931" cy="2348880"/>
          </a:xfrm>
          <a:prstGeom prst="rect">
            <a:avLst/>
          </a:prstGeom>
        </p:spPr>
      </p:pic>
      <p:pic>
        <p:nvPicPr>
          <p:cNvPr id="10" name="Рисунок 9" descr="eee4a3e5e5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204864"/>
            <a:ext cx="3111218" cy="2556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8" presetClass="entr" presetSubtype="0" accel="50000" fill="hold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3085" y="332656"/>
            <a:ext cx="7740860" cy="900113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Рідна домівка</a:t>
            </a:r>
            <a:endParaRPr lang="ru-RU" sz="7200" b="0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368425" y="1304925"/>
            <a:ext cx="5183188" cy="2592388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Батьківська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хата —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родинне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вогнище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Звідси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ми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мандруємо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в широкий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світ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піснею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повчанням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Дідусеві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казки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бабусині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вишиванки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ведуть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кожну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людину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до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рідної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хати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У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цій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хаті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були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перші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радощі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клопоти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 У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ній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пахло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зіллям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хлібом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, молоком. Хата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завжди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є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залишається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найпершим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найсильнішим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оберегом для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</a:rPr>
              <a:t>людини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1" name="Текст 3"/>
          <p:cNvSpPr txBox="1">
            <a:spLocks/>
          </p:cNvSpPr>
          <p:nvPr/>
        </p:nvSpPr>
        <p:spPr bwMode="auto">
          <a:xfrm>
            <a:off x="3995936" y="4473116"/>
            <a:ext cx="46815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1600" b="1" i="1" dirty="0"/>
              <a:t>Старенька хата, </a:t>
            </a:r>
            <a:r>
              <a:rPr lang="ru-RU" sz="1600" b="1" i="1" dirty="0" err="1"/>
              <a:t>наче</a:t>
            </a:r>
            <a:r>
              <a:rPr lang="ru-RU" sz="1600" b="1" i="1" dirty="0"/>
              <a:t> добра </a:t>
            </a:r>
            <a:r>
              <a:rPr lang="ru-RU" sz="1600" b="1" i="1" dirty="0" err="1"/>
              <a:t>мати</a:t>
            </a:r>
            <a:r>
              <a:rPr lang="ru-RU" sz="1600" b="1" i="1" dirty="0"/>
              <a:t>, </a:t>
            </a:r>
            <a:br>
              <a:rPr lang="ru-RU" sz="1600" b="1" i="1" dirty="0"/>
            </a:br>
            <a:r>
              <a:rPr lang="ru-RU" sz="1600" b="1" i="1" dirty="0" err="1"/>
              <a:t>Короткозоро</a:t>
            </a:r>
            <a:r>
              <a:rPr lang="ru-RU" sz="1600" b="1" i="1" dirty="0"/>
              <a:t> </a:t>
            </a:r>
            <a:r>
              <a:rPr lang="ru-RU" sz="1600" b="1" i="1" dirty="0" err="1"/>
              <a:t>мружиться</a:t>
            </a:r>
            <a:r>
              <a:rPr lang="ru-RU" sz="1600" b="1" i="1" dirty="0"/>
              <a:t> на </a:t>
            </a:r>
            <a:r>
              <a:rPr lang="ru-RU" sz="1600" b="1" i="1" dirty="0" err="1"/>
              <a:t>схід</a:t>
            </a:r>
            <a:r>
              <a:rPr lang="ru-RU" sz="1600" b="1" i="1" dirty="0"/>
              <a:t>. </a:t>
            </a:r>
            <a:br>
              <a:rPr lang="ru-RU" sz="1600" b="1" i="1" dirty="0"/>
            </a:br>
            <a:r>
              <a:rPr lang="ru-RU" sz="1600" b="1" i="1" dirty="0" err="1"/>
              <a:t>Здається</a:t>
            </a:r>
            <a:r>
              <a:rPr lang="ru-RU" sz="1600" b="1" i="1" dirty="0"/>
              <a:t> – </a:t>
            </a:r>
            <a:r>
              <a:rPr lang="ru-RU" sz="1600" b="1" i="1" dirty="0" err="1"/>
              <a:t>їй</a:t>
            </a:r>
            <a:r>
              <a:rPr lang="ru-RU" sz="1600" b="1" i="1" dirty="0"/>
              <a:t> </a:t>
            </a:r>
            <a:r>
              <a:rPr lang="ru-RU" sz="1600" b="1" i="1" dirty="0" err="1"/>
              <a:t>вже</a:t>
            </a:r>
            <a:r>
              <a:rPr lang="ru-RU" sz="1600" b="1" i="1" dirty="0"/>
              <a:t> </a:t>
            </a:r>
            <a:r>
              <a:rPr lang="ru-RU" sz="1600" b="1" i="1" dirty="0" err="1"/>
              <a:t>кілька</a:t>
            </a:r>
            <a:r>
              <a:rPr lang="ru-RU" sz="1600" b="1" i="1" dirty="0"/>
              <a:t> </a:t>
            </a:r>
            <a:r>
              <a:rPr lang="ru-RU" sz="1600" b="1" i="1" dirty="0" err="1"/>
              <a:t>сотень</a:t>
            </a:r>
            <a:r>
              <a:rPr lang="ru-RU" sz="1600" b="1" i="1" dirty="0"/>
              <a:t> </a:t>
            </a:r>
            <a:r>
              <a:rPr lang="ru-RU" sz="1600" b="1" i="1" dirty="0" err="1"/>
              <a:t>літ</a:t>
            </a:r>
            <a:r>
              <a:rPr lang="ru-RU" sz="1600" b="1" i="1" dirty="0"/>
              <a:t>, </a:t>
            </a:r>
            <a:br>
              <a:rPr lang="ru-RU" sz="1600" b="1" i="1" dirty="0"/>
            </a:br>
            <a:r>
              <a:rPr lang="ru-RU" sz="1600" b="1" i="1" dirty="0"/>
              <a:t>А хата і не </a:t>
            </a:r>
            <a:r>
              <a:rPr lang="ru-RU" sz="1600" b="1" i="1" dirty="0" err="1"/>
              <a:t>втомиться</a:t>
            </a:r>
            <a:r>
              <a:rPr lang="ru-RU" sz="1600" b="1" i="1" dirty="0"/>
              <a:t> </a:t>
            </a:r>
            <a:r>
              <a:rPr lang="ru-RU" sz="1600" b="1" i="1" dirty="0" err="1" smtClean="0"/>
              <a:t>чекати</a:t>
            </a:r>
            <a:r>
              <a:rPr lang="ru-RU" b="1" i="1" dirty="0" smtClean="0"/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1067"/>
            <a:ext cx="3420381" cy="2799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50px-Pi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834" y="3231840"/>
            <a:ext cx="3060340" cy="2895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7" y="361950"/>
            <a:ext cx="7395865" cy="900113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Українська піч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368425" y="1304925"/>
            <a:ext cx="4498975" cy="1728788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defRPr/>
            </a:pPr>
            <a:r>
              <a:rPr lang="uk-UA" sz="1800" i="1" dirty="0" smtClean="0">
                <a:solidFill>
                  <a:schemeClr val="accent1">
                    <a:lumMod val="75000"/>
                  </a:schemeClr>
                </a:solidFill>
              </a:rPr>
              <a:t>Піч з вогнем – річ найбільш родинна, і з нею завжди зв'язували непорушність сім'ї. Як вогонь, за давніми віруваннями, очищає душу людини, так вогонь у печі стоїть на сторожі чистих, добрих, людяних відносин у сім'ї</a:t>
            </a:r>
            <a:r>
              <a:rPr lang="uk-UA" sz="18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1" name="Текст 3"/>
          <p:cNvSpPr txBox="1">
            <a:spLocks/>
          </p:cNvSpPr>
          <p:nvPr/>
        </p:nvSpPr>
        <p:spPr bwMode="auto">
          <a:xfrm>
            <a:off x="3599892" y="3681413"/>
            <a:ext cx="5328208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uk-UA" sz="1600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uk-UA" sz="1600" b="1" i="1" dirty="0"/>
              <a:t>В українській хаті піч також вважалася оберегом. Піч займала багато місця, але господарі за цим не жалували. Бо піч, казали в народі, то друга мати: і обігріє, і обсушить, і нагодує. І кожна доросла людина знає, що для опалення печі  треба мало дров. Та й жар вона тримає довго, чим зігріває житло.</a:t>
            </a:r>
            <a:endParaRPr lang="ru-RU" sz="1600" b="1" i="1" dirty="0"/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368660"/>
            <a:ext cx="7272808" cy="900113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Колиска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23963" y="1412874"/>
            <a:ext cx="4572173" cy="2124137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КОЛИСКА (а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ще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ЛЮЛЬКА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або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КОЛИБКА) – перша земна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домівка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людини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наповнена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магічними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властивостями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і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наділена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охоронними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силами,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аби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захистити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життя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здоров'я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малюка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котрий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має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продовжити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цей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рід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, в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якому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прийшов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світ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. А тому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колиска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й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символ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безсмертя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роду, </a:t>
            </a:r>
            <a:r>
              <a:rPr lang="ru-RU" sz="1800" b="1" i="1" dirty="0" err="1" smtClean="0">
                <a:solidFill>
                  <a:schemeClr val="accent1">
                    <a:lumMod val="75000"/>
                  </a:schemeClr>
                </a:solidFill>
              </a:rPr>
              <a:t>якому</a:t>
            </a:r>
            <a:r>
              <a:rPr lang="ru-RU" sz="1800" b="1" i="1" dirty="0" smtClean="0">
                <a:solidFill>
                  <a:schemeClr val="accent1">
                    <a:lumMod val="75000"/>
                  </a:schemeClr>
                </a:solidFill>
              </a:rPr>
              <a:t> «не буде переводу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1" name="Текст 3"/>
          <p:cNvSpPr txBox="1">
            <a:spLocks/>
          </p:cNvSpPr>
          <p:nvPr/>
        </p:nvSpPr>
        <p:spPr bwMode="auto">
          <a:xfrm>
            <a:off x="2632075" y="3789040"/>
            <a:ext cx="56165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uk-UA" sz="1600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ru-RU" sz="1600" b="1" dirty="0"/>
              <a:t> З </a:t>
            </a:r>
            <a:r>
              <a:rPr lang="ru-RU" sz="1600" b="1" dirty="0" err="1"/>
              <a:t>колискою</a:t>
            </a:r>
            <a:r>
              <a:rPr lang="ru-RU" sz="1600" b="1" dirty="0"/>
              <a:t> </a:t>
            </a:r>
            <a:r>
              <a:rPr lang="ru-RU" sz="1600" b="1" dirty="0" err="1"/>
              <a:t>пов'язані</a:t>
            </a:r>
            <a:r>
              <a:rPr lang="ru-RU" sz="1600" b="1" dirty="0"/>
              <a:t> </a:t>
            </a:r>
            <a:r>
              <a:rPr lang="ru-RU" sz="1600" b="1" dirty="0" err="1"/>
              <a:t>багато</a:t>
            </a:r>
            <a:r>
              <a:rPr lang="ru-RU" sz="1600" b="1" dirty="0"/>
              <a:t> </a:t>
            </a:r>
            <a:r>
              <a:rPr lang="ru-RU" sz="1600" b="1" dirty="0" err="1"/>
              <a:t>обрядових</a:t>
            </a:r>
            <a:r>
              <a:rPr lang="ru-RU" sz="1600" b="1" dirty="0"/>
              <a:t> </a:t>
            </a:r>
            <a:r>
              <a:rPr lang="ru-RU" sz="1600" b="1" dirty="0" err="1"/>
              <a:t>дій</a:t>
            </a:r>
            <a:r>
              <a:rPr lang="ru-RU" sz="1600" b="1" dirty="0"/>
              <a:t>: </a:t>
            </a:r>
            <a:r>
              <a:rPr lang="ru-RU" sz="1600" b="1" dirty="0" err="1"/>
              <a:t>насамперед</a:t>
            </a:r>
            <a:r>
              <a:rPr lang="ru-RU" sz="1600" b="1" dirty="0"/>
              <a:t>, </a:t>
            </a:r>
            <a:r>
              <a:rPr lang="ru-RU" sz="1600" b="1" dirty="0" err="1"/>
              <a:t>туди</a:t>
            </a:r>
            <a:r>
              <a:rPr lang="ru-RU" sz="1600" b="1" dirty="0"/>
              <a:t> </a:t>
            </a:r>
            <a:r>
              <a:rPr lang="ru-RU" sz="1600" b="1" dirty="0" err="1"/>
              <a:t>кладуть</a:t>
            </a:r>
            <a:r>
              <a:rPr lang="ru-RU" sz="1600" b="1" dirty="0"/>
              <a:t> </a:t>
            </a:r>
            <a:r>
              <a:rPr lang="ru-RU" sz="1600" b="1" dirty="0" err="1"/>
              <a:t>нагрудний</a:t>
            </a:r>
            <a:r>
              <a:rPr lang="ru-RU" sz="1600" b="1" dirty="0"/>
              <a:t> </a:t>
            </a:r>
            <a:r>
              <a:rPr lang="ru-RU" sz="1600" b="1" dirty="0" err="1"/>
              <a:t>хрестик</a:t>
            </a:r>
            <a:r>
              <a:rPr lang="ru-RU" sz="1600" b="1" dirty="0"/>
              <a:t> </a:t>
            </a:r>
            <a:r>
              <a:rPr lang="ru-RU" sz="1600" b="1" dirty="0" err="1"/>
              <a:t>дитини</a:t>
            </a:r>
            <a:r>
              <a:rPr lang="ru-RU" sz="1600" b="1" dirty="0"/>
              <a:t>, </a:t>
            </a:r>
            <a:r>
              <a:rPr lang="ru-RU" sz="1600" b="1" dirty="0" err="1"/>
              <a:t>який</a:t>
            </a:r>
            <a:r>
              <a:rPr lang="ru-RU" sz="1600" b="1" dirty="0"/>
              <a:t> вона </a:t>
            </a:r>
            <a:r>
              <a:rPr lang="ru-RU" sz="1600" b="1" dirty="0" err="1"/>
              <a:t>отримала</a:t>
            </a:r>
            <a:r>
              <a:rPr lang="ru-RU" sz="1600" b="1" dirty="0"/>
              <a:t> при </a:t>
            </a:r>
            <a:r>
              <a:rPr lang="ru-RU" sz="1600" b="1" dirty="0" err="1"/>
              <a:t>хрещенні</a:t>
            </a:r>
            <a:r>
              <a:rPr lang="ru-RU" sz="1600" b="1" dirty="0"/>
              <a:t>; </a:t>
            </a:r>
            <a:r>
              <a:rPr lang="ru-RU" sz="1600" b="1" dirty="0" err="1"/>
              <a:t>обрядові</a:t>
            </a:r>
            <a:r>
              <a:rPr lang="ru-RU" sz="1600" b="1" dirty="0"/>
              <a:t> </a:t>
            </a:r>
            <a:r>
              <a:rPr lang="ru-RU" sz="1600" b="1" dirty="0" err="1"/>
              <a:t>речі</a:t>
            </a:r>
            <a:r>
              <a:rPr lang="ru-RU" sz="1600" b="1" dirty="0"/>
              <a:t> - </a:t>
            </a:r>
            <a:r>
              <a:rPr lang="ru-RU" sz="1600" b="1" dirty="0" err="1"/>
              <a:t>освячене</a:t>
            </a:r>
            <a:r>
              <a:rPr lang="ru-RU" sz="1600" b="1" dirty="0"/>
              <a:t> </a:t>
            </a:r>
            <a:r>
              <a:rPr lang="ru-RU" sz="1600" b="1" dirty="0" err="1"/>
              <a:t>зілля</a:t>
            </a:r>
            <a:r>
              <a:rPr lang="ru-RU" sz="1600" b="1" dirty="0"/>
              <a:t>, лозу, </a:t>
            </a:r>
            <a:r>
              <a:rPr lang="ru-RU" sz="1600" b="1" dirty="0" err="1"/>
              <a:t>часник</a:t>
            </a:r>
            <a:r>
              <a:rPr lang="ru-RU" sz="1600" b="1" dirty="0"/>
              <a:t>.</a:t>
            </a: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sz="1600" b="1" dirty="0"/>
              <a:t>	</a:t>
            </a:r>
            <a:r>
              <a:rPr lang="ru-RU" sz="1600" b="1" dirty="0" err="1"/>
              <a:t>Колиска</a:t>
            </a:r>
            <a:r>
              <a:rPr lang="ru-RU" sz="1600" b="1" dirty="0"/>
              <a:t> - не </a:t>
            </a:r>
            <a:r>
              <a:rPr lang="ru-RU" sz="1600" b="1" dirty="0" err="1"/>
              <a:t>тільки</a:t>
            </a:r>
            <a:r>
              <a:rPr lang="ru-RU" sz="1600" b="1" dirty="0"/>
              <a:t> символ, а </a:t>
            </a:r>
            <a:r>
              <a:rPr lang="ru-RU" sz="1600" b="1" dirty="0" err="1"/>
              <a:t>й</a:t>
            </a:r>
            <a:r>
              <a:rPr lang="ru-RU" sz="1600" b="1" dirty="0"/>
              <a:t> образ: </a:t>
            </a:r>
            <a:r>
              <a:rPr lang="ru-RU" sz="1600" b="1" dirty="0" err="1"/>
              <a:t>батьківська</a:t>
            </a:r>
            <a:r>
              <a:rPr lang="ru-RU" sz="1600" b="1" dirty="0"/>
              <a:t> </a:t>
            </a:r>
            <a:r>
              <a:rPr lang="ru-RU" sz="1600" b="1" dirty="0" err="1"/>
              <a:t>оселя</a:t>
            </a:r>
            <a:r>
              <a:rPr lang="ru-RU" sz="1600" b="1" dirty="0"/>
              <a:t> - </a:t>
            </a:r>
            <a:r>
              <a:rPr lang="ru-RU" sz="1600" b="1" dirty="0" err="1"/>
              <a:t>це</a:t>
            </a:r>
            <a:r>
              <a:rPr lang="ru-RU" sz="1600" b="1" dirty="0"/>
              <a:t> </a:t>
            </a:r>
            <a:r>
              <a:rPr lang="ru-RU" sz="1600" b="1" dirty="0" err="1"/>
              <a:t>також</a:t>
            </a:r>
            <a:r>
              <a:rPr lang="ru-RU" sz="1600" b="1" dirty="0"/>
              <a:t> </a:t>
            </a:r>
            <a:r>
              <a:rPr lang="ru-RU" sz="1600" b="1" dirty="0" err="1"/>
              <a:t>колиска</a:t>
            </a:r>
            <a:r>
              <a:rPr lang="ru-RU" sz="1600" b="1" dirty="0"/>
              <a:t>, яка </a:t>
            </a:r>
            <a:r>
              <a:rPr lang="ru-RU" sz="1600" b="1" dirty="0" err="1"/>
              <a:t>виколисала</a:t>
            </a:r>
            <a:r>
              <a:rPr lang="ru-RU" sz="1600" b="1" dirty="0"/>
              <a:t> нас як людей.</a:t>
            </a: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endParaRPr lang="ru-RU" sz="1600" b="1" dirty="0"/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200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403420">
            <a:off x="1292225" y="4581525"/>
            <a:ext cx="14112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олис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7470" y="1420784"/>
            <a:ext cx="2888342" cy="193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17518" y="171075"/>
            <a:ext cx="5579700" cy="792088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Хліб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23963" y="1412875"/>
            <a:ext cx="4211637" cy="1728788"/>
          </a:xfrm>
        </p:spPr>
        <p:txBody>
          <a:bodyPr>
            <a:normAutofit fontScale="92500" lnSpcReduction="10000"/>
          </a:bodyPr>
          <a:lstStyle/>
          <a:p>
            <a:pPr marL="341313" indent="-341313" algn="just"/>
            <a:r>
              <a:rPr lang="uk-UA" sz="2000" smtClean="0">
                <a:solidFill>
                  <a:srgbClr val="C00000"/>
                </a:solidFill>
                <a:cs typeface="Arial" charset="0"/>
              </a:rPr>
              <a:t>З давніх часів батьки привчали дітей своїх традицій – берегти хліб. Ще з молоком матері усвоювалися високі пошанівні форми бережливого ставлення до святая святих хліба.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48"/>
            <a:ext cx="20877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1" name="Текст 3"/>
          <p:cNvSpPr txBox="1">
            <a:spLocks/>
          </p:cNvSpPr>
          <p:nvPr/>
        </p:nvSpPr>
        <p:spPr bwMode="auto">
          <a:xfrm>
            <a:off x="3727450" y="3608388"/>
            <a:ext cx="426493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uk-UA" sz="1600" b="1" dirty="0">
                <a:solidFill>
                  <a:srgbClr val="C00000"/>
                </a:solidFill>
              </a:rPr>
              <a:t>На весіллі в урочистій обстановці староста вирізав верхівку короваю й підносив на тарілці молодим, а дітям дарували шишки.</a:t>
            </a: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223" name="Рисунок 8" descr="krolevets-6.png"/>
          <p:cNvSpPr>
            <a:spLocks noChangeAspect="1"/>
          </p:cNvSpPr>
          <p:nvPr/>
        </p:nvSpPr>
        <p:spPr bwMode="auto">
          <a:xfrm>
            <a:off x="1223963" y="4149725"/>
            <a:ext cx="2411412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760132" y="963163"/>
            <a:ext cx="3220223" cy="2390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61161" y="3104964"/>
            <a:ext cx="2863203" cy="298833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12182" y="289651"/>
            <a:ext cx="5903736" cy="936104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Вареники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827088" y="1449388"/>
            <a:ext cx="4608512" cy="2555875"/>
          </a:xfrm>
        </p:spPr>
        <p:txBody>
          <a:bodyPr/>
          <a:lstStyle/>
          <a:p>
            <a:pPr marL="341313" indent="-341313" algn="just"/>
            <a:r>
              <a:rPr lang="ru-RU" sz="1900" b="1" i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Народна кухня – це також культурна спадщина українського народу, як мова, література. Таку ст</a:t>
            </a:r>
            <a:r>
              <a:rPr lang="uk-UA" sz="1900" b="1" i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р</a:t>
            </a:r>
            <a:r>
              <a:rPr lang="ru-RU" sz="1900" b="1" i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аву , як вареники знає кожен .</a:t>
            </a:r>
          </a:p>
          <a:p>
            <a:pPr marL="341313" indent="-341313" algn="just"/>
            <a:r>
              <a:rPr lang="uk-UA" sz="1900" b="1" i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“Вареники, вареники, Божі хваленики, не кожен їх варить, але кожен хвалить”</a:t>
            </a:r>
            <a:endParaRPr lang="ru-RU" sz="1900" b="1" i="1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 algn="just"/>
            <a:endParaRPr lang="ru-RU" sz="900" b="1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/>
            <a:endParaRPr lang="ru-RU" sz="200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4464050" y="3789363"/>
            <a:ext cx="41767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r>
              <a:rPr lang="uk-UA" sz="1900" b="1" i="1" dirty="0">
                <a:solidFill>
                  <a:srgbClr val="C00000"/>
                </a:solidFill>
                <a:latin typeface="Garamond" pitchFamily="18" charset="0"/>
              </a:rPr>
              <a:t>Ця страва існувала ще в часи язичництва і за своєю символікою різнилася з теперішніми уявленнями. Споживання  вареників приписують ще трипільцям, де вареники символізували в них місяць та плодючість.</a:t>
            </a:r>
            <a:endParaRPr lang="ru-RU" sz="1900" b="1" i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9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439" name="Рисунок 8" descr="Beregyny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185084"/>
            <a:ext cx="19812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12160" y="728700"/>
            <a:ext cx="2745225" cy="2509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9772" y="332656"/>
            <a:ext cx="4643596" cy="792088"/>
          </a:xfrm>
        </p:spPr>
        <p:txBody>
          <a:bodyPr/>
          <a:lstStyle/>
          <a:p>
            <a:pPr>
              <a:defRPr/>
            </a:pPr>
            <a:r>
              <a:rPr lang="uk-UA" sz="7200" b="0" i="1" dirty="0" smtClean="0">
                <a:solidFill>
                  <a:srgbClr val="FF0000"/>
                </a:solidFill>
                <a:latin typeface="+mn-lt"/>
              </a:rPr>
              <a:t>Рушник</a:t>
            </a:r>
            <a:endParaRPr lang="ru-RU" sz="72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1223963" y="1412874"/>
            <a:ext cx="4716462" cy="2520181"/>
          </a:xfrm>
        </p:spPr>
        <p:txBody>
          <a:bodyPr>
            <a:normAutofit fontScale="85000" lnSpcReduction="10000"/>
          </a:bodyPr>
          <a:lstStyle/>
          <a:p>
            <a:pPr algn="just">
              <a:defRPr/>
            </a:pPr>
            <a:r>
              <a:rPr lang="uk-UA" sz="2400" b="1" dirty="0" smtClean="0">
                <a:solidFill>
                  <a:schemeClr val="accent4">
                    <a:lumMod val="75000"/>
                  </a:schemeClr>
                </a:solidFill>
              </a:rPr>
              <a:t>Рушник</a:t>
            </a:r>
            <a:r>
              <a:rPr lang="uk-UA" sz="1800" b="1" dirty="0" smtClean="0">
                <a:solidFill>
                  <a:schemeClr val="accent4">
                    <a:lumMod val="75000"/>
                  </a:schemeClr>
                </a:solidFill>
              </a:rPr>
              <a:t> – ще один національний оберіг, народний символ України. </a:t>
            </a:r>
          </a:p>
          <a:p>
            <a:pPr algn="just">
              <a:defRPr/>
            </a:pP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</a:rPr>
              <a:t>Рушник на стіні – </a:t>
            </a:r>
            <a:r>
              <a:rPr lang="uk-UA" sz="1800" dirty="0" err="1" smtClean="0">
                <a:solidFill>
                  <a:schemeClr val="accent4">
                    <a:lumMod val="75000"/>
                  </a:schemeClr>
                </a:solidFill>
              </a:rPr>
              <a:t>нeвід’ємний</a:t>
            </a: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</a:rPr>
              <a:t> символ Хатнього інтер’єру; в Україні не було жодної оселі, яку б вони не прикрашали.</a:t>
            </a:r>
          </a:p>
          <a:p>
            <a:pPr algn="just">
              <a:defRPr/>
            </a:pP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</a:rPr>
              <a:t>Хліб-сіль на вишитому рушнику – то висока ознака гостинності народу. </a:t>
            </a:r>
          </a:p>
          <a:p>
            <a:pPr algn="just">
              <a:defRPr/>
            </a:pPr>
            <a:r>
              <a:rPr lang="uk-UA" sz="1800" dirty="0" smtClean="0">
                <a:solidFill>
                  <a:schemeClr val="accent4">
                    <a:lumMod val="75000"/>
                  </a:schemeClr>
                </a:solidFill>
              </a:rPr>
              <a:t>Рушник – це багатство ниток, сплетених любов'ю і розумом. Нитка символізує життя.</a:t>
            </a:r>
          </a:p>
          <a:p>
            <a:pPr algn="just">
              <a:defRPr/>
            </a:pPr>
            <a:endParaRPr lang="uk-UA" sz="1800" dirty="0" smtClean="0"/>
          </a:p>
          <a:p>
            <a:pPr algn="just"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179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7"/>
          <p:cNvSpPr txBox="1">
            <a:spLocks noChangeArrowheads="1"/>
          </p:cNvSpPr>
          <p:nvPr/>
        </p:nvSpPr>
        <p:spPr bwMode="auto">
          <a:xfrm>
            <a:off x="5256213" y="19161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11" name="Текст 3"/>
          <p:cNvSpPr txBox="1">
            <a:spLocks/>
          </p:cNvSpPr>
          <p:nvPr/>
        </p:nvSpPr>
        <p:spPr bwMode="auto">
          <a:xfrm>
            <a:off x="3784600" y="4397375"/>
            <a:ext cx="51435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uk-UA" sz="1600" i="1" dirty="0">
                <a:solidFill>
                  <a:schemeClr val="accent1">
                    <a:lumMod val="75000"/>
                  </a:schemeClr>
                </a:solidFill>
              </a:rPr>
              <a:t>		</a:t>
            </a:r>
            <a:r>
              <a:rPr lang="ru-RU" sz="1600" b="1" dirty="0"/>
              <a:t> </a:t>
            </a:r>
            <a:r>
              <a:rPr lang="ru-RU" sz="1600" dirty="0"/>
              <a:t>Рушник — один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найдавніших</a:t>
            </a:r>
            <a:r>
              <a:rPr lang="ru-RU" sz="1600" dirty="0"/>
              <a:t> </a:t>
            </a:r>
            <a:r>
              <a:rPr lang="ru-RU" sz="1600" dirty="0" err="1"/>
              <a:t>оберегів</a:t>
            </a:r>
            <a:r>
              <a:rPr lang="ru-RU" sz="1600" dirty="0"/>
              <a:t> у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народів</a:t>
            </a:r>
            <a:r>
              <a:rPr lang="ru-RU" sz="1600" dirty="0"/>
              <a:t>. Сама </a:t>
            </a:r>
            <a:r>
              <a:rPr lang="ru-RU" sz="1600" dirty="0" err="1"/>
              <a:t>смуга</a:t>
            </a:r>
            <a:r>
              <a:rPr lang="ru-RU" sz="1600" dirty="0"/>
              <a:t> полотна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насичене</a:t>
            </a:r>
            <a:r>
              <a:rPr lang="ru-RU" sz="1600" dirty="0"/>
              <a:t> </a:t>
            </a:r>
            <a:r>
              <a:rPr lang="ru-RU" sz="1600" dirty="0" err="1"/>
              <a:t>символічне</a:t>
            </a:r>
            <a:r>
              <a:rPr lang="ru-RU" sz="1600" dirty="0"/>
              <a:t> </a:t>
            </a:r>
            <a:r>
              <a:rPr lang="ru-RU" sz="1600" dirty="0" err="1"/>
              <a:t>значення</a:t>
            </a:r>
            <a:r>
              <a:rPr lang="ru-RU" sz="1600" dirty="0"/>
              <a:t> — дороги, </a:t>
            </a:r>
            <a:r>
              <a:rPr lang="ru-RU" sz="1600" dirty="0" err="1"/>
              <a:t>долі</a:t>
            </a:r>
            <a:r>
              <a:rPr lang="ru-RU" sz="1600" dirty="0"/>
              <a:t>, </a:t>
            </a:r>
            <a:r>
              <a:rPr lang="ru-RU" sz="1600" dirty="0" err="1"/>
              <a:t>захисту</a:t>
            </a:r>
            <a:r>
              <a:rPr lang="ru-RU" sz="1600" dirty="0"/>
              <a:t>. А коли </a:t>
            </a:r>
            <a:r>
              <a:rPr lang="ru-RU" sz="1600" dirty="0" err="1"/>
              <a:t>ця</a:t>
            </a:r>
            <a:r>
              <a:rPr lang="ru-RU" sz="1600" dirty="0"/>
              <a:t> </a:t>
            </a:r>
            <a:r>
              <a:rPr lang="ru-RU" sz="1600" dirty="0" err="1"/>
              <a:t>смуга</a:t>
            </a:r>
            <a:r>
              <a:rPr lang="ru-RU" sz="1600" dirty="0"/>
              <a:t> </a:t>
            </a:r>
            <a:r>
              <a:rPr lang="ru-RU" sz="1600" dirty="0" err="1"/>
              <a:t>ще</a:t>
            </a:r>
            <a:r>
              <a:rPr lang="ru-RU" sz="1600" dirty="0"/>
              <a:t> й </a:t>
            </a:r>
            <a:r>
              <a:rPr lang="ru-RU" sz="1600" dirty="0" err="1"/>
              <a:t>містить</a:t>
            </a:r>
            <a:r>
              <a:rPr lang="ru-RU" sz="1600" dirty="0"/>
              <a:t> на </a:t>
            </a:r>
            <a:r>
              <a:rPr lang="ru-RU" sz="1600" dirty="0" err="1"/>
              <a:t>собі</a:t>
            </a:r>
            <a:r>
              <a:rPr lang="ru-RU" sz="1600" dirty="0"/>
              <a:t> </a:t>
            </a:r>
            <a:r>
              <a:rPr lang="ru-RU" sz="1600" dirty="0" err="1"/>
              <a:t>виткані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</a:t>
            </a:r>
            <a:r>
              <a:rPr lang="ru-RU" sz="1600" dirty="0" err="1"/>
              <a:t>вишиті</a:t>
            </a:r>
            <a:r>
              <a:rPr lang="ru-RU" sz="1600" dirty="0"/>
              <a:t> знаки-обереги — </a:t>
            </a:r>
            <a:r>
              <a:rPr lang="ru-RU" sz="1600" dirty="0" err="1"/>
              <a:t>захисна</a:t>
            </a:r>
            <a:r>
              <a:rPr lang="ru-RU" sz="1600" dirty="0"/>
              <a:t>. сила...</a:t>
            </a: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341313" indent="-341313" algn="just" eaLnBrk="0" hangingPunct="0">
              <a:lnSpc>
                <a:spcPct val="150000"/>
              </a:lnSpc>
              <a:spcBef>
                <a:spcPct val="20000"/>
              </a:spcBef>
              <a:buSzPct val="60000"/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3" name="Рисунок 12" descr="0_vyshytyj3.jpg"/>
          <p:cNvPicPr>
            <a:picLocks noChangeAspect="1"/>
          </p:cNvPicPr>
          <p:nvPr/>
        </p:nvPicPr>
        <p:blipFill rotWithShape="1">
          <a:blip r:embed="rId3" cstate="print"/>
          <a:srcRect l="4489" r="4850" b="-9958"/>
          <a:stretch/>
        </p:blipFill>
        <p:spPr>
          <a:xfrm>
            <a:off x="1095270" y="4473116"/>
            <a:ext cx="2552282" cy="20567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 descr="rushn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232756"/>
            <a:ext cx="2589076" cy="3071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620689"/>
            <a:ext cx="7596844" cy="864095"/>
          </a:xfrm>
        </p:spPr>
        <p:txBody>
          <a:bodyPr/>
          <a:lstStyle/>
          <a:p>
            <a:pPr>
              <a:defRPr/>
            </a:pPr>
            <a:r>
              <a:rPr lang="uk-UA" sz="6000" b="0" i="1" dirty="0" smtClean="0">
                <a:solidFill>
                  <a:srgbClr val="FF0000"/>
                </a:solidFill>
                <a:latin typeface="+mn-lt"/>
              </a:rPr>
              <a:t>Вишита сорочка</a:t>
            </a:r>
            <a:endParaRPr lang="ru-RU" sz="60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98" name="Текст 3"/>
          <p:cNvSpPr>
            <a:spLocks noGrp="1"/>
          </p:cNvSpPr>
          <p:nvPr>
            <p:ph type="body" sz="quarter" idx="10"/>
          </p:nvPr>
        </p:nvSpPr>
        <p:spPr>
          <a:xfrm>
            <a:off x="827088" y="1449388"/>
            <a:ext cx="4608512" cy="2555875"/>
          </a:xfrm>
        </p:spPr>
        <p:txBody>
          <a:bodyPr/>
          <a:lstStyle/>
          <a:p>
            <a:pPr marL="341313" indent="-341313" algn="just"/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З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давніх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давен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українці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шанобливо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ставились до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одягу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.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Особливу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шану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мала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вишита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сорочка.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Наші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предки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вірили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,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що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як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вишитий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рушник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оберігає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кожну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хату, так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і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вишита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сорочка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оберігає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саму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людину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від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</a:t>
            </a:r>
            <a:r>
              <a:rPr lang="ru-RU" sz="1900" b="1" i="1" dirty="0" err="1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недобрих</a:t>
            </a:r>
            <a:r>
              <a:rPr lang="ru-RU" sz="1900" b="1" i="1" dirty="0" smtClean="0">
                <a:solidFill>
                  <a:srgbClr val="C00000"/>
                </a:solidFill>
                <a:latin typeface="Garamond" pitchFamily="18" charset="0"/>
                <a:cs typeface="Arial" charset="0"/>
              </a:rPr>
              <a:t> очей.</a:t>
            </a:r>
          </a:p>
          <a:p>
            <a:pPr marL="341313" indent="-341313" algn="just"/>
            <a:endParaRPr lang="ru-RU" sz="900" b="1" dirty="0" smtClean="0">
              <a:solidFill>
                <a:srgbClr val="C00000"/>
              </a:solidFill>
              <a:latin typeface="Garamond" pitchFamily="18" charset="0"/>
              <a:cs typeface="Arial" charset="0"/>
            </a:endParaRPr>
          </a:p>
          <a:p>
            <a:pPr marL="341313" indent="-341313"/>
            <a:endParaRPr lang="ru-RU" sz="2000" dirty="0" smtClean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0"/>
            <a:ext cx="2366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5422831" y="1916112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8" name="Текст 3"/>
          <p:cNvSpPr txBox="1">
            <a:spLocks/>
          </p:cNvSpPr>
          <p:nvPr/>
        </p:nvSpPr>
        <p:spPr bwMode="auto">
          <a:xfrm>
            <a:off x="4031941" y="3933056"/>
            <a:ext cx="4788210" cy="270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r>
              <a:rPr lang="uk-UA" sz="1900" b="1" i="1" dirty="0">
                <a:latin typeface="Monotype Corsiva" panose="03010101010201010101" pitchFamily="66" charset="0"/>
              </a:rPr>
              <a:t>Яскрава вишивка, немовби, применшувала  </a:t>
            </a:r>
            <a:r>
              <a:rPr lang="uk-UA" sz="1900" b="1" i="1" dirty="0" err="1">
                <a:latin typeface="Monotype Corsiva" panose="03010101010201010101" pitchFamily="66" charset="0"/>
              </a:rPr>
              <a:t>“поганий”</a:t>
            </a:r>
            <a:r>
              <a:rPr lang="uk-UA" sz="1900" b="1" i="1" dirty="0">
                <a:latin typeface="Monotype Corsiva" panose="03010101010201010101" pitchFamily="66" charset="0"/>
              </a:rPr>
              <a:t>  погляд чи </a:t>
            </a:r>
            <a:r>
              <a:rPr lang="uk-UA" sz="1900" b="1" i="1" dirty="0" err="1">
                <a:latin typeface="Monotype Corsiva" panose="03010101010201010101" pitchFamily="66" charset="0"/>
              </a:rPr>
              <a:t>“зле”</a:t>
            </a:r>
            <a:r>
              <a:rPr lang="uk-UA" sz="1900" b="1" i="1" dirty="0">
                <a:latin typeface="Monotype Corsiva" panose="03010101010201010101" pitchFamily="66" charset="0"/>
              </a:rPr>
              <a:t> око. Саме тому вишита сорочка була оберегом і людини, і її оселі.</a:t>
            </a:r>
          </a:p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r>
              <a:rPr lang="uk-UA" sz="1900" b="1" i="1" dirty="0">
                <a:latin typeface="Monotype Corsiva" panose="03010101010201010101" pitchFamily="66" charset="0"/>
              </a:rPr>
              <a:t>Існувало повір'я , якщо сорочка зроблена і вишита на добро, на хороше життя, то вона буде надійно оберігати людину.</a:t>
            </a:r>
            <a:endParaRPr lang="ru-RU" sz="1900" b="1" i="1" dirty="0">
              <a:latin typeface="Monotype Corsiva" panose="03010101010201010101" pitchFamily="66" charset="0"/>
            </a:endParaRPr>
          </a:p>
          <a:p>
            <a:pPr marL="341313" indent="-341313" algn="just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900" b="1" dirty="0">
              <a:solidFill>
                <a:srgbClr val="C00000"/>
              </a:solidFill>
              <a:latin typeface="Garamond" pitchFamily="18" charset="0"/>
            </a:endParaRPr>
          </a:p>
          <a:p>
            <a:pPr marL="341313" indent="-341313" eaLnBrk="0" hangingPunct="0">
              <a:spcBef>
                <a:spcPct val="20000"/>
              </a:spcBef>
              <a:buSzPct val="60000"/>
              <a:buFont typeface="Wingdings" pitchFamily="2" charset="2"/>
              <a:buChar char="v"/>
              <a:defRPr/>
            </a:pP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2295" name="Рисунок 8" descr="Beregyny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1680" y="3933056"/>
            <a:ext cx="197961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10" descr="kozachk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76256" y="1144588"/>
            <a:ext cx="149407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98" grpId="0" build="p"/>
      <p:bldP spid="8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1497</TotalTime>
  <Words>985</Words>
  <Application>Microsoft Office PowerPoint</Application>
  <PresentationFormat>Экран (4:3)</PresentationFormat>
  <Paragraphs>125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Углы</vt:lpstr>
      <vt:lpstr>Наші  обереги </vt:lpstr>
      <vt:lpstr>«Без сім’ї немає щастя на землі», – твердить народне українське прислів’я</vt:lpstr>
      <vt:lpstr>Рідна домівка</vt:lpstr>
      <vt:lpstr>Українська піч</vt:lpstr>
      <vt:lpstr>Колиска</vt:lpstr>
      <vt:lpstr>Хліб</vt:lpstr>
      <vt:lpstr>Вареники</vt:lpstr>
      <vt:lpstr>Рушник</vt:lpstr>
      <vt:lpstr>Вишита сорочка</vt:lpstr>
      <vt:lpstr>Гребінь</vt:lpstr>
      <vt:lpstr>Коса-дівоча краса!</vt:lpstr>
      <vt:lpstr>Віночок</vt:lpstr>
      <vt:lpstr>Калина</vt:lpstr>
      <vt:lpstr>Верба</vt:lpstr>
      <vt:lpstr>Барвінок</vt:lpstr>
      <vt:lpstr>Народна пісня</vt:lpstr>
      <vt:lpstr>Відгадай !</vt:lpstr>
      <vt:lpstr>Відгадай !</vt:lpstr>
      <vt:lpstr>Відгадай !</vt:lpstr>
      <vt:lpstr>Відгадай !</vt:lpstr>
      <vt:lpstr>Відгадай !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Я</cp:lastModifiedBy>
  <cp:revision>194</cp:revision>
  <dcterms:created xsi:type="dcterms:W3CDTF">2011-07-06T07:21:00Z</dcterms:created>
  <dcterms:modified xsi:type="dcterms:W3CDTF">2021-02-04T22:14:38Z</dcterms:modified>
</cp:coreProperties>
</file>