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8" r:id="rId1"/>
  </p:sldMasterIdLst>
  <p:sldIdLst>
    <p:sldId id="268" r:id="rId2"/>
    <p:sldId id="259" r:id="rId3"/>
    <p:sldId id="258" r:id="rId4"/>
    <p:sldId id="257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0" r:id="rId13"/>
    <p:sldId id="271" r:id="rId14"/>
    <p:sldId id="267" r:id="rId15"/>
    <p:sldId id="269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-72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1/21/2021</a:t>
            </a:fld>
            <a:endParaRPr lang="en-US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1/21/2021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1/21/2021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1/21/2021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1/21/2021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1/21/2021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1/21/2021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1/21/2021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1/21/2021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1/21/2021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1/21/2021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smtClean="0"/>
              <a:pPr/>
              <a:t>1/21/2021</a:t>
            </a:fld>
            <a:endParaRPr lang="en-US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7105" y="1"/>
            <a:ext cx="10381129" cy="1595717"/>
          </a:xfrm>
        </p:spPr>
        <p:txBody>
          <a:bodyPr>
            <a:normAutofit fontScale="90000"/>
          </a:bodyPr>
          <a:lstStyle/>
          <a:p>
            <a:r>
              <a:rPr lang="ru-RU" sz="5400" b="1" dirty="0" err="1">
                <a:solidFill>
                  <a:srgbClr val="002060"/>
                </a:solidFill>
                <a:latin typeface="Georgia" panose="02040502050405020303" pitchFamily="18" charset="0"/>
              </a:rPr>
              <a:t>Що</a:t>
            </a:r>
            <a:r>
              <a:rPr lang="ru-RU" sz="5400" b="1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5400" b="1" dirty="0" err="1" smtClean="0">
                <a:solidFill>
                  <a:srgbClr val="002060"/>
                </a:solidFill>
                <a:latin typeface="Georgia" panose="02040502050405020303" pitchFamily="18" charset="0"/>
              </a:rPr>
              <a:t>кладемо</a:t>
            </a:r>
            <a:r>
              <a:rPr lang="ru-RU" sz="54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 у </a:t>
            </a:r>
            <a:r>
              <a:rPr lang="ru-RU" sz="5400" b="1" dirty="0" err="1" smtClean="0">
                <a:solidFill>
                  <a:srgbClr val="002060"/>
                </a:solidFill>
                <a:latin typeface="Georgia" panose="02040502050405020303" pitchFamily="18" charset="0"/>
              </a:rPr>
              <a:t>великодній</a:t>
            </a:r>
            <a:r>
              <a:rPr lang="ru-RU" sz="54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5400" b="1" dirty="0" err="1" smtClean="0">
                <a:solidFill>
                  <a:srgbClr val="002060"/>
                </a:solidFill>
                <a:latin typeface="Georgia" panose="02040502050405020303" pitchFamily="18" charset="0"/>
              </a:rPr>
              <a:t>кошик</a:t>
            </a:r>
            <a:r>
              <a:rPr lang="ru-RU" sz="5400" b="1" dirty="0">
                <a:solidFill>
                  <a:srgbClr val="002060"/>
                </a:solidFill>
                <a:latin typeface="Georgia" panose="02040502050405020303" pitchFamily="18" charset="0"/>
              </a:rPr>
              <a:t>?</a:t>
            </a:r>
            <a:endParaRPr lang="uk-UA" sz="5400" b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9154" y="1595718"/>
            <a:ext cx="9179860" cy="517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14674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6651" y="0"/>
            <a:ext cx="10524309" cy="2368731"/>
          </a:xfrm>
        </p:spPr>
        <p:txBody>
          <a:bodyPr>
            <a:normAutofit fontScale="90000"/>
          </a:bodyPr>
          <a:lstStyle/>
          <a:p>
            <a:r>
              <a:rPr lang="ru-RU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Хрін</a:t>
            </a:r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міцне</a:t>
            </a:r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коріння</a:t>
            </a:r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яке </a:t>
            </a:r>
            <a:r>
              <a:rPr lang="ru-RU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дати</a:t>
            </a:r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людині</a:t>
            </a:r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віра</a:t>
            </a:r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Воскресіння</a:t>
            </a:r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Господа </a:t>
            </a:r>
            <a:r>
              <a:rPr lang="ru-RU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Ісуса</a:t>
            </a:r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Христа.</a:t>
            </a:r>
            <a:b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05337" y="3363119"/>
            <a:ext cx="2981325" cy="153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15650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1485" y="113210"/>
            <a:ext cx="10833463" cy="3518263"/>
          </a:xfrm>
        </p:spPr>
        <p:txBody>
          <a:bodyPr>
            <a:normAutofit/>
          </a:bodyPr>
          <a:lstStyle/>
          <a:p>
            <a:r>
              <a:rPr lang="ru-RU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Сіль</a:t>
            </a:r>
            <a:r>
              <a:rPr lang="ru-RU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символ </a:t>
            </a:r>
            <a:r>
              <a:rPr lang="ru-RU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повноти</a:t>
            </a:r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достатку. У </a:t>
            </a:r>
            <a:r>
              <a:rPr lang="ru-RU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Біблії</a:t>
            </a:r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сіль</a:t>
            </a:r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символізує</a:t>
            </a:r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спосіб</a:t>
            </a:r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зв’язку</a:t>
            </a:r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між</a:t>
            </a:r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Богом і </a:t>
            </a:r>
            <a:r>
              <a:rPr lang="ru-RU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народом.</a:t>
            </a:r>
            <a:b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1251678" y="2286002"/>
            <a:ext cx="9076688" cy="831668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771" y="2438401"/>
            <a:ext cx="9146355" cy="430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97322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8274" y="0"/>
            <a:ext cx="6156960" cy="1874517"/>
          </a:xfrm>
        </p:spPr>
        <p:txBody>
          <a:bodyPr>
            <a:normAutofit/>
          </a:bodyPr>
          <a:lstStyle/>
          <a:p>
            <a:r>
              <a:rPr lang="uk-UA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uk-UA" sz="6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 зайве?</a:t>
            </a:r>
            <a:endParaRPr lang="uk-UA" sz="6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42242855"/>
              </p:ext>
            </p:extLst>
          </p:nvPr>
        </p:nvGraphicFramePr>
        <p:xfrm>
          <a:off x="7123610" y="113210"/>
          <a:ext cx="4511041" cy="65923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11041">
                  <a:extLst>
                    <a:ext uri="{9D8B030D-6E8A-4147-A177-3AD203B41FA5}">
                      <a16:colId xmlns:a16="http://schemas.microsoft.com/office/drawing/2014/main" xmlns="" val="220355838"/>
                    </a:ext>
                  </a:extLst>
                </a:gridCol>
              </a:tblGrid>
              <a:tr h="1098732">
                <a:tc>
                  <a:txBody>
                    <a:bodyPr/>
                    <a:lstStyle/>
                    <a:p>
                      <a:r>
                        <a:rPr lang="uk-UA" sz="6000" b="1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ковбаска</a:t>
                      </a:r>
                      <a:endParaRPr lang="uk-UA" sz="6000" b="1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65412600"/>
                  </a:ext>
                </a:extLst>
              </a:tr>
              <a:tr h="1098732">
                <a:tc>
                  <a:txBody>
                    <a:bodyPr/>
                    <a:lstStyle/>
                    <a:p>
                      <a:r>
                        <a:rPr lang="uk-UA" sz="6000" b="1" dirty="0" smtClean="0">
                          <a:latin typeface="Arial Black" panose="020B0A04020102020204" pitchFamily="34" charset="0"/>
                        </a:rPr>
                        <a:t>сир</a:t>
                      </a:r>
                      <a:endParaRPr lang="uk-UA" sz="6000" b="1" dirty="0"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41816866"/>
                  </a:ext>
                </a:extLst>
              </a:tr>
              <a:tr h="1098732">
                <a:tc>
                  <a:txBody>
                    <a:bodyPr/>
                    <a:lstStyle/>
                    <a:p>
                      <a:r>
                        <a:rPr lang="uk-UA" sz="6000" b="1" dirty="0" smtClean="0">
                          <a:latin typeface="Arial Black" panose="020B0A04020102020204" pitchFamily="34" charset="0"/>
                        </a:rPr>
                        <a:t>паска</a:t>
                      </a:r>
                      <a:endParaRPr lang="uk-UA" sz="6000" b="1" dirty="0"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68255895"/>
                  </a:ext>
                </a:extLst>
              </a:tr>
              <a:tr h="1098732">
                <a:tc>
                  <a:txBody>
                    <a:bodyPr/>
                    <a:lstStyle/>
                    <a:p>
                      <a:r>
                        <a:rPr lang="uk-UA" sz="6000" b="1" dirty="0" smtClean="0">
                          <a:latin typeface="Arial Black" panose="020B0A04020102020204" pitchFamily="34" charset="0"/>
                        </a:rPr>
                        <a:t>морозиво</a:t>
                      </a:r>
                      <a:endParaRPr lang="uk-UA" sz="6000" b="1" dirty="0"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65569688"/>
                  </a:ext>
                </a:extLst>
              </a:tr>
              <a:tr h="1098732">
                <a:tc>
                  <a:txBody>
                    <a:bodyPr/>
                    <a:lstStyle/>
                    <a:p>
                      <a:r>
                        <a:rPr lang="uk-UA" sz="6000" b="1" dirty="0" smtClean="0">
                          <a:latin typeface="Arial Black" panose="020B0A04020102020204" pitchFamily="34" charset="0"/>
                        </a:rPr>
                        <a:t>крашанки</a:t>
                      </a:r>
                      <a:endParaRPr lang="uk-UA" sz="6000" b="1" dirty="0"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01532156"/>
                  </a:ext>
                </a:extLst>
              </a:tr>
              <a:tr h="1098732">
                <a:tc>
                  <a:txBody>
                    <a:bodyPr/>
                    <a:lstStyle/>
                    <a:p>
                      <a:r>
                        <a:rPr lang="uk-UA" sz="6000" b="1" dirty="0" smtClean="0">
                          <a:latin typeface="Arial Black" panose="020B0A04020102020204" pitchFamily="34" charset="0"/>
                        </a:rPr>
                        <a:t>сіль</a:t>
                      </a:r>
                      <a:endParaRPr lang="uk-UA" sz="6000" b="1" dirty="0"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36122730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272" y="1436914"/>
            <a:ext cx="6191250" cy="5085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02165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3771" y="0"/>
            <a:ext cx="11120846" cy="1715589"/>
          </a:xfrm>
        </p:spPr>
        <p:txBody>
          <a:bodyPr/>
          <a:lstStyle/>
          <a:p>
            <a:r>
              <a:rPr lang="uk-UA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Для роботи все </a:t>
            </a:r>
            <a:r>
              <a:rPr lang="uk-UA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готуєм</a:t>
            </a:r>
            <a:r>
              <a:rPr lang="uk-UA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/>
            </a:r>
            <a:br>
              <a:rPr lang="uk-UA" dirty="0" smtClean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uk-UA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і яєчка намалюєм!</a:t>
            </a:r>
            <a:endParaRPr lang="uk-UA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1251678" y="2725783"/>
            <a:ext cx="10178322" cy="3153809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527" y="1601107"/>
            <a:ext cx="2020387" cy="26225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119315">
            <a:off x="3999624" y="1520938"/>
            <a:ext cx="1811383" cy="260961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25601">
            <a:off x="7810634" y="1429132"/>
            <a:ext cx="1885950" cy="257421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3216" y="3791487"/>
            <a:ext cx="1781175" cy="25717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2622" y="4223658"/>
            <a:ext cx="2221571" cy="255664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5090" y="4223658"/>
            <a:ext cx="2193881" cy="262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09792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1678" y="0"/>
            <a:ext cx="10178322" cy="1874517"/>
          </a:xfrm>
        </p:spPr>
        <p:txBody>
          <a:bodyPr>
            <a:normAutofit/>
          </a:bodyPr>
          <a:lstStyle/>
          <a:p>
            <a:r>
              <a:rPr lang="ru-RU" sz="2800" dirty="0" err="1">
                <a:solidFill>
                  <a:srgbClr val="C00000"/>
                </a:solidFill>
              </a:rPr>
              <a:t>Чому</a:t>
            </a:r>
            <a:r>
              <a:rPr lang="ru-RU" sz="2800" dirty="0">
                <a:solidFill>
                  <a:srgbClr val="C00000"/>
                </a:solidFill>
              </a:rPr>
              <a:t> кролик – символ </a:t>
            </a:r>
            <a:r>
              <a:rPr lang="ru-RU" sz="2800" dirty="0" err="1">
                <a:solidFill>
                  <a:srgbClr val="C00000"/>
                </a:solidFill>
              </a:rPr>
              <a:t>Великодня</a:t>
            </a:r>
            <a:r>
              <a:rPr lang="ru-RU" dirty="0"/>
              <a:t/>
            </a:r>
            <a:br>
              <a:rPr lang="ru-RU" dirty="0"/>
            </a:b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4731" y="418012"/>
            <a:ext cx="10585269" cy="643998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uk-UA" b="1" dirty="0"/>
              <a:t>На Заході одним із головних символів Великодня є кролик, який зазвичай приносить яйця дітям. Великодній кролик прийшов із німецьких народних легенд. У Німеччині діти залишали на Великдень гнізда з капелюхів, і чекали в подарунок різнокольорові яйця. Причому в різних землях це робили різні тварини: у Гессені – лисиця, а в Баварії – зозуля</a:t>
            </a:r>
            <a:r>
              <a:rPr lang="uk-UA" b="1" dirty="0" smtClean="0"/>
              <a:t>.</a:t>
            </a:r>
          </a:p>
          <a:p>
            <a:pPr marL="0" indent="0">
              <a:buNone/>
            </a:pPr>
            <a:r>
              <a:rPr lang="ru-RU" b="1" dirty="0" err="1"/>
              <a:t>Проте</a:t>
            </a:r>
            <a:r>
              <a:rPr lang="ru-RU" b="1" dirty="0"/>
              <a:t> з часом кролик </a:t>
            </a:r>
            <a:r>
              <a:rPr lang="ru-RU" b="1" dirty="0" err="1"/>
              <a:t>витіснив</a:t>
            </a:r>
            <a:r>
              <a:rPr lang="ru-RU" b="1" dirty="0"/>
              <a:t> </a:t>
            </a:r>
            <a:r>
              <a:rPr lang="ru-RU" b="1" dirty="0" err="1"/>
              <a:t>інших</a:t>
            </a:r>
            <a:r>
              <a:rPr lang="ru-RU" b="1" dirty="0"/>
              <a:t> </a:t>
            </a:r>
            <a:r>
              <a:rPr lang="ru-RU" b="1" dirty="0" err="1"/>
              <a:t>казкових</a:t>
            </a:r>
            <a:r>
              <a:rPr lang="ru-RU" b="1" dirty="0"/>
              <a:t> </a:t>
            </a:r>
            <a:r>
              <a:rPr lang="ru-RU" b="1" dirty="0" err="1"/>
              <a:t>тварин</a:t>
            </a:r>
            <a:r>
              <a:rPr lang="ru-RU" b="1" dirty="0"/>
              <a:t> і став </a:t>
            </a:r>
            <a:r>
              <a:rPr lang="ru-RU" b="1" dirty="0" err="1"/>
              <a:t>єдиним</a:t>
            </a:r>
            <a:r>
              <a:rPr lang="ru-RU" b="1" dirty="0"/>
              <a:t> символом у </a:t>
            </a:r>
            <a:r>
              <a:rPr lang="ru-RU" b="1" dirty="0" err="1"/>
              <a:t>всіх</a:t>
            </a:r>
            <a:r>
              <a:rPr lang="ru-RU" b="1" dirty="0"/>
              <a:t> </a:t>
            </a:r>
            <a:r>
              <a:rPr lang="ru-RU" b="1" dirty="0" err="1"/>
              <a:t>німецькомовних</a:t>
            </a:r>
            <a:r>
              <a:rPr lang="ru-RU" b="1" dirty="0"/>
              <a:t> </a:t>
            </a:r>
            <a:r>
              <a:rPr lang="ru-RU" b="1" dirty="0" err="1"/>
              <a:t>країнах</a:t>
            </a:r>
            <a:r>
              <a:rPr lang="ru-RU" b="1" dirty="0" smtClean="0"/>
              <a:t>.</a:t>
            </a:r>
          </a:p>
          <a:p>
            <a:pPr marL="0" indent="0">
              <a:buNone/>
            </a:pPr>
            <a:r>
              <a:rPr lang="ru-RU" b="1" dirty="0" err="1"/>
              <a:t>Крім</a:t>
            </a:r>
            <a:r>
              <a:rPr lang="ru-RU" b="1" dirty="0"/>
              <a:t> того, кролик </a:t>
            </a:r>
            <a:r>
              <a:rPr lang="ru-RU" b="1" dirty="0" err="1"/>
              <a:t>вважався</a:t>
            </a:r>
            <a:r>
              <a:rPr lang="ru-RU" b="1" dirty="0"/>
              <a:t> священною </a:t>
            </a:r>
            <a:r>
              <a:rPr lang="ru-RU" b="1" dirty="0" err="1"/>
              <a:t>твариною</a:t>
            </a:r>
            <a:r>
              <a:rPr lang="ru-RU" b="1" dirty="0"/>
              <a:t> </a:t>
            </a:r>
            <a:r>
              <a:rPr lang="ru-RU" b="1" dirty="0" err="1"/>
              <a:t>германської</a:t>
            </a:r>
            <a:r>
              <a:rPr lang="ru-RU" b="1" dirty="0"/>
              <a:t> </a:t>
            </a:r>
            <a:r>
              <a:rPr lang="ru-RU" b="1" dirty="0" err="1"/>
              <a:t>богині</a:t>
            </a:r>
            <a:r>
              <a:rPr lang="ru-RU" b="1" dirty="0"/>
              <a:t> </a:t>
            </a:r>
            <a:r>
              <a:rPr lang="ru-RU" b="1" dirty="0" err="1"/>
              <a:t>Еостри</a:t>
            </a:r>
            <a:r>
              <a:rPr lang="ru-RU" b="1" dirty="0"/>
              <a:t>, </a:t>
            </a:r>
            <a:r>
              <a:rPr lang="ru-RU" b="1" dirty="0" err="1"/>
              <a:t>від</a:t>
            </a:r>
            <a:r>
              <a:rPr lang="ru-RU" b="1" dirty="0"/>
              <a:t> </a:t>
            </a:r>
            <a:r>
              <a:rPr lang="ru-RU" b="1" dirty="0" err="1"/>
              <a:t>імені</a:t>
            </a:r>
            <a:r>
              <a:rPr lang="ru-RU" b="1" dirty="0"/>
              <a:t> </a:t>
            </a:r>
            <a:r>
              <a:rPr lang="ru-RU" b="1" dirty="0" err="1"/>
              <a:t>якої</a:t>
            </a:r>
            <a:r>
              <a:rPr lang="ru-RU" b="1" dirty="0"/>
              <a:t> походить слово </a:t>
            </a:r>
            <a:r>
              <a:rPr lang="ru-RU" b="1" dirty="0" err="1"/>
              <a:t>Великдень</a:t>
            </a:r>
            <a:r>
              <a:rPr lang="ru-RU" b="1" dirty="0"/>
              <a:t> в </a:t>
            </a:r>
            <a:r>
              <a:rPr lang="ru-RU" b="1" dirty="0" err="1"/>
              <a:t>англійській</a:t>
            </a:r>
            <a:r>
              <a:rPr lang="ru-RU" b="1" dirty="0"/>
              <a:t> і </a:t>
            </a:r>
            <a:r>
              <a:rPr lang="ru-RU" b="1" dirty="0" err="1"/>
              <a:t>німецькій</a:t>
            </a:r>
            <a:r>
              <a:rPr lang="ru-RU" b="1" dirty="0"/>
              <a:t> </a:t>
            </a:r>
            <a:r>
              <a:rPr lang="ru-RU" b="1" dirty="0" err="1"/>
              <a:t>мовах</a:t>
            </a:r>
            <a:r>
              <a:rPr lang="ru-RU" b="1" dirty="0"/>
              <a:t>. А </a:t>
            </a:r>
            <a:r>
              <a:rPr lang="ru-RU" b="1" dirty="0" err="1"/>
              <a:t>стародавні</a:t>
            </a:r>
            <a:r>
              <a:rPr lang="ru-RU" b="1" dirty="0"/>
              <a:t> </a:t>
            </a:r>
            <a:r>
              <a:rPr lang="ru-RU" b="1" dirty="0" err="1"/>
              <a:t>кельти</a:t>
            </a:r>
            <a:r>
              <a:rPr lang="ru-RU" b="1" dirty="0"/>
              <a:t> та </a:t>
            </a:r>
            <a:r>
              <a:rPr lang="ru-RU" b="1" dirty="0" err="1"/>
              <a:t>скандинави</a:t>
            </a:r>
            <a:r>
              <a:rPr lang="ru-RU" b="1" dirty="0"/>
              <a:t> </a:t>
            </a:r>
            <a:r>
              <a:rPr lang="ru-RU" b="1" dirty="0" err="1"/>
              <a:t>вважали</a:t>
            </a:r>
            <a:r>
              <a:rPr lang="ru-RU" b="1" dirty="0"/>
              <a:t> кролика символом </a:t>
            </a:r>
            <a:r>
              <a:rPr lang="ru-RU" b="1" dirty="0" err="1"/>
              <a:t>богині-матері</a:t>
            </a:r>
            <a:r>
              <a:rPr lang="ru-RU" b="1" dirty="0"/>
              <a:t>. </a:t>
            </a:r>
            <a:endParaRPr lang="ru-RU" b="1" dirty="0" smtClean="0"/>
          </a:p>
          <a:p>
            <a:pPr marL="0" indent="0">
              <a:buNone/>
            </a:pPr>
            <a:r>
              <a:rPr lang="ru-RU" b="1" dirty="0" smtClean="0"/>
              <a:t>Остаточно </a:t>
            </a:r>
            <a:r>
              <a:rPr lang="ru-RU" b="1" dirty="0" err="1"/>
              <a:t>героєм</a:t>
            </a:r>
            <a:r>
              <a:rPr lang="ru-RU" b="1" dirty="0"/>
              <a:t> </a:t>
            </a:r>
            <a:r>
              <a:rPr lang="ru-RU" b="1" dirty="0" err="1"/>
              <a:t>казкового</a:t>
            </a:r>
            <a:r>
              <a:rPr lang="ru-RU" b="1" dirty="0"/>
              <a:t> </a:t>
            </a:r>
            <a:r>
              <a:rPr lang="ru-RU" b="1" dirty="0" smtClean="0"/>
              <a:t>фольклору</a:t>
            </a:r>
          </a:p>
          <a:p>
            <a:pPr marL="0" indent="0">
              <a:buNone/>
            </a:pPr>
            <a:r>
              <a:rPr lang="ru-RU" b="1" dirty="0" smtClean="0"/>
              <a:t> </a:t>
            </a:r>
            <a:r>
              <a:rPr lang="ru-RU" b="1" dirty="0" err="1"/>
              <a:t>великодній</a:t>
            </a:r>
            <a:r>
              <a:rPr lang="ru-RU" b="1" dirty="0"/>
              <a:t> кролик став </a:t>
            </a:r>
            <a:r>
              <a:rPr lang="ru-RU" b="1" dirty="0" err="1"/>
              <a:t>наприкінці</a:t>
            </a:r>
            <a:r>
              <a:rPr lang="ru-RU" b="1" dirty="0"/>
              <a:t> 19 </a:t>
            </a:r>
            <a:endParaRPr lang="ru-RU" b="1" dirty="0" smtClean="0"/>
          </a:p>
          <a:p>
            <a:pPr marL="0" indent="0">
              <a:buNone/>
            </a:pPr>
            <a:r>
              <a:rPr lang="ru-RU" b="1" dirty="0" smtClean="0"/>
              <a:t>і </a:t>
            </a:r>
            <a:r>
              <a:rPr lang="ru-RU" b="1" dirty="0"/>
              <a:t>на початку 20 </a:t>
            </a:r>
            <a:r>
              <a:rPr lang="ru-RU" b="1" dirty="0" err="1"/>
              <a:t>століття</a:t>
            </a:r>
            <a:r>
              <a:rPr lang="ru-RU" b="1" dirty="0"/>
              <a:t>. </a:t>
            </a:r>
            <a:r>
              <a:rPr lang="ru-RU" b="1" dirty="0" err="1"/>
              <a:t>Вважається</a:t>
            </a:r>
            <a:r>
              <a:rPr lang="ru-RU" b="1" dirty="0"/>
              <a:t>, </a:t>
            </a:r>
            <a:r>
              <a:rPr lang="ru-RU" b="1" dirty="0" err="1"/>
              <a:t>що</a:t>
            </a:r>
            <a:r>
              <a:rPr lang="ru-RU" b="1" dirty="0"/>
              <a:t> </a:t>
            </a:r>
            <a:r>
              <a:rPr lang="ru-RU" b="1" dirty="0" err="1" smtClean="0"/>
              <a:t>він</a:t>
            </a:r>
            <a:endParaRPr lang="ru-RU" b="1" dirty="0" smtClean="0"/>
          </a:p>
          <a:p>
            <a:pPr marL="0" indent="0">
              <a:buNone/>
            </a:pPr>
            <a:r>
              <a:rPr lang="ru-RU" b="1" dirty="0" smtClean="0"/>
              <a:t> </a:t>
            </a:r>
            <a:r>
              <a:rPr lang="ru-RU" b="1" dirty="0"/>
              <a:t>приносить </a:t>
            </a:r>
            <a:r>
              <a:rPr lang="ru-RU" b="1" dirty="0" err="1"/>
              <a:t>кольорові</a:t>
            </a:r>
            <a:r>
              <a:rPr lang="ru-RU" b="1" dirty="0"/>
              <a:t> </a:t>
            </a:r>
            <a:r>
              <a:rPr lang="ru-RU" b="1" dirty="0" err="1"/>
              <a:t>яйця</a:t>
            </a:r>
            <a:r>
              <a:rPr lang="ru-RU" b="1" dirty="0"/>
              <a:t> і </a:t>
            </a:r>
            <a:r>
              <a:rPr lang="ru-RU" b="1" dirty="0" err="1"/>
              <a:t>солодощі</a:t>
            </a:r>
            <a:r>
              <a:rPr lang="ru-RU" b="1" dirty="0"/>
              <a:t> </a:t>
            </a:r>
            <a:endParaRPr lang="ru-RU" b="1" dirty="0" smtClean="0"/>
          </a:p>
          <a:p>
            <a:pPr marL="0" indent="0">
              <a:buNone/>
            </a:pPr>
            <a:r>
              <a:rPr lang="ru-RU" b="1" dirty="0" err="1" smtClean="0"/>
              <a:t>дітям</a:t>
            </a:r>
            <a:r>
              <a:rPr lang="ru-RU" b="1" dirty="0"/>
              <a:t>, </a:t>
            </a:r>
            <a:r>
              <a:rPr lang="ru-RU" b="1" dirty="0" err="1"/>
              <a:t>які</a:t>
            </a:r>
            <a:r>
              <a:rPr lang="ru-RU" b="1" dirty="0"/>
              <a:t> добре </a:t>
            </a:r>
            <a:r>
              <a:rPr lang="ru-RU" b="1" dirty="0" err="1"/>
              <a:t>поводилися</a:t>
            </a:r>
            <a:r>
              <a:rPr lang="ru-RU" b="1" dirty="0" smtClean="0"/>
              <a:t>.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7954" y="3492136"/>
            <a:ext cx="5939246" cy="3243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426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149" y="69669"/>
            <a:ext cx="10998925" cy="6788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3605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9566" y="382384"/>
            <a:ext cx="6113417" cy="6349342"/>
          </a:xfrm>
        </p:spPr>
        <p:txBody>
          <a:bodyPr>
            <a:normAutofit/>
          </a:bodyPr>
          <a:lstStyle/>
          <a:p>
            <a:r>
              <a:rPr lang="ru-RU" sz="4800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Виявляється</a:t>
            </a:r>
            <a:r>
              <a:rPr lang="ru-RU" sz="4800" b="1" dirty="0">
                <a:solidFill>
                  <a:srgbClr val="002060"/>
                </a:solidFill>
                <a:latin typeface="Georgia" panose="02040502050405020303" pitchFamily="18" charset="0"/>
              </a:rPr>
              <a:t>, </a:t>
            </a:r>
            <a:r>
              <a:rPr lang="ru-RU" sz="4800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підбір</a:t>
            </a:r>
            <a:r>
              <a:rPr lang="ru-RU" sz="4800" b="1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4800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продуктів</a:t>
            </a:r>
            <a:r>
              <a:rPr lang="ru-RU" sz="4800" b="1" dirty="0">
                <a:solidFill>
                  <a:srgbClr val="002060"/>
                </a:solidFill>
                <a:latin typeface="Georgia" panose="02040502050405020303" pitchFamily="18" charset="0"/>
              </a:rPr>
              <a:t> у </a:t>
            </a:r>
            <a:r>
              <a:rPr lang="ru-RU" sz="4800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кошику</a:t>
            </a:r>
            <a:r>
              <a:rPr lang="ru-RU" sz="4800" b="1" dirty="0">
                <a:solidFill>
                  <a:srgbClr val="002060"/>
                </a:solidFill>
                <a:latin typeface="Georgia" panose="02040502050405020303" pitchFamily="18" charset="0"/>
              </a:rPr>
              <a:t> не є </a:t>
            </a:r>
            <a:r>
              <a:rPr lang="ru-RU" sz="4800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випадковим</a:t>
            </a:r>
            <a:r>
              <a:rPr lang="ru-RU" sz="4800" b="1" dirty="0">
                <a:solidFill>
                  <a:srgbClr val="002060"/>
                </a:solidFill>
                <a:latin typeface="Georgia" panose="02040502050405020303" pitchFamily="18" charset="0"/>
              </a:rPr>
              <a:t>. </a:t>
            </a:r>
            <a:r>
              <a:rPr lang="ru-RU" sz="4800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Кожен</a:t>
            </a:r>
            <a:r>
              <a:rPr lang="ru-RU" sz="4800" b="1" dirty="0">
                <a:solidFill>
                  <a:srgbClr val="002060"/>
                </a:solidFill>
                <a:latin typeface="Georgia" panose="02040502050405020303" pitchFamily="18" charset="0"/>
              </a:rPr>
              <a:t> продукт </a:t>
            </a:r>
            <a:r>
              <a:rPr lang="ru-RU" sz="4800" b="1" dirty="0" err="1" smtClean="0">
                <a:solidFill>
                  <a:srgbClr val="002060"/>
                </a:solidFill>
                <a:latin typeface="Georgia" panose="02040502050405020303" pitchFamily="18" charset="0"/>
              </a:rPr>
              <a:t>має</a:t>
            </a:r>
            <a:r>
              <a:rPr lang="ru-RU" sz="48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4800" b="1" dirty="0" err="1" smtClean="0">
                <a:solidFill>
                  <a:srgbClr val="002060"/>
                </a:solidFill>
                <a:latin typeface="Georgia" panose="02040502050405020303" pitchFamily="18" charset="0"/>
              </a:rPr>
              <a:t>символічне</a:t>
            </a:r>
            <a:r>
              <a:rPr lang="ru-RU" sz="48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4800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значення</a:t>
            </a:r>
            <a:r>
              <a:rPr lang="ru-RU" sz="4800" b="1" dirty="0">
                <a:solidFill>
                  <a:srgbClr val="002060"/>
                </a:solidFill>
                <a:latin typeface="Georgia" panose="02040502050405020303" pitchFamily="18" charset="0"/>
              </a:rPr>
              <a:t>.</a:t>
            </a:r>
            <a:r>
              <a:rPr lang="ru-RU" sz="4400" b="1" dirty="0">
                <a:solidFill>
                  <a:srgbClr val="C00000"/>
                </a:solidFill>
                <a:latin typeface="Georgia" panose="02040502050405020303" pitchFamily="18" charset="0"/>
              </a:rPr>
              <a:t/>
            </a:r>
            <a:br>
              <a:rPr lang="ru-RU" sz="4400" b="1" dirty="0">
                <a:solidFill>
                  <a:srgbClr val="C00000"/>
                </a:solidFill>
                <a:latin typeface="Georgia" panose="02040502050405020303" pitchFamily="18" charset="0"/>
              </a:rPr>
            </a:br>
            <a:endParaRPr lang="uk-UA" sz="4400" b="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1236" y="140337"/>
            <a:ext cx="5245440" cy="6088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8296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4731" y="0"/>
            <a:ext cx="10585269" cy="1968137"/>
          </a:xfrm>
        </p:spPr>
        <p:txBody>
          <a:bodyPr>
            <a:noAutofit/>
          </a:bodyPr>
          <a:lstStyle/>
          <a:p>
            <a:r>
              <a:rPr lang="ru-RU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Великодні</a:t>
            </a:r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кошики</a:t>
            </a:r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прикрашали</a:t>
            </a:r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зеленню</a:t>
            </a:r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символ </a:t>
            </a:r>
            <a:r>
              <a:rPr lang="ru-RU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вічного</a:t>
            </a:r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безсмертя</a:t>
            </a:r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4731" y="1968138"/>
            <a:ext cx="5364480" cy="47548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0469" y="1968138"/>
            <a:ext cx="5347062" cy="488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06014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7943" y="0"/>
            <a:ext cx="10937966" cy="2072640"/>
          </a:xfrm>
        </p:spPr>
        <p:txBody>
          <a:bodyPr>
            <a:noAutofit/>
          </a:bodyPr>
          <a:lstStyle/>
          <a:p>
            <a:r>
              <a:rPr lang="ru-RU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Вишитий</a:t>
            </a:r>
            <a:r>
              <a:rPr lang="ru-RU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рушник </a:t>
            </a:r>
            <a:r>
              <a:rPr lang="ru-RU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символізує</a:t>
            </a:r>
            <a:r>
              <a:rPr lang="ru-RU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долю</a:t>
            </a:r>
            <a:r>
              <a:rPr lang="ru-RU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5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7453" y="1585595"/>
            <a:ext cx="4862358" cy="53943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9320" y="1585595"/>
            <a:ext cx="5077913" cy="4971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67312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8274" y="139337"/>
            <a:ext cx="10541726" cy="2351313"/>
          </a:xfrm>
        </p:spPr>
        <p:txBody>
          <a:bodyPr>
            <a:noAutofit/>
          </a:bodyPr>
          <a:lstStyle/>
          <a:p>
            <a:r>
              <a:rPr lang="ru-RU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освячення</a:t>
            </a: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кошика</a:t>
            </a: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ставлять</a:t>
            </a: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свічку</a:t>
            </a: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яка повинна </a:t>
            </a:r>
            <a:r>
              <a:rPr lang="ru-RU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нагадувати</a:t>
            </a: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нам про </a:t>
            </a:r>
            <a:r>
              <a:rPr lang="ru-RU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Ісуса</a:t>
            </a: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Світлом</a:t>
            </a: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світу</a:t>
            </a: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4000" dirty="0"/>
              <a:t/>
            </a:r>
            <a:br>
              <a:rPr lang="ru-RU" sz="4000" dirty="0"/>
            </a:br>
            <a:endParaRPr lang="uk-UA" sz="4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9824" y="2368732"/>
            <a:ext cx="6790508" cy="46198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5463" y="1924594"/>
            <a:ext cx="4049486" cy="5064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75240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2079" y="121921"/>
            <a:ext cx="10027922" cy="2151016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Паска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символ </a:t>
            </a:r>
            <a:r>
              <a:rPr lang="ru-RU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Воскресіння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2079" y="1750423"/>
            <a:ext cx="10467703" cy="5042263"/>
          </a:xfrm>
        </p:spPr>
        <p:txBody>
          <a:bodyPr/>
          <a:lstStyle/>
          <a:p>
            <a:pPr marL="0" indent="0">
              <a:buNone/>
            </a:pP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2079" y="1454331"/>
            <a:ext cx="9518470" cy="543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41168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3439885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Сир і масло</a:t>
            </a: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Молочні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страви, особливо – молоко,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 продуктом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є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створений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людиною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подарований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природою.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кладуть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невеликі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посудини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зверху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малюють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хрестик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86149" y="1994263"/>
            <a:ext cx="7245531" cy="478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68552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35131"/>
            <a:ext cx="10515600" cy="3796938"/>
          </a:xfrm>
        </p:spPr>
        <p:txBody>
          <a:bodyPr>
            <a:normAutofit/>
          </a:bodyPr>
          <a:lstStyle/>
          <a:p>
            <a:r>
              <a:rPr lang="ru-RU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Яйця</a:t>
            </a:r>
            <a:r>
              <a:rPr lang="ru-RU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писанки</a:t>
            </a:r>
            <a:r>
              <a:rPr lang="ru-RU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крашанки</a:t>
            </a:r>
            <a:r>
              <a:rPr lang="ru-RU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Яйце – </a:t>
            </a:r>
            <a:r>
              <a:rPr lang="ru-RU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один </a:t>
            </a:r>
            <a:r>
              <a:rPr lang="ru-RU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символів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Великодня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символізує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нове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відродження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6240" y="2351313"/>
            <a:ext cx="5512526" cy="43496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5039" y="2351313"/>
            <a:ext cx="5991498" cy="4423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37822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8606" y="139338"/>
            <a:ext cx="11051176" cy="2342606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Шинка </a:t>
            </a:r>
            <a:r>
              <a:rPr lang="ru-RU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ковбаса</a:t>
            </a:r>
            <a:r>
              <a:rPr lang="ru-RU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символ </a:t>
            </a:r>
            <a:r>
              <a:rPr lang="ru-RU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душевної</a:t>
            </a: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радості</a:t>
            </a: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приходить </a:t>
            </a:r>
            <a:r>
              <a:rPr lang="ru-RU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сповнення</a:t>
            </a: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людиною</a:t>
            </a: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Божої</a:t>
            </a: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волі</a:t>
            </a: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0" y="2415381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07343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104</TotalTime>
  <Words>279</Words>
  <Application>Microsoft Office PowerPoint</Application>
  <PresentationFormat>Произвольный</PresentationFormat>
  <Paragraphs>28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Поток</vt:lpstr>
      <vt:lpstr>Що кладемо у великодній кошик?</vt:lpstr>
      <vt:lpstr>Виявляється, підбір продуктів у кошику не є випадковим. Кожен продукт має символічне значення. </vt:lpstr>
      <vt:lpstr>Великодні кошики прикрашали зеленню – це символ вічного життя та безсмертя. </vt:lpstr>
      <vt:lpstr>Вишитий рушник символізує життя і долю. </vt:lpstr>
      <vt:lpstr>Під час освячення до кошика ставлять свічку, яка повинна нагадувати нам про Ісуса, який є Світлом для світу. </vt:lpstr>
      <vt:lpstr> Паска – символ Воскресіння </vt:lpstr>
      <vt:lpstr>Сир і масло. Молочні страви, особливо – молоко, є продуктом, який не є створений людиною, а подарований природою. Ці продукти кладуть у невеликі посудини, а зверху малюють хрестик. </vt:lpstr>
      <vt:lpstr>Яйця, писанки і крашанки.  Яйце – це один із символів Великодня, який символізує про нове життя і відродження. </vt:lpstr>
      <vt:lpstr>Шинка або ковбаса.  Це символ душевної радості, що приходить від сповнення людиною Божої волі. </vt:lpstr>
      <vt:lpstr>Хрін – це міцне коріння, яке може дати людині віра у Воскресіння Господа Ісуса Христа. </vt:lpstr>
      <vt:lpstr>Сіль — символ повноти та достатку. У Біблії сіль символізує спосіб зв’язку між Богом і його народом. </vt:lpstr>
      <vt:lpstr>  Що зайве?</vt:lpstr>
      <vt:lpstr>Для роботи все готуєм і яєчка намалюєм!</vt:lpstr>
      <vt:lpstr>Чому кролик – символ Великодня 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Що кладемо у великодній кошик?</dc:title>
  <dc:creator>User</dc:creator>
  <cp:lastModifiedBy>Користувач</cp:lastModifiedBy>
  <cp:revision>12</cp:revision>
  <dcterms:created xsi:type="dcterms:W3CDTF">2019-04-20T12:15:01Z</dcterms:created>
  <dcterms:modified xsi:type="dcterms:W3CDTF">2021-01-21T06:36:46Z</dcterms:modified>
</cp:coreProperties>
</file>