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3" r:id="rId4"/>
    <p:sldId id="275" r:id="rId5"/>
    <p:sldId id="276" r:id="rId6"/>
    <p:sldId id="277" r:id="rId7"/>
    <p:sldId id="279" r:id="rId8"/>
    <p:sldId id="280" r:id="rId9"/>
    <p:sldId id="284" r:id="rId10"/>
    <p:sldId id="281" r:id="rId11"/>
    <p:sldId id="257" r:id="rId12"/>
    <p:sldId id="258" r:id="rId13"/>
    <p:sldId id="259" r:id="rId14"/>
    <p:sldId id="287" r:id="rId15"/>
    <p:sldId id="285" r:id="rId16"/>
    <p:sldId id="278" r:id="rId17"/>
    <p:sldId id="261" r:id="rId18"/>
    <p:sldId id="286" r:id="rId19"/>
    <p:sldId id="262" r:id="rId20"/>
    <p:sldId id="264" r:id="rId21"/>
    <p:sldId id="265" r:id="rId22"/>
  </p:sldIdLst>
  <p:sldSz cx="9144000" cy="6858000" type="screen4x3"/>
  <p:notesSz cx="6888163" cy="100187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3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9DBD-9088-4CD1-97D1-A9D7CAE54B0F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BD53-7834-4715-8C8C-B133B1B32D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375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9DBD-9088-4CD1-97D1-A9D7CAE54B0F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BD53-7834-4715-8C8C-B133B1B32D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5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9DBD-9088-4CD1-97D1-A9D7CAE54B0F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BD53-7834-4715-8C8C-B133B1B32D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446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9DBD-9088-4CD1-97D1-A9D7CAE54B0F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BD53-7834-4715-8C8C-B133B1B32D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436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9DBD-9088-4CD1-97D1-A9D7CAE54B0F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BD53-7834-4715-8C8C-B133B1B32D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099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9DBD-9088-4CD1-97D1-A9D7CAE54B0F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BD53-7834-4715-8C8C-B133B1B32D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4308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9DBD-9088-4CD1-97D1-A9D7CAE54B0F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BD53-7834-4715-8C8C-B133B1B32D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44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9DBD-9088-4CD1-97D1-A9D7CAE54B0F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BD53-7834-4715-8C8C-B133B1B32D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683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9DBD-9088-4CD1-97D1-A9D7CAE54B0F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BD53-7834-4715-8C8C-B133B1B32D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1919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9DBD-9088-4CD1-97D1-A9D7CAE54B0F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BD53-7834-4715-8C8C-B133B1B32D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1915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9DBD-9088-4CD1-97D1-A9D7CAE54B0F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BD53-7834-4715-8C8C-B133B1B32D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568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79DBD-9088-4CD1-97D1-A9D7CAE54B0F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ABD53-7834-4715-8C8C-B133B1B32D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438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7" descr="http://pedsovet.su/_ld/145/8150248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857488" y="2000240"/>
            <a:ext cx="4786346" cy="321471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Завдання до уроку за темою: “Слова,які називають предмети ( іменники. Розпізнавання іменників за питаннями хто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Що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”: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3956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229600" cy="4525963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0648"/>
            <a:ext cx="828092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00B050"/>
                </a:solidFill>
              </a:rPr>
              <a:t>Зошит свій я відкриваю </a:t>
            </a:r>
            <a:endParaRPr lang="uk-UA" sz="4000" b="1" dirty="0" smtClean="0">
              <a:solidFill>
                <a:srgbClr val="00B050"/>
              </a:solidFill>
            </a:endParaRPr>
          </a:p>
          <a:p>
            <a:r>
              <a:rPr lang="uk-UA" sz="4000" b="1" dirty="0" smtClean="0">
                <a:solidFill>
                  <a:srgbClr val="00B050"/>
                </a:solidFill>
              </a:rPr>
              <a:t>і </a:t>
            </a:r>
            <a:r>
              <a:rPr lang="uk-UA" sz="4000" b="1" dirty="0">
                <a:solidFill>
                  <a:srgbClr val="00B050"/>
                </a:solidFill>
              </a:rPr>
              <a:t>під нахилом кладу, </a:t>
            </a:r>
            <a:endParaRPr lang="uk-UA" sz="4000" b="1" dirty="0" smtClean="0">
              <a:solidFill>
                <a:srgbClr val="00B050"/>
              </a:solidFill>
            </a:endParaRPr>
          </a:p>
          <a:p>
            <a:r>
              <a:rPr lang="uk-UA" sz="4000" b="1" dirty="0" smtClean="0">
                <a:solidFill>
                  <a:srgbClr val="00B050"/>
                </a:solidFill>
              </a:rPr>
              <a:t>ручку </a:t>
            </a:r>
            <a:r>
              <a:rPr lang="uk-UA" sz="4000" b="1" dirty="0">
                <a:solidFill>
                  <a:srgbClr val="00B050"/>
                </a:solidFill>
              </a:rPr>
              <a:t>я ось так </a:t>
            </a:r>
            <a:r>
              <a:rPr lang="uk-UA" sz="4000" b="1" dirty="0" smtClean="0">
                <a:solidFill>
                  <a:srgbClr val="00B050"/>
                </a:solidFill>
              </a:rPr>
              <a:t>тримаю</a:t>
            </a:r>
          </a:p>
          <a:p>
            <a:r>
              <a:rPr lang="uk-UA" sz="4000" b="1" dirty="0" smtClean="0">
                <a:solidFill>
                  <a:srgbClr val="00B050"/>
                </a:solidFill>
              </a:rPr>
              <a:t> </a:t>
            </a:r>
            <a:r>
              <a:rPr lang="uk-UA" sz="4000" b="1" dirty="0">
                <a:solidFill>
                  <a:srgbClr val="00B050"/>
                </a:solidFill>
              </a:rPr>
              <a:t>сяду рівно не зігнусь</a:t>
            </a:r>
            <a:r>
              <a:rPr lang="uk-UA" sz="4000" b="1" dirty="0" smtClean="0">
                <a:solidFill>
                  <a:srgbClr val="00B050"/>
                </a:solidFill>
              </a:rPr>
              <a:t>.</a:t>
            </a:r>
          </a:p>
          <a:p>
            <a:r>
              <a:rPr lang="uk-UA" sz="4000" b="1" dirty="0" smtClean="0">
                <a:solidFill>
                  <a:srgbClr val="00B050"/>
                </a:solidFill>
              </a:rPr>
              <a:t> </a:t>
            </a:r>
            <a:r>
              <a:rPr lang="uk-UA" sz="4000" b="1" dirty="0">
                <a:solidFill>
                  <a:srgbClr val="00B050"/>
                </a:solidFill>
              </a:rPr>
              <a:t>До роботи я берусь. </a:t>
            </a:r>
            <a:endParaRPr lang="uk-UA" sz="4000" b="1" dirty="0" smtClean="0">
              <a:solidFill>
                <a:srgbClr val="00B050"/>
              </a:solidFill>
            </a:endParaRPr>
          </a:p>
          <a:p>
            <a:r>
              <a:rPr lang="uk-UA" sz="4000" b="1" dirty="0" smtClean="0">
                <a:solidFill>
                  <a:srgbClr val="00B050"/>
                </a:solidFill>
              </a:rPr>
              <a:t>Будемо </a:t>
            </a:r>
            <a:r>
              <a:rPr lang="uk-UA" sz="4000" b="1" dirty="0">
                <a:solidFill>
                  <a:srgbClr val="00B050"/>
                </a:solidFill>
              </a:rPr>
              <a:t>писати гарно проведемо час </a:t>
            </a:r>
            <a:r>
              <a:rPr lang="uk-UA" sz="4000" b="1" dirty="0" smtClean="0">
                <a:solidFill>
                  <a:srgbClr val="00B050"/>
                </a:solidFill>
              </a:rPr>
              <a:t>не марно.</a:t>
            </a:r>
          </a:p>
          <a:p>
            <a:pPr lvl="0"/>
            <a:r>
              <a:rPr lang="uk-UA" sz="4000" b="1" dirty="0">
                <a:solidFill>
                  <a:srgbClr val="00B050"/>
                </a:solidFill>
              </a:rPr>
              <a:t>І зазвичай, щоб завжди красиво й правильно писати треба про хвилинку каліграфії не забувати.</a:t>
            </a:r>
          </a:p>
          <a:p>
            <a:r>
              <a:rPr lang="uk-UA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uk-UA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6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" y="10942"/>
            <a:ext cx="9108758" cy="68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l"/>
            <a:r>
              <a:rPr lang="uk-UA" i="1" dirty="0" smtClean="0"/>
              <a:t/>
            </a:r>
            <a:br>
              <a:rPr lang="uk-UA" i="1" dirty="0" smtClean="0"/>
            </a:br>
            <a:r>
              <a:rPr lang="uk-UA" i="1" dirty="0"/>
              <a:t/>
            </a:r>
            <a:br>
              <a:rPr lang="uk-UA" i="1" dirty="0"/>
            </a:br>
            <a:r>
              <a:rPr lang="uk-UA" i="1" dirty="0" smtClean="0"/>
              <a:t/>
            </a:r>
            <a:br>
              <a:rPr lang="uk-UA" i="1" dirty="0" smtClean="0"/>
            </a:br>
            <a: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Л</a:t>
            </a: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uk-UA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л</a:t>
            </a: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uk-UA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ла</a:t>
            </a: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uk-UA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ол</a:t>
            </a: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uk-UA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ли</a:t>
            </a: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uk-UA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ул</a:t>
            </a: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ля</a:t>
            </a: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Лисиця</a:t>
            </a:r>
            <a:b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uk-UA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Лисиця</a:t>
            </a:r>
            <a: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гуляє в осінньому лісі.</a:t>
            </a: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uk-UA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Картинки по запросу фон осіннього лісу з лисице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08794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4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pic>
        <p:nvPicPr>
          <p:cNvPr id="2051" name="Picture 3" descr="C:\Users\PC\Desktop\фотоооооооооо\102793.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7542" y="-1026369"/>
            <a:ext cx="6857999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2276872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5400" b="1" dirty="0">
                <a:solidFill>
                  <a:srgbClr val="00B050"/>
                </a:solidFill>
              </a:rPr>
              <a:t>21, 19,   10,   3,  1,  4, </a:t>
            </a:r>
            <a:r>
              <a:rPr lang="uk-UA" sz="5400" b="1" dirty="0" smtClean="0">
                <a:solidFill>
                  <a:srgbClr val="00B050"/>
                </a:solidFill>
              </a:rPr>
              <a:t>11</a:t>
            </a:r>
            <a:endParaRPr lang="uk-UA" sz="5400" b="1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3367953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5400" b="1" dirty="0">
                <a:solidFill>
                  <a:srgbClr val="00B050"/>
                </a:solidFill>
              </a:rPr>
              <a:t>Р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39752" y="3200202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5400" b="1" dirty="0" smtClean="0">
                <a:solidFill>
                  <a:srgbClr val="00B050"/>
                </a:solidFill>
              </a:rPr>
              <a:t>о </a:t>
            </a:r>
            <a:endParaRPr lang="uk-UA" sz="5400" b="1" dirty="0">
              <a:solidFill>
                <a:srgbClr val="00B05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3215355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5400" b="1" dirty="0" smtClean="0">
                <a:solidFill>
                  <a:srgbClr val="00B050"/>
                </a:solidFill>
              </a:rPr>
              <a:t>з </a:t>
            </a:r>
            <a:endParaRPr lang="uk-UA" sz="5400" b="1" dirty="0">
              <a:solidFill>
                <a:srgbClr val="00B05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3215355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5400" b="1" dirty="0" smtClean="0">
                <a:solidFill>
                  <a:srgbClr val="00B050"/>
                </a:solidFill>
              </a:rPr>
              <a:t>в </a:t>
            </a:r>
            <a:endParaRPr lang="uk-UA" sz="5400" b="1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90236" y="3217952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5400" b="1" dirty="0" smtClean="0">
                <a:solidFill>
                  <a:srgbClr val="00B050"/>
                </a:solidFill>
              </a:rPr>
              <a:t>а </a:t>
            </a:r>
            <a:endParaRPr lang="uk-UA" sz="5400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88224" y="3188944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5400" b="1" dirty="0" smtClean="0">
                <a:solidFill>
                  <a:srgbClr val="00B050"/>
                </a:solidFill>
              </a:rPr>
              <a:t>г </a:t>
            </a:r>
            <a:endParaRPr lang="uk-UA" sz="5400" b="1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80312" y="3200202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5400" b="1" dirty="0" smtClean="0">
                <a:solidFill>
                  <a:srgbClr val="00B050"/>
                </a:solidFill>
              </a:rPr>
              <a:t>и </a:t>
            </a:r>
            <a:endParaRPr lang="uk-UA" sz="5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5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 descr="C:\Users\PC\Desktop\ramka-v-ukrainskomu-stili-11562965732hxm5ib6vcm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9" b="11367"/>
          <a:stretch/>
        </p:blipFill>
        <p:spPr bwMode="auto">
          <a:xfrm>
            <a:off x="-29376" y="-19535"/>
            <a:ext cx="9173375" cy="687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412776"/>
            <a:ext cx="77768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>
                <a:solidFill>
                  <a:srgbClr val="00B050"/>
                </a:solidFill>
              </a:rPr>
              <a:t>Питання</a:t>
            </a:r>
            <a:r>
              <a:rPr lang="uk-UA" sz="5400" b="1" dirty="0"/>
              <a:t> </a:t>
            </a:r>
            <a:r>
              <a:rPr lang="uk-UA" sz="5400" b="1" dirty="0">
                <a:solidFill>
                  <a:srgbClr val="FF0000"/>
                </a:solidFill>
              </a:rPr>
              <a:t>ХТО</a:t>
            </a:r>
            <a:r>
              <a:rPr lang="en-US" sz="5400" b="1" dirty="0">
                <a:solidFill>
                  <a:srgbClr val="00B050"/>
                </a:solidFill>
              </a:rPr>
              <a:t>?</a:t>
            </a:r>
            <a:r>
              <a:rPr lang="uk-UA" sz="5400" b="1" dirty="0">
                <a:solidFill>
                  <a:srgbClr val="00B050"/>
                </a:solidFill>
              </a:rPr>
              <a:t> ставимо до назв людей та тварин.</a:t>
            </a:r>
          </a:p>
          <a:p>
            <a:endParaRPr lang="uk-UA" sz="5400" b="1" dirty="0" smtClean="0">
              <a:solidFill>
                <a:srgbClr val="503DC3"/>
              </a:solidFill>
            </a:endParaRPr>
          </a:p>
          <a:p>
            <a:r>
              <a:rPr lang="uk-UA" sz="5400" b="1" dirty="0" smtClean="0">
                <a:solidFill>
                  <a:srgbClr val="503DC3"/>
                </a:solidFill>
              </a:rPr>
              <a:t>Питання</a:t>
            </a:r>
            <a:r>
              <a:rPr lang="uk-UA" sz="5400" b="1" dirty="0" smtClean="0"/>
              <a:t> </a:t>
            </a:r>
            <a:r>
              <a:rPr lang="uk-UA" sz="5400" b="1" dirty="0">
                <a:solidFill>
                  <a:srgbClr val="FF0000"/>
                </a:solidFill>
              </a:rPr>
              <a:t>ЩО</a:t>
            </a:r>
            <a:r>
              <a:rPr lang="en-US" sz="5400" b="1" dirty="0">
                <a:solidFill>
                  <a:srgbClr val="FF0000"/>
                </a:solidFill>
              </a:rPr>
              <a:t>?</a:t>
            </a:r>
            <a:r>
              <a:rPr lang="uk-UA" sz="5400" b="1" dirty="0">
                <a:solidFill>
                  <a:srgbClr val="FF0000"/>
                </a:solidFill>
              </a:rPr>
              <a:t> </a:t>
            </a:r>
            <a:r>
              <a:rPr lang="uk-UA" sz="5400" b="1" dirty="0">
                <a:solidFill>
                  <a:srgbClr val="503DC3"/>
                </a:solidFill>
              </a:rPr>
              <a:t>ставимо до всіх інших предметів.</a:t>
            </a:r>
          </a:p>
        </p:txBody>
      </p:sp>
    </p:spTree>
    <p:extLst>
      <p:ext uri="{BB962C8B-B14F-4D97-AF65-F5344CB8AC3E}">
        <p14:creationId xmlns:p14="http://schemas.microsoft.com/office/powerpoint/2010/main" val="303624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3" descr="C:\Users\PC\Desktop\фотоооооооооо\102793.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6652" y="-1129000"/>
            <a:ext cx="6857999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37184" y="1462547"/>
            <a:ext cx="69127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6000" b="1" dirty="0"/>
              <a:t>Тиша. Тато. Термос. Мама. Ковбаса. Джек. Автобус. Сумка. Будильник.</a:t>
            </a:r>
          </a:p>
        </p:txBody>
      </p:sp>
    </p:spTree>
    <p:extLst>
      <p:ext uri="{BB962C8B-B14F-4D97-AF65-F5344CB8AC3E}">
        <p14:creationId xmlns:p14="http://schemas.microsoft.com/office/powerpoint/2010/main" val="21800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0"/>
          <p:cNvPicPr>
            <a:picLocks noChangeAspect="1" noChangeArrowheads="1"/>
          </p:cNvPicPr>
          <p:nvPr/>
        </p:nvPicPr>
        <p:blipFill>
          <a:blip r:embed="rId2" cstate="print"/>
          <a:srcRect b="5460"/>
          <a:stretch>
            <a:fillRect/>
          </a:stretch>
        </p:blipFill>
        <p:spPr bwMode="auto">
          <a:xfrm>
            <a:off x="500034" y="1012250"/>
            <a:ext cx="828680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872" y="-29074"/>
            <a:ext cx="8229600" cy="1143000"/>
          </a:xfrm>
        </p:spPr>
        <p:txBody>
          <a:bodyPr/>
          <a:lstStyle/>
          <a:p>
            <a:r>
              <a:rPr lang="uk-UA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Снігова куля</a:t>
            </a:r>
            <a:endParaRPr lang="ru-RU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428736"/>
            <a:ext cx="8472518" cy="5214974"/>
          </a:xfrm>
        </p:spPr>
        <p:txBody>
          <a:bodyPr/>
          <a:lstStyle/>
          <a:p>
            <a:pPr>
              <a:buNone/>
            </a:pPr>
            <a:r>
              <a:rPr lang="uk-UA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Робота в групах.</a:t>
            </a:r>
          </a:p>
          <a:p>
            <a:pPr>
              <a:buNone/>
            </a:pPr>
            <a:r>
              <a:rPr lang="uk-UA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1група. </a:t>
            </a:r>
            <a:r>
              <a:rPr lang="uk-UA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“Скачати”</a:t>
            </a:r>
            <a:r>
              <a:rPr lang="uk-UA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снігову кулю з іменників – назв істот.</a:t>
            </a:r>
          </a:p>
          <a:p>
            <a:pPr>
              <a:buNone/>
            </a:pPr>
            <a:r>
              <a:rPr lang="uk-UA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uk-UA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група. </a:t>
            </a:r>
            <a:r>
              <a:rPr lang="uk-UA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“Скачати”</a:t>
            </a:r>
            <a:r>
              <a:rPr lang="uk-UA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снігову кулю з іменників – назв неістот.</a:t>
            </a:r>
            <a:endParaRPr lang="ru-RU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7" name="Picture 3" descr="C:\Documents and Settings\User4\Рабочий стол\малюнки\малюнки\0_12b73b_7f089f94_orig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714744" y="3429000"/>
            <a:ext cx="1430308" cy="1642975"/>
          </a:xfrm>
          <a:prstGeom prst="rect">
            <a:avLst/>
          </a:prstGeom>
          <a:noFill/>
        </p:spPr>
      </p:pic>
      <p:pic>
        <p:nvPicPr>
          <p:cNvPr id="9" name="Picture 3" descr="C:\Documents and Settings\User4\Рабочий стол\малюнки\малюнки\0_12b73b_7f089f94_orig.png"/>
          <p:cNvPicPr>
            <a:picLocks noChangeAspect="1" noChangeArrowheads="1"/>
          </p:cNvPicPr>
          <p:nvPr/>
        </p:nvPicPr>
        <p:blipFill>
          <a:blip r:embed="rId3" cstate="print">
            <a:lum bright="-40000"/>
          </a:blip>
          <a:srcRect/>
          <a:stretch>
            <a:fillRect/>
          </a:stretch>
        </p:blipFill>
        <p:spPr bwMode="auto">
          <a:xfrm>
            <a:off x="5214942" y="3643314"/>
            <a:ext cx="1430308" cy="1642975"/>
          </a:xfrm>
          <a:prstGeom prst="rect">
            <a:avLst/>
          </a:prstGeom>
          <a:noFill/>
        </p:spPr>
      </p:pic>
      <p:pic>
        <p:nvPicPr>
          <p:cNvPr id="10" name="Picture 3" descr="C:\Documents and Settings\User4\Рабочий стол\малюнки\малюнки\0_12b73b_7f089f94_orig.png"/>
          <p:cNvPicPr>
            <a:picLocks noChangeAspect="1" noChangeArrowheads="1"/>
          </p:cNvPicPr>
          <p:nvPr/>
        </p:nvPicPr>
        <p:blipFill>
          <a:blip r:embed="rId3" cstate="print">
            <a:lum bright="-40000"/>
          </a:blip>
          <a:srcRect/>
          <a:stretch>
            <a:fillRect/>
          </a:stretch>
        </p:blipFill>
        <p:spPr bwMode="auto">
          <a:xfrm>
            <a:off x="7000892" y="4000504"/>
            <a:ext cx="1430308" cy="1642975"/>
          </a:xfrm>
          <a:prstGeom prst="rect">
            <a:avLst/>
          </a:prstGeom>
          <a:noFill/>
        </p:spPr>
      </p:pic>
      <p:pic>
        <p:nvPicPr>
          <p:cNvPr id="11" name="Picture 3" descr="C:\Documents and Settings\User4\Рабочий стол\малюнки\малюнки\0_12b73b_7f089f94_orig.pn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1785918" y="4071942"/>
            <a:ext cx="1430308" cy="1642975"/>
          </a:xfrm>
          <a:prstGeom prst="rect">
            <a:avLst/>
          </a:prstGeom>
          <a:noFill/>
        </p:spPr>
      </p:pic>
      <p:pic>
        <p:nvPicPr>
          <p:cNvPr id="12" name="Picture 3" descr="C:\Documents and Settings\User4\Рабочий стол\малюнки\малюнки\0_12b73b_7f089f94_orig.png"/>
          <p:cNvPicPr>
            <a:picLocks noChangeAspect="1" noChangeArrowheads="1"/>
          </p:cNvPicPr>
          <p:nvPr/>
        </p:nvPicPr>
        <p:blipFill>
          <a:blip r:embed="rId3" cstate="print">
            <a:lum bright="-40000"/>
          </a:blip>
          <a:srcRect/>
          <a:stretch>
            <a:fillRect/>
          </a:stretch>
        </p:blipFill>
        <p:spPr bwMode="auto">
          <a:xfrm>
            <a:off x="5930096" y="5441911"/>
            <a:ext cx="1430308" cy="1642975"/>
          </a:xfrm>
          <a:prstGeom prst="rect">
            <a:avLst/>
          </a:prstGeom>
          <a:noFill/>
        </p:spPr>
      </p:pic>
      <p:pic>
        <p:nvPicPr>
          <p:cNvPr id="13" name="Picture 3" descr="C:\Documents and Settings\User4\Рабочий стол\малюнки\малюнки\0_12b73b_7f089f94_orig.png"/>
          <p:cNvPicPr>
            <a:picLocks noChangeAspect="1" noChangeArrowheads="1"/>
          </p:cNvPicPr>
          <p:nvPr/>
        </p:nvPicPr>
        <p:blipFill>
          <a:blip r:embed="rId3" cstate="print">
            <a:lum bright="-40000"/>
          </a:blip>
          <a:srcRect/>
          <a:stretch>
            <a:fillRect/>
          </a:stretch>
        </p:blipFill>
        <p:spPr bwMode="auto">
          <a:xfrm>
            <a:off x="367013" y="4821991"/>
            <a:ext cx="1430308" cy="1642975"/>
          </a:xfrm>
          <a:prstGeom prst="rect">
            <a:avLst/>
          </a:prstGeom>
          <a:noFill/>
        </p:spPr>
      </p:pic>
      <p:pic>
        <p:nvPicPr>
          <p:cNvPr id="14" name="Picture 3" descr="C:\Documents and Settings\User4\Рабочий стол\малюнки\малюнки\0_12b73b_7f089f94_orig.png"/>
          <p:cNvPicPr>
            <a:picLocks noChangeAspect="1" noChangeArrowheads="1"/>
          </p:cNvPicPr>
          <p:nvPr/>
        </p:nvPicPr>
        <p:blipFill>
          <a:blip r:embed="rId3" cstate="print">
            <a:lum bright="-40000"/>
          </a:blip>
          <a:srcRect/>
          <a:stretch>
            <a:fillRect/>
          </a:stretch>
        </p:blipFill>
        <p:spPr bwMode="auto">
          <a:xfrm>
            <a:off x="2501072" y="5027317"/>
            <a:ext cx="1430308" cy="1642975"/>
          </a:xfrm>
          <a:prstGeom prst="rect">
            <a:avLst/>
          </a:prstGeom>
          <a:noFill/>
        </p:spPr>
      </p:pic>
      <p:pic>
        <p:nvPicPr>
          <p:cNvPr id="15" name="Picture 3" descr="C:\Documents and Settings\User4\Рабочий стол\малюнки\малюнки\0_12b73b_7f089f94_orig.png"/>
          <p:cNvPicPr>
            <a:picLocks noChangeAspect="1" noChangeArrowheads="1"/>
          </p:cNvPicPr>
          <p:nvPr/>
        </p:nvPicPr>
        <p:blipFill>
          <a:blip r:embed="rId4" cstate="print">
            <a:lum bright="-40000"/>
          </a:blip>
          <a:srcRect/>
          <a:stretch>
            <a:fillRect/>
          </a:stretch>
        </p:blipFill>
        <p:spPr bwMode="auto">
          <a:xfrm>
            <a:off x="4398616" y="5060057"/>
            <a:ext cx="1410266" cy="1619953"/>
          </a:xfrm>
          <a:prstGeom prst="rect">
            <a:avLst/>
          </a:prstGeom>
          <a:noFill/>
        </p:spPr>
      </p:pic>
      <p:pic>
        <p:nvPicPr>
          <p:cNvPr id="16" name="Picture 3" descr="C:\Documents and Settings\User4\Рабочий стол\малюнки\малюнки\0_12b73b_7f089f94_orig.pn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5930096" y="5441911"/>
            <a:ext cx="1430308" cy="1642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4627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5" y="15915"/>
            <a:ext cx="9008041" cy="684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12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C:\Users\PC\Desktop\ukrainskij-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620688"/>
            <a:ext cx="6858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 </a:t>
            </a:r>
          </a:p>
          <a:p>
            <a:r>
              <a:rPr lang="ru-RU" sz="2800" dirty="0"/>
              <a:t>  </a:t>
            </a:r>
            <a:r>
              <a:rPr lang="uk-UA" sz="5400" b="1" dirty="0">
                <a:solidFill>
                  <a:srgbClr val="FF0000"/>
                </a:solidFill>
              </a:rPr>
              <a:t>Хто</a:t>
            </a:r>
            <a:r>
              <a:rPr lang="ru-RU" sz="5400" b="1" dirty="0">
                <a:solidFill>
                  <a:srgbClr val="FF0000"/>
                </a:solidFill>
              </a:rPr>
              <a:t>? </a:t>
            </a:r>
            <a:r>
              <a:rPr lang="uk-UA" sz="5400" b="1" dirty="0">
                <a:solidFill>
                  <a:srgbClr val="FF0000"/>
                </a:solidFill>
              </a:rPr>
              <a:t>                   </a:t>
            </a:r>
            <a:r>
              <a:rPr lang="uk-UA" sz="5400" b="1" dirty="0" smtClean="0">
                <a:solidFill>
                  <a:srgbClr val="FF0000"/>
                </a:solidFill>
              </a:rPr>
              <a:t> Що</a:t>
            </a:r>
            <a:r>
              <a:rPr lang="ru-RU" sz="5400" b="1" dirty="0">
                <a:solidFill>
                  <a:srgbClr val="FF0000"/>
                </a:solidFill>
              </a:rPr>
              <a:t>?</a:t>
            </a:r>
            <a:endParaRPr lang="uk-UA" sz="5400" dirty="0">
              <a:solidFill>
                <a:srgbClr val="FF0000"/>
              </a:solidFill>
            </a:endParaRPr>
          </a:p>
          <a:p>
            <a:r>
              <a:rPr lang="uk-UA" sz="5400" dirty="0"/>
              <a:t>Моряк </a:t>
            </a:r>
            <a:r>
              <a:rPr lang="ru-RU" sz="5400" dirty="0"/>
              <a:t>         </a:t>
            </a:r>
            <a:r>
              <a:rPr lang="uk-UA" sz="5400" dirty="0"/>
              <a:t>-</a:t>
            </a:r>
            <a:r>
              <a:rPr lang="ru-RU" sz="5400" dirty="0"/>
              <a:t>      </a:t>
            </a:r>
            <a:r>
              <a:rPr lang="uk-UA" sz="5400" dirty="0" smtClean="0"/>
              <a:t>море</a:t>
            </a:r>
          </a:p>
          <a:p>
            <a:r>
              <a:rPr lang="uk-UA" sz="5400" dirty="0" smtClean="0"/>
              <a:t>лісник          </a:t>
            </a:r>
            <a:r>
              <a:rPr lang="uk-UA" sz="5400" dirty="0"/>
              <a:t>-      ліс</a:t>
            </a:r>
          </a:p>
          <a:p>
            <a:r>
              <a:rPr lang="uk-UA" sz="5400" dirty="0" smtClean="0"/>
              <a:t>школяр       </a:t>
            </a:r>
            <a:r>
              <a:rPr lang="uk-UA" sz="5400" dirty="0"/>
              <a:t>-      школа</a:t>
            </a:r>
          </a:p>
          <a:p>
            <a:r>
              <a:rPr lang="uk-UA" sz="5400" dirty="0" smtClean="0"/>
              <a:t>футболіст   </a:t>
            </a:r>
            <a:r>
              <a:rPr lang="uk-UA" sz="5400" dirty="0"/>
              <a:t>-      футбол</a:t>
            </a:r>
          </a:p>
        </p:txBody>
      </p:sp>
    </p:spTree>
    <p:extLst>
      <p:ext uri="{BB962C8B-B14F-4D97-AF65-F5344CB8AC3E}">
        <p14:creationId xmlns:p14="http://schemas.microsoft.com/office/powerpoint/2010/main" val="173846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 descr="Результат пошуку зображень за запитом &quot;будинок іменник&quot;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0" t="10210" r="49969" b="44662"/>
          <a:stretch/>
        </p:blipFill>
        <p:spPr bwMode="auto">
          <a:xfrm>
            <a:off x="251520" y="1196752"/>
            <a:ext cx="4248472" cy="4908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93313" y="1733422"/>
            <a:ext cx="208916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600" dirty="0"/>
              <a:t> хто? </a:t>
            </a:r>
          </a:p>
        </p:txBody>
      </p:sp>
      <p:pic>
        <p:nvPicPr>
          <p:cNvPr id="7" name="Объект 4" descr="Результат пошуку зображень за запитом &quot;будинок іменник&quot;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0" t="10210" r="49969" b="44662"/>
          <a:stretch/>
        </p:blipFill>
        <p:spPr bwMode="auto">
          <a:xfrm>
            <a:off x="4644008" y="1052736"/>
            <a:ext cx="3960440" cy="5048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09495" y="1700808"/>
            <a:ext cx="202946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600" dirty="0"/>
              <a:t> щ</a:t>
            </a:r>
            <a:r>
              <a:rPr lang="uk-UA" sz="6600" dirty="0" smtClean="0"/>
              <a:t>о? </a:t>
            </a:r>
            <a:endParaRPr lang="uk-UA" sz="6600" dirty="0"/>
          </a:p>
        </p:txBody>
      </p:sp>
    </p:spTree>
    <p:extLst>
      <p:ext uri="{BB962C8B-B14F-4D97-AF65-F5344CB8AC3E}">
        <p14:creationId xmlns:p14="http://schemas.microsoft.com/office/powerpoint/2010/main" val="18205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Search_and_Try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6220762"/>
            <a:ext cx="609600" cy="609600"/>
          </a:xfrm>
        </p:spPr>
      </p:pic>
      <p:pic>
        <p:nvPicPr>
          <p:cNvPr id="1026" name="Picture 2" descr="Картинки по запросу фон з сонечком на небі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31"/>
          <a:stretch/>
        </p:blipFill>
        <p:spPr bwMode="auto">
          <a:xfrm>
            <a:off x="11868" y="-10761"/>
            <a:ext cx="914733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70737" y="2077471"/>
            <a:ext cx="8229600" cy="3857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i="1" dirty="0" smtClean="0">
                <a:solidFill>
                  <a:srgbClr val="FF0000"/>
                </a:solidFill>
              </a:rPr>
              <a:t>«</a:t>
            </a:r>
            <a:r>
              <a:rPr lang="uk-UA" b="1" i="1" dirty="0" err="1" smtClean="0">
                <a:solidFill>
                  <a:srgbClr val="FF0000"/>
                </a:solidFill>
              </a:rPr>
              <a:t>Ви-</a:t>
            </a:r>
            <a:r>
              <a:rPr lang="uk-UA" b="1" i="1" dirty="0" smtClean="0">
                <a:solidFill>
                  <a:srgbClr val="FF0000"/>
                </a:solidFill>
              </a:rPr>
              <a:t> маленькі сонечка. Ви прокидаєтеся. Ви вмиваєтеся. Ви розчісуєте свої промінці і піднімаєтеся вільно і урочисто. </a:t>
            </a:r>
            <a:endParaRPr lang="uk-UA" b="1" dirty="0" smtClean="0">
              <a:solidFill>
                <a:srgbClr val="FF0000"/>
              </a:solidFill>
            </a:endParaRPr>
          </a:p>
          <a:p>
            <a:endParaRPr lang="uk-UA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uk-UA" b="1" i="1" dirty="0" smtClean="0">
                <a:solidFill>
                  <a:schemeClr val="tx2">
                    <a:lumMod val="75000"/>
                  </a:schemeClr>
                </a:solidFill>
              </a:rPr>
              <a:t>Я-велика Куля. В мене є багато тепла і світла.</a:t>
            </a:r>
            <a:r>
              <a:rPr lang="uk-UA" i="1" dirty="0" smtClean="0"/>
              <a:t> </a:t>
            </a:r>
            <a:endParaRPr lang="uk-UA" dirty="0" smtClean="0"/>
          </a:p>
          <a:p>
            <a:endParaRPr lang="uk-UA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uk-UA" b="1" i="1" dirty="0" err="1" smtClean="0">
                <a:solidFill>
                  <a:schemeClr val="accent6">
                    <a:lumMod val="75000"/>
                  </a:schemeClr>
                </a:solidFill>
              </a:rPr>
              <a:t>Ми-</a:t>
            </a: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</a:rPr>
              <a:t> всі </a:t>
            </a:r>
            <a:r>
              <a:rPr lang="uk-UA" b="1" i="1" smtClean="0">
                <a:solidFill>
                  <a:schemeClr val="accent6">
                    <a:lumMod val="75000"/>
                  </a:schemeClr>
                </a:solidFill>
              </a:rPr>
              <a:t>велика Земля. </a:t>
            </a: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</a:rPr>
              <a:t>Ми даруємо своє тепло всім: небу, хмаркам, річці, полям, тваринам, людям. Ми посміхаємося від щастя дарувати тепло.»</a:t>
            </a:r>
          </a:p>
          <a:p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b="1" i="1" dirty="0" err="1" smtClean="0">
                <a:solidFill>
                  <a:srgbClr val="00B050"/>
                </a:solidFill>
              </a:rPr>
              <a:t>Посміхніть</a:t>
            </a:r>
            <a:r>
              <a:rPr lang="uk-UA" b="1" i="1" dirty="0" smtClean="0">
                <a:solidFill>
                  <a:srgbClr val="00B050"/>
                </a:solidFill>
              </a:rPr>
              <a:t> один одному і побажайте добра.</a:t>
            </a:r>
            <a:endParaRPr lang="uk-UA" b="1" dirty="0" smtClean="0">
              <a:solidFill>
                <a:srgbClr val="00B050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6025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4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he_Ocea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744" y="6093296"/>
            <a:ext cx="609600" cy="609600"/>
          </a:xfrm>
        </p:spPr>
      </p:pic>
      <p:sp>
        <p:nvSpPr>
          <p:cNvPr id="5" name="Прямоугольник 4"/>
          <p:cNvSpPr/>
          <p:nvPr/>
        </p:nvSpPr>
        <p:spPr>
          <a:xfrm>
            <a:off x="122757" y="368450"/>
            <a:ext cx="88569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800" b="1" i="1" dirty="0" smtClean="0">
                <a:solidFill>
                  <a:srgbClr val="00B0F0"/>
                </a:solidFill>
              </a:rPr>
              <a:t>Хвилинка рефлексія</a:t>
            </a:r>
            <a:endParaRPr lang="uk-UA" sz="4800" b="1" dirty="0" smtClean="0">
              <a:solidFill>
                <a:srgbClr val="00B0F0"/>
              </a:solidFill>
            </a:endParaRPr>
          </a:p>
          <a:p>
            <a:pPr lvl="0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Що б сталося, якби зникли всі слова предмети? </a:t>
            </a:r>
          </a:p>
          <a:p>
            <a:pPr lvl="0"/>
            <a:endParaRPr lang="uk-UA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uk-UA" sz="3200" b="1" dirty="0" smtClean="0">
                <a:solidFill>
                  <a:srgbClr val="00B050"/>
                </a:solidFill>
              </a:rPr>
              <a:t>На які питання відповідають слова, що означають назви предметів?</a:t>
            </a:r>
          </a:p>
          <a:p>
            <a:pPr lvl="0"/>
            <a:endParaRPr lang="uk-UA" sz="3200" b="1" dirty="0" smtClean="0">
              <a:solidFill>
                <a:schemeClr val="tx2"/>
              </a:solidFill>
            </a:endParaRPr>
          </a:p>
          <a:p>
            <a:pPr lvl="0"/>
            <a:r>
              <a:rPr lang="uk-UA" sz="3200" b="1" dirty="0" smtClean="0">
                <a:solidFill>
                  <a:schemeClr val="tx2"/>
                </a:solidFill>
              </a:rPr>
              <a:t>Які питання ставимо до назв людей і тварин?</a:t>
            </a:r>
          </a:p>
          <a:p>
            <a:pPr lvl="0"/>
            <a:endParaRPr lang="uk-UA" sz="3200" b="1" dirty="0" smtClean="0">
              <a:solidFill>
                <a:srgbClr val="FF0000"/>
              </a:solidFill>
            </a:endParaRPr>
          </a:p>
          <a:p>
            <a:pPr lvl="0"/>
            <a:r>
              <a:rPr lang="uk-UA" sz="3200" b="1" dirty="0" smtClean="0">
                <a:solidFill>
                  <a:srgbClr val="FF0000"/>
                </a:solidFill>
              </a:rPr>
              <a:t>На які питання відповідають слова — назви всіх інших предметів?</a:t>
            </a:r>
          </a:p>
          <a:p>
            <a:pPr lvl="0"/>
            <a:endParaRPr lang="uk-UA" sz="3200" b="1" dirty="0" smtClean="0">
              <a:solidFill>
                <a:srgbClr val="7030A0"/>
              </a:solidFill>
            </a:endParaRPr>
          </a:p>
          <a:p>
            <a:pPr lvl="0"/>
            <a:endParaRPr lang="uk-UA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6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7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C:\Users\PC\Desktop\фотоооооооооо\завантаження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26" y="1845116"/>
            <a:ext cx="3665434" cy="321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C\Desktop\фотоооооооооо\завантаження (2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75556"/>
            <a:ext cx="2664296" cy="241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PC\Desktop\фотоооооооооо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094200" cy="250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4005064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09868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PC\Desktop\фотоооооооооо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6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 descr="Картинки по запросу фон осіннього ліс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6"/>
          <a:stretch/>
        </p:blipFill>
        <p:spPr bwMode="auto">
          <a:xfrm rot="5400000">
            <a:off x="1322512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0051" y="2276872"/>
            <a:ext cx="624017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5400" b="1" dirty="0"/>
              <a:t>Добре того навчати</a:t>
            </a:r>
            <a:r>
              <a:rPr lang="uk-UA" sz="5400" b="1" dirty="0" smtClean="0"/>
              <a:t>,</a:t>
            </a:r>
          </a:p>
          <a:p>
            <a:pPr lvl="0" algn="ctr"/>
            <a:r>
              <a:rPr lang="uk-UA" sz="5400" b="1" dirty="0" smtClean="0"/>
              <a:t> </a:t>
            </a:r>
            <a:r>
              <a:rPr lang="uk-UA" sz="5400" b="1" dirty="0"/>
              <a:t>хто хоче все знати</a:t>
            </a:r>
          </a:p>
        </p:txBody>
      </p:sp>
    </p:spTree>
    <p:extLst>
      <p:ext uri="{BB962C8B-B14F-4D97-AF65-F5344CB8AC3E}">
        <p14:creationId xmlns:p14="http://schemas.microsoft.com/office/powerpoint/2010/main" val="174330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ctr"/>
            <a:endParaRPr lang="uk-UA" b="1" dirty="0" smtClean="0"/>
          </a:p>
          <a:p>
            <a:pPr lvl="0" algn="ctr"/>
            <a:endParaRPr lang="uk-UA" b="1" dirty="0" smtClean="0"/>
          </a:p>
          <a:p>
            <a:pPr marL="0" lvl="0" indent="0" algn="ctr">
              <a:buNone/>
            </a:pPr>
            <a:r>
              <a:rPr lang="uk-UA" sz="5400" b="1" dirty="0" smtClean="0">
                <a:solidFill>
                  <a:srgbClr val="FF0000"/>
                </a:solidFill>
              </a:rPr>
              <a:t>У</a:t>
            </a:r>
            <a:r>
              <a:rPr lang="uk-UA" sz="5400" b="1" dirty="0" smtClean="0"/>
              <a:t> </a:t>
            </a:r>
            <a:r>
              <a:rPr lang="uk-UA" sz="5400" b="1" dirty="0"/>
              <a:t>-</a:t>
            </a:r>
            <a:r>
              <a:rPr lang="uk-UA" sz="5400" b="1" dirty="0" smtClean="0"/>
              <a:t> </a:t>
            </a:r>
            <a:r>
              <a:rPr lang="uk-UA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уважними</a:t>
            </a:r>
            <a:endParaRPr lang="uk-UA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lvl="0" indent="0" algn="ctr">
              <a:buNone/>
            </a:pPr>
            <a:r>
              <a:rPr lang="uk-UA" sz="5400" b="1" dirty="0">
                <a:solidFill>
                  <a:srgbClr val="FF0000"/>
                </a:solidFill>
              </a:rPr>
              <a:t>Р</a:t>
            </a:r>
            <a:r>
              <a:rPr lang="uk-UA" sz="5400" b="1" dirty="0"/>
              <a:t>  - </a:t>
            </a:r>
            <a:r>
              <a:rPr lang="uk-UA" sz="5400" b="1" dirty="0" smtClean="0">
                <a:solidFill>
                  <a:srgbClr val="00B050"/>
                </a:solidFill>
              </a:rPr>
              <a:t>розумними</a:t>
            </a:r>
            <a:endParaRPr lang="uk-UA" sz="5400" dirty="0" smtClean="0">
              <a:solidFill>
                <a:srgbClr val="00B050"/>
              </a:solidFill>
            </a:endParaRPr>
          </a:p>
          <a:p>
            <a:pPr marL="0" lvl="0" indent="0" algn="ctr">
              <a:buNone/>
            </a:pPr>
            <a:r>
              <a:rPr lang="uk-UA" sz="5400" b="1" dirty="0" smtClean="0">
                <a:solidFill>
                  <a:srgbClr val="FF0000"/>
                </a:solidFill>
              </a:rPr>
              <a:t>О</a:t>
            </a:r>
            <a:r>
              <a:rPr lang="uk-UA" sz="5400" b="1" dirty="0" smtClean="0"/>
              <a:t> </a:t>
            </a:r>
            <a:r>
              <a:rPr lang="uk-UA" sz="5400" b="1" dirty="0"/>
              <a:t>– </a:t>
            </a:r>
            <a:r>
              <a:rPr lang="uk-UA" sz="5400" b="1" dirty="0">
                <a:solidFill>
                  <a:srgbClr val="7030A0"/>
                </a:solidFill>
              </a:rPr>
              <a:t>охайними</a:t>
            </a:r>
            <a:endParaRPr lang="uk-UA" sz="5400" dirty="0">
              <a:solidFill>
                <a:srgbClr val="7030A0"/>
              </a:solidFill>
            </a:endParaRPr>
          </a:p>
          <a:p>
            <a:pPr marL="0" lvl="0" indent="0" algn="ctr">
              <a:buNone/>
            </a:pPr>
            <a:r>
              <a:rPr lang="uk-UA" sz="5400" b="1" dirty="0">
                <a:solidFill>
                  <a:srgbClr val="FF0000"/>
                </a:solidFill>
              </a:rPr>
              <a:t>К</a:t>
            </a:r>
            <a:r>
              <a:rPr lang="uk-UA" sz="5400" b="1" dirty="0"/>
              <a:t> - </a:t>
            </a:r>
            <a:r>
              <a:rPr lang="uk-UA" sz="5400" b="1" dirty="0">
                <a:solidFill>
                  <a:schemeClr val="accent6">
                    <a:lumMod val="75000"/>
                  </a:schemeClr>
                </a:solidFill>
              </a:rPr>
              <a:t>кмітливими</a:t>
            </a:r>
            <a:endParaRPr lang="uk-UA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PC\Desktop\фотоооооооооо\depositphotos_2473087-stock-illustration-fairy-autum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3320312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C\Desktop\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88" y="-171400"/>
            <a:ext cx="4392488" cy="330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02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8" y="0"/>
            <a:ext cx="9117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2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" y="0"/>
            <a:ext cx="9004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7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692696"/>
            <a:ext cx="784887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i="1" dirty="0">
                <a:solidFill>
                  <a:srgbClr val="FF0000"/>
                </a:solidFill>
              </a:rPr>
              <a:t>Що?</a:t>
            </a:r>
            <a:r>
              <a:rPr lang="uk-UA" sz="4000" b="1" i="1" dirty="0"/>
              <a:t> – квітка</a:t>
            </a:r>
            <a:endParaRPr lang="uk-UA" sz="4000" b="1" dirty="0"/>
          </a:p>
          <a:p>
            <a:r>
              <a:rPr lang="uk-UA" sz="4000" b="1" i="1" dirty="0"/>
              <a:t>    </a:t>
            </a:r>
            <a:r>
              <a:rPr lang="uk-UA" sz="4000" b="1" i="1" dirty="0">
                <a:solidFill>
                  <a:srgbClr val="FF0000"/>
                </a:solidFill>
              </a:rPr>
              <a:t>Що?</a:t>
            </a:r>
            <a:r>
              <a:rPr lang="uk-UA" sz="4000" b="1" i="1" dirty="0"/>
              <a:t> – дерево</a:t>
            </a:r>
            <a:endParaRPr lang="uk-UA" sz="4000" b="1" dirty="0"/>
          </a:p>
          <a:p>
            <a:r>
              <a:rPr lang="uk-UA" sz="4000" b="1" i="1" dirty="0"/>
              <a:t>       </a:t>
            </a:r>
            <a:r>
              <a:rPr lang="uk-UA" sz="4000" b="1" i="1" dirty="0">
                <a:solidFill>
                  <a:srgbClr val="FF0000"/>
                </a:solidFill>
              </a:rPr>
              <a:t>Хто?</a:t>
            </a:r>
            <a:r>
              <a:rPr lang="uk-UA" sz="4000" b="1" i="1" dirty="0"/>
              <a:t> – лисиця</a:t>
            </a:r>
            <a:endParaRPr lang="uk-UA" sz="4000" b="1" dirty="0"/>
          </a:p>
          <a:p>
            <a:r>
              <a:rPr lang="uk-UA" sz="4000" b="1" i="1" dirty="0">
                <a:solidFill>
                  <a:srgbClr val="FF0000"/>
                </a:solidFill>
              </a:rPr>
              <a:t>          Що? </a:t>
            </a:r>
            <a:r>
              <a:rPr lang="uk-UA" sz="4000" b="1" i="1" dirty="0"/>
              <a:t>– земля</a:t>
            </a:r>
            <a:endParaRPr lang="uk-UA" sz="4000" b="1" dirty="0"/>
          </a:p>
          <a:p>
            <a:r>
              <a:rPr lang="uk-UA" sz="4000" b="1" i="1" dirty="0"/>
              <a:t>            </a:t>
            </a:r>
            <a:r>
              <a:rPr lang="uk-UA" sz="4000" b="1" i="1" dirty="0">
                <a:solidFill>
                  <a:srgbClr val="FF0000"/>
                </a:solidFill>
              </a:rPr>
              <a:t>Хто?</a:t>
            </a:r>
            <a:r>
              <a:rPr lang="uk-UA" sz="4000" b="1" i="1" dirty="0"/>
              <a:t> – вовк</a:t>
            </a:r>
            <a:endParaRPr lang="uk-UA" sz="4000" b="1" dirty="0"/>
          </a:p>
          <a:p>
            <a:r>
              <a:rPr lang="uk-UA" sz="4000" b="1" i="1" dirty="0"/>
              <a:t>               </a:t>
            </a:r>
            <a:r>
              <a:rPr lang="uk-UA" sz="4000" b="1" i="1" dirty="0">
                <a:solidFill>
                  <a:srgbClr val="FF0000"/>
                </a:solidFill>
              </a:rPr>
              <a:t>Що?</a:t>
            </a:r>
            <a:r>
              <a:rPr lang="uk-UA" sz="4000" b="1" i="1" dirty="0"/>
              <a:t> – хмара</a:t>
            </a:r>
            <a:endParaRPr lang="uk-UA" sz="4000" b="1" dirty="0"/>
          </a:p>
          <a:p>
            <a:r>
              <a:rPr lang="uk-UA" sz="4000" b="1" i="1" dirty="0"/>
              <a:t>                 </a:t>
            </a:r>
            <a:r>
              <a:rPr lang="uk-UA" sz="4000" b="1" i="1" dirty="0">
                <a:solidFill>
                  <a:srgbClr val="FF0000"/>
                </a:solidFill>
              </a:rPr>
              <a:t>Хто?</a:t>
            </a:r>
            <a:r>
              <a:rPr lang="uk-UA" sz="4000" b="1" i="1" dirty="0"/>
              <a:t> – ластівка</a:t>
            </a:r>
            <a:endParaRPr lang="uk-UA" sz="4000" b="1" dirty="0"/>
          </a:p>
          <a:p>
            <a:r>
              <a:rPr lang="uk-UA" sz="4000" b="1" i="1" dirty="0">
                <a:solidFill>
                  <a:srgbClr val="FF0000"/>
                </a:solidFill>
              </a:rPr>
              <a:t>                    Що? </a:t>
            </a:r>
            <a:r>
              <a:rPr lang="uk-UA" sz="4000" b="1" i="1" dirty="0"/>
              <a:t>– стіл</a:t>
            </a:r>
            <a:endParaRPr lang="uk-UA" sz="4000" b="1" dirty="0"/>
          </a:p>
          <a:p>
            <a:r>
              <a:rPr lang="uk-UA" sz="4000" b="1" dirty="0"/>
              <a:t>                      </a:t>
            </a:r>
            <a:r>
              <a:rPr lang="uk-UA" sz="4000" b="1" dirty="0">
                <a:solidFill>
                  <a:srgbClr val="FF0000"/>
                </a:solidFill>
              </a:rPr>
              <a:t>Хто?</a:t>
            </a:r>
            <a:r>
              <a:rPr lang="uk-UA" sz="4000" b="1" dirty="0"/>
              <a:t> – ведмідь</a:t>
            </a:r>
          </a:p>
          <a:p>
            <a:r>
              <a:rPr lang="uk-U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665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267</Words>
  <Application>Microsoft Office PowerPoint</Application>
  <PresentationFormat>Экран (4:3)</PresentationFormat>
  <Paragraphs>66</Paragraphs>
  <Slides>21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Л, л, ла, ол, ли, ул, ля Лисиця Лисиця гуляє в осінньому лісі. </vt:lpstr>
      <vt:lpstr>Презентация PowerPoint</vt:lpstr>
      <vt:lpstr>Презентация PowerPoint</vt:lpstr>
      <vt:lpstr>Презентация PowerPoint</vt:lpstr>
      <vt:lpstr>Снігова куля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PC</cp:lastModifiedBy>
  <cp:revision>30</cp:revision>
  <cp:lastPrinted>2019-11-25T08:40:13Z</cp:lastPrinted>
  <dcterms:created xsi:type="dcterms:W3CDTF">2019-11-24T18:12:42Z</dcterms:created>
  <dcterms:modified xsi:type="dcterms:W3CDTF">2019-11-26T19:00:20Z</dcterms:modified>
</cp:coreProperties>
</file>