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512511" cy="2088232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Шкільна бібліотека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2976"/>
            <a:ext cx="3346450" cy="27363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3346450" cy="27236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07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4"/>
    </mc:Choice>
    <mc:Fallback>
      <p:transition spd="slow" advTm="3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949898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3887415" cy="38884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85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6"/>
    </mc:Choice>
    <mc:Fallback>
      <p:transition spd="slow" advTm="7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12511" cy="792088"/>
          </a:xfrm>
        </p:spPr>
        <p:txBody>
          <a:bodyPr/>
          <a:lstStyle/>
          <a:p>
            <a:pPr algn="l"/>
            <a:r>
              <a:rPr lang="ru-RU" sz="2400" dirty="0" err="1"/>
              <a:t>Бібліотечний</a:t>
            </a:r>
            <a:r>
              <a:rPr lang="ru-RU" sz="2400" dirty="0"/>
              <a:t> урок </a:t>
            </a:r>
            <a:r>
              <a:rPr lang="ru-RU" sz="2400" dirty="0" smtClean="0"/>
              <a:t>«У </a:t>
            </a:r>
            <a:r>
              <a:rPr lang="ru-RU" sz="2400" dirty="0" err="1"/>
              <a:t>світі</a:t>
            </a:r>
            <a:r>
              <a:rPr lang="ru-RU" sz="2400" dirty="0"/>
              <a:t> книг»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624261" cy="417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104456" cy="41764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07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46"/>
    </mc:Choice>
    <mc:Fallback>
      <p:transition spd="slow" advTm="10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72808" cy="1001048"/>
          </a:xfrm>
        </p:spPr>
        <p:txBody>
          <a:bodyPr/>
          <a:lstStyle/>
          <a:p>
            <a:pPr algn="l"/>
            <a:r>
              <a:rPr lang="ru-RU" sz="2400" dirty="0" err="1"/>
              <a:t>Бібліотечний</a:t>
            </a:r>
            <a:r>
              <a:rPr lang="ru-RU" sz="2400" dirty="0"/>
              <a:t> урок «</a:t>
            </a:r>
            <a:r>
              <a:rPr lang="ru-RU" sz="2400" dirty="0" err="1"/>
              <a:t>Довідкова</a:t>
            </a:r>
            <a:r>
              <a:rPr lang="ru-RU" sz="2400" dirty="0"/>
              <a:t> </a:t>
            </a:r>
            <a:r>
              <a:rPr lang="ru-RU" sz="2400" dirty="0" err="1"/>
              <a:t>література</a:t>
            </a:r>
            <a:r>
              <a:rPr lang="ru-RU" sz="2400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779341" cy="388843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706242" cy="38884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316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5"/>
    </mc:Choice>
    <mc:Fallback>
      <p:transition spd="slow" advTm="8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50225" cy="1728192"/>
          </a:xfrm>
        </p:spPr>
        <p:txBody>
          <a:bodyPr/>
          <a:lstStyle/>
          <a:p>
            <a:pPr algn="l"/>
            <a:r>
              <a:rPr lang="uk-UA" sz="2400" dirty="0" smtClean="0"/>
              <a:t>Також у бібліотеці проводилися конкурси малюнків «Ми читаємо і малюємо», «Рідний край, де ми </a:t>
            </a:r>
            <a:r>
              <a:rPr lang="uk-UA" sz="2400" dirty="0" err="1" smtClean="0"/>
              <a:t>живем</a:t>
            </a:r>
            <a:r>
              <a:rPr lang="uk-UA" sz="2400" dirty="0" smtClean="0"/>
              <a:t>, - Україною </a:t>
            </a:r>
            <a:r>
              <a:rPr lang="uk-UA" sz="2400" dirty="0" err="1" smtClean="0"/>
              <a:t>зовем</a:t>
            </a:r>
            <a:r>
              <a:rPr lang="uk-UA" sz="2400" dirty="0" smtClean="0"/>
              <a:t>!» та «Я і мої права»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71143"/>
            <a:ext cx="3851349" cy="32621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71738"/>
            <a:ext cx="3528392" cy="318951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23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3"/>
    </mc:Choice>
    <mc:Fallback>
      <p:transition spd="slow" advTm="8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5"/>
          <a:stretch/>
        </p:blipFill>
        <p:spPr>
          <a:xfrm>
            <a:off x="4644008" y="2060848"/>
            <a:ext cx="3888432" cy="331236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877890" cy="33123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87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7"/>
    </mc:Choice>
    <mc:Fallback>
      <p:transition spd="slow" advTm="4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50225" cy="1793136"/>
          </a:xfrm>
        </p:spPr>
        <p:txBody>
          <a:bodyPr/>
          <a:lstStyle/>
          <a:p>
            <a:pPr algn="l"/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, в </a:t>
            </a:r>
            <a:r>
              <a:rPr lang="ru-RU" sz="2400" dirty="0" err="1"/>
              <a:t>бібліотеці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оформлюються</a:t>
            </a:r>
            <a:r>
              <a:rPr lang="ru-RU" sz="2400" dirty="0"/>
              <a:t> </a:t>
            </a:r>
            <a:r>
              <a:rPr lang="ru-RU" sz="2400" dirty="0" err="1" smtClean="0"/>
              <a:t>тематичні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виставки</a:t>
            </a:r>
            <a:r>
              <a:rPr lang="ru-RU" sz="2400" dirty="0" smtClean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плану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бібліотеки</a:t>
            </a:r>
            <a:r>
              <a:rPr lang="ru-RU" sz="2400" dirty="0"/>
              <a:t>, плану </a:t>
            </a:r>
            <a:r>
              <a:rPr lang="ru-RU" sz="2400" dirty="0" err="1"/>
              <a:t>школи</a:t>
            </a:r>
            <a:r>
              <a:rPr lang="ru-RU" sz="2400" dirty="0"/>
              <a:t> і календаря </a:t>
            </a:r>
            <a:r>
              <a:rPr lang="ru-RU" sz="2400" dirty="0" err="1"/>
              <a:t>знаменних</a:t>
            </a:r>
            <a:r>
              <a:rPr lang="ru-RU" sz="2400" dirty="0"/>
              <a:t> і </a:t>
            </a:r>
            <a:r>
              <a:rPr lang="ru-RU" sz="2400" dirty="0" err="1"/>
              <a:t>пам’ятних</a:t>
            </a:r>
            <a:r>
              <a:rPr lang="ru-RU" sz="2400" dirty="0"/>
              <a:t> дат.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r="17848"/>
          <a:stretch/>
        </p:blipFill>
        <p:spPr>
          <a:xfrm>
            <a:off x="2411760" y="2420888"/>
            <a:ext cx="3857335" cy="381642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65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8"/>
    </mc:Choice>
    <mc:Fallback>
      <p:transition spd="slow" advTm="6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" b="14229"/>
          <a:stretch/>
        </p:blipFill>
        <p:spPr>
          <a:xfrm>
            <a:off x="2267744" y="3429000"/>
            <a:ext cx="4354562" cy="302433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248472" cy="29523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38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0"/>
    </mc:Choice>
    <mc:Fallback>
      <p:transition spd="slow" advTm="4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4"/>
          <a:stretch/>
        </p:blipFill>
        <p:spPr>
          <a:xfrm>
            <a:off x="539552" y="980728"/>
            <a:ext cx="3949898" cy="31683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1"/>
          <a:stretch/>
        </p:blipFill>
        <p:spPr>
          <a:xfrm>
            <a:off x="4644008" y="2420888"/>
            <a:ext cx="3959423" cy="322267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36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0"/>
    </mc:Choice>
    <mc:Fallback>
      <p:transition spd="slow" advTm="8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2"/>
          <a:stretch/>
        </p:blipFill>
        <p:spPr>
          <a:xfrm>
            <a:off x="683568" y="1052736"/>
            <a:ext cx="3778498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518"/>
          <a:stretch/>
        </p:blipFill>
        <p:spPr>
          <a:xfrm>
            <a:off x="4716016" y="1052736"/>
            <a:ext cx="3816424" cy="381642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35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2"/>
    </mc:Choice>
    <mc:Fallback>
      <p:transition spd="slow" advTm="4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4438"/>
            <a:ext cx="3949898" cy="372673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3887415" cy="372673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84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31"/>
    </mc:Choice>
    <mc:Fallback>
      <p:transition spd="slow" advTm="4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88832" cy="5793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100" dirty="0" err="1" smtClean="0"/>
              <a:t>Шкільна</a:t>
            </a:r>
            <a:r>
              <a:rPr lang="ru-RU" sz="3100" dirty="0" smtClean="0"/>
              <a:t> </a:t>
            </a:r>
            <a:r>
              <a:rPr lang="ru-RU" sz="3100" dirty="0" err="1" smtClean="0"/>
              <a:t>бібліотека</a:t>
            </a:r>
            <a:r>
              <a:rPr lang="ru-RU" sz="3100" dirty="0" smtClean="0"/>
              <a:t> </a:t>
            </a:r>
            <a:r>
              <a:rPr lang="ru-RU" sz="3100" dirty="0"/>
              <a:t>- </a:t>
            </a:r>
            <a:r>
              <a:rPr lang="ru-RU" sz="3100" dirty="0" err="1" smtClean="0"/>
              <a:t>інформаційний</a:t>
            </a:r>
            <a:r>
              <a:rPr lang="ru-RU" sz="3100" dirty="0" smtClean="0"/>
              <a:t> центр </a:t>
            </a:r>
            <a:r>
              <a:rPr lang="ru-RU" sz="3100" dirty="0" err="1"/>
              <a:t>навчального</a:t>
            </a:r>
            <a:r>
              <a:rPr lang="ru-RU" sz="3100" dirty="0"/>
              <a:t> </a:t>
            </a:r>
            <a:r>
              <a:rPr lang="ru-RU" sz="3100" dirty="0" smtClean="0"/>
              <a:t>закладу.</a:t>
            </a:r>
          </a:p>
          <a:p>
            <a:pPr marL="45720" indent="0">
              <a:buNone/>
            </a:pPr>
            <a:r>
              <a:rPr lang="ru-RU" sz="3100" dirty="0" err="1" smtClean="0"/>
              <a:t>Прищепити</a:t>
            </a:r>
            <a:r>
              <a:rPr lang="ru-RU" sz="3100" dirty="0" smtClean="0"/>
              <a:t> </a:t>
            </a:r>
            <a:r>
              <a:rPr lang="ru-RU" sz="3100" dirty="0" err="1"/>
              <a:t>дітям</a:t>
            </a:r>
            <a:r>
              <a:rPr lang="ru-RU" sz="3100" dirty="0"/>
              <a:t> </a:t>
            </a:r>
            <a:r>
              <a:rPr lang="ru-RU" sz="3100" dirty="0" err="1"/>
              <a:t>любов</a:t>
            </a:r>
            <a:r>
              <a:rPr lang="ru-RU" sz="3100" dirty="0"/>
              <a:t> книги – </a:t>
            </a:r>
            <a:r>
              <a:rPr lang="ru-RU" sz="3100" dirty="0" err="1"/>
              <a:t>основне</a:t>
            </a:r>
            <a:r>
              <a:rPr lang="ru-RU" sz="3100" dirty="0"/>
              <a:t> </a:t>
            </a:r>
            <a:r>
              <a:rPr lang="ru-RU" sz="3100" dirty="0" err="1"/>
              <a:t>завдання</a:t>
            </a:r>
            <a:r>
              <a:rPr lang="ru-RU" sz="3100" dirty="0"/>
              <a:t> </a:t>
            </a:r>
            <a:r>
              <a:rPr lang="ru-RU" sz="3100" dirty="0" err="1" smtClean="0"/>
              <a:t>нашої</a:t>
            </a:r>
            <a:r>
              <a:rPr lang="ru-RU" sz="3100" dirty="0" smtClean="0"/>
              <a:t> </a:t>
            </a:r>
            <a:r>
              <a:rPr lang="ru-RU" sz="3100" dirty="0" err="1" smtClean="0"/>
              <a:t>бібліотеки</a:t>
            </a:r>
            <a:r>
              <a:rPr lang="ru-RU" sz="3100" dirty="0" smtClean="0"/>
              <a:t>.</a:t>
            </a:r>
          </a:p>
          <a:p>
            <a:pPr marL="45720" indent="0">
              <a:buNone/>
            </a:pPr>
            <a:r>
              <a:rPr lang="ru-RU" sz="3100" dirty="0" smtClean="0"/>
              <a:t> Тому </a:t>
            </a:r>
            <a:r>
              <a:rPr lang="ru-RU" sz="3100" dirty="0" err="1"/>
              <a:t>формування</a:t>
            </a:r>
            <a:r>
              <a:rPr lang="ru-RU" sz="3100" dirty="0"/>
              <a:t> позитивного </a:t>
            </a:r>
            <a:r>
              <a:rPr lang="ru-RU" sz="3100" dirty="0" err="1"/>
              <a:t>іміджу</a:t>
            </a:r>
            <a:r>
              <a:rPr lang="ru-RU" sz="3100" dirty="0"/>
              <a:t> </a:t>
            </a:r>
            <a:r>
              <a:rPr lang="ru-RU" sz="3100" dirty="0" err="1"/>
              <a:t>бібліотеки</a:t>
            </a:r>
            <a:r>
              <a:rPr lang="ru-RU" sz="3100" dirty="0"/>
              <a:t> і </a:t>
            </a:r>
            <a:r>
              <a:rPr lang="ru-RU" sz="3100" dirty="0" err="1"/>
              <a:t>бібліотекаря</a:t>
            </a:r>
            <a:r>
              <a:rPr lang="ru-RU" sz="3100" dirty="0"/>
              <a:t> – є </a:t>
            </a:r>
            <a:r>
              <a:rPr lang="ru-RU" sz="3100" dirty="0" smtClean="0"/>
              <a:t>одним </a:t>
            </a:r>
            <a:r>
              <a:rPr lang="ru-RU" sz="3100" dirty="0" err="1" smtClean="0"/>
              <a:t>із</a:t>
            </a:r>
            <a:r>
              <a:rPr lang="ru-RU" sz="3100" dirty="0" smtClean="0"/>
              <a:t> </a:t>
            </a:r>
            <a:r>
              <a:rPr lang="ru-RU" sz="3100" dirty="0" err="1" smtClean="0"/>
              <a:t>напрямків</a:t>
            </a:r>
            <a:r>
              <a:rPr lang="ru-RU" sz="3100" dirty="0" smtClean="0"/>
              <a:t> </a:t>
            </a:r>
            <a:r>
              <a:rPr lang="ru-RU" sz="3100" dirty="0" err="1" smtClean="0"/>
              <a:t>роботи</a:t>
            </a:r>
            <a:r>
              <a:rPr lang="ru-RU" sz="3100" dirty="0" smtClean="0"/>
              <a:t>.</a:t>
            </a:r>
          </a:p>
          <a:p>
            <a:pPr marL="45720" indent="0">
              <a:buNone/>
            </a:pPr>
            <a:r>
              <a:rPr lang="ru-RU" sz="3100" dirty="0" smtClean="0"/>
              <a:t>Для </a:t>
            </a:r>
            <a:r>
              <a:rPr lang="ru-RU" sz="3100" dirty="0" err="1"/>
              <a:t>цього</a:t>
            </a:r>
            <a:r>
              <a:rPr lang="ru-RU" sz="3100" dirty="0"/>
              <a:t>, </a:t>
            </a:r>
            <a:r>
              <a:rPr lang="ru-RU" sz="3100" dirty="0" err="1" smtClean="0"/>
              <a:t>модернізуються</a:t>
            </a:r>
            <a:r>
              <a:rPr lang="ru-RU" sz="3100" dirty="0" smtClean="0"/>
              <a:t> </a:t>
            </a:r>
            <a:r>
              <a:rPr lang="ru-RU" sz="3100" dirty="0" err="1" smtClean="0"/>
              <a:t>бібліотечні</a:t>
            </a:r>
            <a:r>
              <a:rPr lang="ru-RU" sz="3100" dirty="0" smtClean="0"/>
              <a:t> </a:t>
            </a:r>
            <a:r>
              <a:rPr lang="ru-RU" sz="3100" dirty="0" err="1" smtClean="0"/>
              <a:t>послуги</a:t>
            </a:r>
            <a:r>
              <a:rPr lang="ru-RU" sz="3100" dirty="0" smtClean="0"/>
              <a:t> і велика </a:t>
            </a:r>
            <a:r>
              <a:rPr lang="ru-RU" sz="3100" dirty="0" err="1" smtClean="0"/>
              <a:t>увага</a:t>
            </a:r>
            <a:r>
              <a:rPr lang="ru-RU" sz="3100" dirty="0" smtClean="0"/>
              <a:t> </a:t>
            </a:r>
            <a:r>
              <a:rPr lang="ru-RU" sz="3100" dirty="0" err="1" smtClean="0"/>
              <a:t>приділяється</a:t>
            </a:r>
            <a:r>
              <a:rPr lang="ru-RU" sz="3100" dirty="0" smtClean="0"/>
              <a:t> </a:t>
            </a:r>
            <a:r>
              <a:rPr lang="ru-RU" sz="3100" dirty="0" err="1" smtClean="0"/>
              <a:t>зовнішньому</a:t>
            </a:r>
            <a:r>
              <a:rPr lang="ru-RU" sz="3100" dirty="0" smtClean="0"/>
              <a:t> </a:t>
            </a:r>
            <a:r>
              <a:rPr lang="ru-RU" sz="3100" dirty="0" err="1" smtClean="0"/>
              <a:t>вигляду</a:t>
            </a:r>
            <a:r>
              <a:rPr lang="ru-RU" sz="3100" dirty="0" smtClean="0"/>
              <a:t> </a:t>
            </a:r>
            <a:r>
              <a:rPr lang="ru-RU" sz="3100" dirty="0" err="1" smtClean="0"/>
              <a:t>бібліотеки</a:t>
            </a:r>
            <a:r>
              <a:rPr lang="ru-RU" sz="3100" dirty="0" smtClean="0"/>
              <a:t>, </a:t>
            </a:r>
            <a:r>
              <a:rPr lang="ru-RU" sz="3100" dirty="0" err="1" smtClean="0"/>
              <a:t>її</a:t>
            </a:r>
            <a:r>
              <a:rPr lang="ru-RU" sz="3100" dirty="0" smtClean="0"/>
              <a:t> </a:t>
            </a:r>
            <a:r>
              <a:rPr lang="ru-RU" sz="3100" dirty="0" err="1" smtClean="0"/>
              <a:t>інформаційній</a:t>
            </a:r>
            <a:r>
              <a:rPr lang="ru-RU" sz="3100" dirty="0" smtClean="0"/>
              <a:t> </a:t>
            </a:r>
            <a:r>
              <a:rPr lang="ru-RU" sz="3100" dirty="0" err="1" smtClean="0"/>
              <a:t>насиченості</a:t>
            </a:r>
            <a:r>
              <a:rPr lang="ru-RU" sz="3100" dirty="0" smtClean="0"/>
              <a:t>.</a:t>
            </a:r>
            <a:endParaRPr lang="ru-RU" sz="3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51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1"/>
    </mc:Choice>
    <mc:Fallback>
      <p:transition spd="slow" advTm="8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96944" cy="2808312"/>
          </a:xfrm>
        </p:spPr>
        <p:txBody>
          <a:bodyPr/>
          <a:lstStyle/>
          <a:p>
            <a:pPr algn="l"/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виконує</a:t>
            </a:r>
            <a:r>
              <a:rPr lang="ru-RU" sz="2400" dirty="0"/>
              <a:t> </a:t>
            </a:r>
            <a:r>
              <a:rPr lang="ru-RU" sz="2400" dirty="0" smtClean="0"/>
              <a:t>наша </a:t>
            </a:r>
            <a:r>
              <a:rPr lang="ru-RU" sz="2400" dirty="0" err="1" smtClean="0"/>
              <a:t>шкільна</a:t>
            </a:r>
            <a:r>
              <a:rPr lang="ru-RU" sz="2400" dirty="0" smtClean="0"/>
              <a:t> </a:t>
            </a:r>
            <a:r>
              <a:rPr lang="ru-RU" sz="2400" dirty="0" err="1"/>
              <a:t>бібліотека</a:t>
            </a:r>
            <a:r>
              <a:rPr lang="ru-RU" sz="2400" dirty="0"/>
              <a:t> є </a:t>
            </a:r>
            <a:r>
              <a:rPr lang="ru-RU" sz="2400" dirty="0" err="1"/>
              <a:t>виховання</a:t>
            </a:r>
            <a:r>
              <a:rPr lang="ru-RU" sz="2400" dirty="0"/>
              <a:t> </a:t>
            </a:r>
            <a:r>
              <a:rPr lang="ru-RU" sz="2400" dirty="0" err="1" smtClean="0"/>
              <a:t>гармонійно</a:t>
            </a:r>
            <a:r>
              <a:rPr lang="ru-RU" sz="2400" dirty="0" smtClean="0"/>
              <a:t> </a:t>
            </a:r>
            <a:r>
              <a:rPr lang="ru-RU" sz="2400" dirty="0" err="1"/>
              <a:t>розвинених</a:t>
            </a:r>
            <a:r>
              <a:rPr lang="ru-RU" sz="2400" dirty="0"/>
              <a:t> </a:t>
            </a:r>
            <a:r>
              <a:rPr lang="ru-RU" sz="2400" dirty="0" err="1"/>
              <a:t>громадян</a:t>
            </a:r>
            <a:r>
              <a:rPr lang="ru-RU" sz="2400" dirty="0"/>
              <a:t> </a:t>
            </a:r>
            <a:r>
              <a:rPr lang="ru-RU" sz="2400" dirty="0" err="1"/>
              <a:t>незалежної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гідних</a:t>
            </a:r>
            <a:r>
              <a:rPr lang="ru-RU" sz="2400" dirty="0"/>
              <a:t> </a:t>
            </a:r>
            <a:r>
              <a:rPr lang="ru-RU" sz="2400" dirty="0" err="1"/>
              <a:t>спадкоємців</a:t>
            </a:r>
            <a:r>
              <a:rPr lang="ru-RU" sz="2400" dirty="0"/>
              <a:t> </a:t>
            </a:r>
            <a:r>
              <a:rPr lang="ru-RU" sz="2400" dirty="0" err="1"/>
              <a:t>надбань</a:t>
            </a:r>
            <a:r>
              <a:rPr lang="ru-RU" sz="2400" dirty="0"/>
              <a:t> </a:t>
            </a:r>
            <a:r>
              <a:rPr lang="ru-RU" sz="2400" dirty="0" err="1"/>
              <a:t>нашої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. </a:t>
            </a:r>
            <a:r>
              <a:rPr lang="ru-RU" sz="2400" dirty="0" err="1" smtClean="0"/>
              <a:t>поваги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 smtClean="0"/>
              <a:t>державних</a:t>
            </a:r>
            <a:r>
              <a:rPr lang="ru-RU" sz="2400" dirty="0" smtClean="0"/>
              <a:t> </a:t>
            </a:r>
            <a:r>
              <a:rPr lang="ru-RU" sz="2400" dirty="0" err="1"/>
              <a:t>символів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Конституції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свідомого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обов’язків</a:t>
            </a:r>
            <a:r>
              <a:rPr lang="ru-RU" sz="2400" dirty="0"/>
              <a:t> як </a:t>
            </a:r>
            <a:r>
              <a:rPr lang="ru-RU" sz="2400" dirty="0" err="1"/>
              <a:t>громадянина</a:t>
            </a:r>
            <a:r>
              <a:rPr lang="ru-RU" sz="2400" dirty="0"/>
              <a:t> </a:t>
            </a:r>
            <a:r>
              <a:rPr lang="ru-RU" sz="2400" dirty="0" err="1" smtClean="0"/>
              <a:t>України</a:t>
            </a:r>
            <a:r>
              <a:rPr lang="ru-RU" sz="2400" dirty="0"/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/>
              <a:t>Бібліотекар</a:t>
            </a:r>
            <a:r>
              <a:rPr lang="ru-RU" sz="2400" dirty="0"/>
              <a:t> – перший стимулятор </a:t>
            </a:r>
            <a:r>
              <a:rPr lang="ru-RU" sz="2400" dirty="0" err="1"/>
              <a:t>читацького</a:t>
            </a:r>
            <a:r>
              <a:rPr lang="ru-RU" sz="2400" dirty="0"/>
              <a:t> </a:t>
            </a:r>
            <a:r>
              <a:rPr lang="ru-RU" sz="2400" dirty="0" err="1"/>
              <a:t>інтересу</a:t>
            </a:r>
            <a:r>
              <a:rPr lang="ru-RU" sz="2400" dirty="0"/>
              <a:t>. Треба </a:t>
            </a:r>
            <a:r>
              <a:rPr lang="ru-RU" sz="2400" dirty="0" err="1"/>
              <a:t>знайти</a:t>
            </a:r>
            <a:r>
              <a:rPr lang="ru-RU" sz="2400" dirty="0"/>
              <a:t> </a:t>
            </a:r>
            <a:r>
              <a:rPr lang="ru-RU" sz="2400" dirty="0" err="1"/>
              <a:t>ключі</a:t>
            </a:r>
            <a:r>
              <a:rPr lang="ru-RU" sz="2400" dirty="0"/>
              <a:t> до </a:t>
            </a:r>
            <a:r>
              <a:rPr lang="ru-RU" sz="2400" dirty="0" err="1"/>
              <a:t>серця</a:t>
            </a:r>
            <a:r>
              <a:rPr lang="ru-RU" sz="2400" dirty="0"/>
              <a:t> </a:t>
            </a:r>
            <a:r>
              <a:rPr lang="ru-RU" sz="2400" dirty="0" err="1"/>
              <a:t>читачів</a:t>
            </a:r>
            <a:r>
              <a:rPr lang="ru-RU" sz="2400" dirty="0"/>
              <a:t> і </a:t>
            </a:r>
            <a:r>
              <a:rPr lang="ru-RU" sz="2400" dirty="0" err="1"/>
              <a:t>тоді</a:t>
            </a:r>
            <a:r>
              <a:rPr lang="ru-RU" sz="2400" dirty="0"/>
              <a:t> книга </a:t>
            </a:r>
            <a:r>
              <a:rPr lang="ru-RU" sz="2400" dirty="0" err="1"/>
              <a:t>супроводжуватиме</a:t>
            </a:r>
            <a:r>
              <a:rPr lang="ru-RU" sz="2400" dirty="0"/>
              <a:t> все </a:t>
            </a:r>
            <a:r>
              <a:rPr lang="ru-RU" sz="2400" dirty="0" err="1"/>
              <a:t>їхнє</a:t>
            </a:r>
            <a:r>
              <a:rPr lang="ru-RU" sz="2400" dirty="0"/>
              <a:t> подальше </a:t>
            </a:r>
            <a:r>
              <a:rPr lang="ru-RU" sz="2400" dirty="0" err="1"/>
              <a:t>життя</a:t>
            </a:r>
            <a:r>
              <a:rPr lang="ru-RU" sz="2400" dirty="0"/>
              <a:t>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7072"/>
            <a:ext cx="4032448" cy="237626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75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41"/>
    </mc:Choice>
    <mc:Fallback>
      <p:transition spd="slow" advTm="11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984776" cy="51845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84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4"/>
    </mc:Choice>
    <mc:Fallback>
      <p:transition spd="slow" advTm="5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056784" cy="51125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03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7"/>
    </mc:Choice>
    <mc:Fallback>
      <p:transition spd="slow" advTm="4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056784" cy="51845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7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1"/>
    </mc:Choice>
    <mc:Fallback>
      <p:transition spd="slow" advTm="4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32848" cy="2304256"/>
          </a:xfrm>
        </p:spPr>
        <p:txBody>
          <a:bodyPr/>
          <a:lstStyle/>
          <a:p>
            <a:pPr algn="l"/>
            <a:r>
              <a:rPr lang="ru-RU" sz="2800" dirty="0" err="1"/>
              <a:t>Саме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бібліотеки</a:t>
            </a:r>
            <a:r>
              <a:rPr lang="ru-RU" sz="2800" dirty="0"/>
              <a:t> </a:t>
            </a:r>
            <a:r>
              <a:rPr lang="ru-RU" sz="2800" dirty="0" err="1"/>
              <a:t>залежить</a:t>
            </a:r>
            <a:r>
              <a:rPr lang="ru-RU" sz="2800" dirty="0"/>
              <a:t> </a:t>
            </a:r>
            <a:r>
              <a:rPr lang="ru-RU" sz="2800" dirty="0" err="1"/>
              <a:t>якість</a:t>
            </a:r>
            <a:r>
              <a:rPr lang="ru-RU" sz="2800" dirty="0"/>
              <a:t> та </a:t>
            </a:r>
            <a:r>
              <a:rPr lang="ru-RU" sz="2800" dirty="0" err="1"/>
              <a:t>зміст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, </a:t>
            </a:r>
            <a:r>
              <a:rPr lang="ru-RU" sz="2800" dirty="0" err="1"/>
              <a:t>інформаційна</a:t>
            </a:r>
            <a:r>
              <a:rPr lang="ru-RU" sz="2800" dirty="0"/>
              <a:t> культура </a:t>
            </a:r>
            <a:r>
              <a:rPr lang="ru-RU" sz="2800" dirty="0" err="1"/>
              <a:t>читачів</a:t>
            </a:r>
            <a:r>
              <a:rPr lang="ru-RU" sz="2800" dirty="0"/>
              <a:t> та </a:t>
            </a:r>
            <a:r>
              <a:rPr lang="ru-RU" sz="2800" dirty="0" err="1"/>
              <a:t>їхнє</a:t>
            </a:r>
            <a:r>
              <a:rPr lang="ru-RU" sz="2800" dirty="0"/>
              <a:t> </a:t>
            </a:r>
            <a:r>
              <a:rPr lang="ru-RU" sz="2800" dirty="0" err="1"/>
              <a:t>бажання</a:t>
            </a:r>
            <a:r>
              <a:rPr lang="ru-RU" sz="2800" dirty="0"/>
              <a:t> </a:t>
            </a:r>
            <a:r>
              <a:rPr lang="ru-RU" sz="2800" dirty="0" err="1"/>
              <a:t>читати</a:t>
            </a:r>
            <a:r>
              <a:rPr lang="ru-RU" sz="2800" dirty="0"/>
              <a:t>. Для </a:t>
            </a:r>
            <a:r>
              <a:rPr lang="ru-RU" sz="2800" dirty="0" err="1"/>
              <a:t>цього</a:t>
            </a:r>
            <a:r>
              <a:rPr lang="ru-RU" sz="2800" dirty="0"/>
              <a:t>, в </a:t>
            </a:r>
            <a:r>
              <a:rPr lang="ru-RU" sz="2800" dirty="0" err="1"/>
              <a:t>нашій</a:t>
            </a:r>
            <a:r>
              <a:rPr lang="ru-RU" sz="2800" dirty="0"/>
              <a:t> </a:t>
            </a:r>
            <a:r>
              <a:rPr lang="ru-RU" sz="2800" dirty="0" err="1"/>
              <a:t>бібліотеці</a:t>
            </a:r>
            <a:r>
              <a:rPr lang="ru-RU" sz="2800" dirty="0"/>
              <a:t> оформлено:</a:t>
            </a:r>
            <a:br>
              <a:rPr lang="ru-RU" sz="2800" dirty="0"/>
            </a:br>
            <a:r>
              <a:rPr lang="ru-RU" sz="2800" dirty="0"/>
              <a:t>•	</a:t>
            </a:r>
            <a:r>
              <a:rPr lang="ru-RU" sz="2800" dirty="0" err="1"/>
              <a:t>інформаційні</a:t>
            </a:r>
            <a:r>
              <a:rPr lang="ru-RU" sz="2800" dirty="0"/>
              <a:t> </a:t>
            </a:r>
            <a:r>
              <a:rPr lang="ru-RU" sz="2800" dirty="0" err="1"/>
              <a:t>стенди</a:t>
            </a:r>
            <a:r>
              <a:rPr lang="ru-RU" sz="2800" dirty="0"/>
              <a:t>: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2736304" cy="347483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29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7"/>
    </mc:Choice>
    <mc:Fallback>
      <p:transition spd="slow" advTm="7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3960440" cy="4464496"/>
          </a:xfrm>
        </p:spPr>
      </p:pic>
      <p:pic>
        <p:nvPicPr>
          <p:cNvPr id="5" name="Объект 4" descr="C:\Users\Таня-Маша\Desktop\МАША\Моя робота\Робота\PB141261.JPG"/>
          <p:cNvPicPr>
            <a:picLocks noGrp="1"/>
          </p:cNvPicPr>
          <p:nvPr>
            <p:ph sz="quarter" idx="13"/>
          </p:nvPr>
        </p:nvPicPr>
        <p:blipFill>
          <a:blip r:embed="rId4" cstate="print"/>
          <a:srcRect t="3380" b="3380"/>
          <a:stretch>
            <a:fillRect/>
          </a:stretch>
        </p:blipFill>
        <p:spPr bwMode="auto">
          <a:xfrm>
            <a:off x="755576" y="832003"/>
            <a:ext cx="3528392" cy="446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61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3"/>
    </mc:Choice>
    <mc:Fallback>
      <p:transition spd="slow" advTm="3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algn="l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•	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тематичні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полички</a:t>
            </a:r>
            <a:r>
              <a:rPr lang="ru-RU" sz="2800" dirty="0"/>
              <a:t>:</a:t>
            </a:r>
          </a:p>
        </p:txBody>
      </p:sp>
      <p:pic>
        <p:nvPicPr>
          <p:cNvPr id="4" name="Объект 3" descr="C:\Users\Таня-Маша\Desktop\МАША\Моя робота\Робота\PB141275.JPG"/>
          <p:cNvPicPr>
            <a:picLocks noGrp="1"/>
          </p:cNvPicPr>
          <p:nvPr>
            <p:ph sz="quarter" idx="13"/>
          </p:nvPr>
        </p:nvPicPr>
        <p:blipFill rotWithShape="1">
          <a:blip r:embed="rId3" cstate="print"/>
          <a:srcRect l="11733"/>
          <a:stretch/>
        </p:blipFill>
        <p:spPr bwMode="auto">
          <a:xfrm>
            <a:off x="2699792" y="1268760"/>
            <a:ext cx="36724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07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6"/>
    </mc:Choice>
    <mc:Fallback>
      <p:transition spd="slow" advTm="4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04856" cy="2448272"/>
          </a:xfrm>
        </p:spPr>
        <p:txBody>
          <a:bodyPr/>
          <a:lstStyle/>
          <a:p>
            <a:pPr algn="l"/>
            <a:r>
              <a:rPr lang="ru-RU" sz="2000" dirty="0" smtClean="0"/>
              <a:t>•</a:t>
            </a:r>
            <a:r>
              <a:rPr lang="ru-RU" sz="2000" dirty="0"/>
              <a:t>	</a:t>
            </a:r>
            <a:r>
              <a:rPr lang="ru-RU" sz="2400" dirty="0"/>
              <a:t>п</a:t>
            </a:r>
            <a:r>
              <a:rPr lang="ru-RU" sz="2400" dirty="0" smtClean="0"/>
              <a:t>роводиться </a:t>
            </a:r>
            <a:r>
              <a:rPr lang="ru-RU" sz="2400" dirty="0" err="1"/>
              <a:t>у</a:t>
            </a:r>
            <a:r>
              <a:rPr lang="ru-RU" sz="2400" dirty="0" err="1" smtClean="0"/>
              <a:t>сна</a:t>
            </a:r>
            <a:r>
              <a:rPr lang="ru-RU" sz="2400" dirty="0" smtClean="0"/>
              <a:t> </a:t>
            </a:r>
            <a:r>
              <a:rPr lang="ru-RU" sz="2400" dirty="0" err="1"/>
              <a:t>популяризація</a:t>
            </a:r>
            <a:r>
              <a:rPr lang="ru-RU" sz="2400" dirty="0"/>
              <a:t> </a:t>
            </a:r>
            <a:r>
              <a:rPr lang="ru-RU" sz="2400" dirty="0" err="1"/>
              <a:t>літератури</a:t>
            </a:r>
            <a:r>
              <a:rPr lang="ru-RU" sz="2400" dirty="0"/>
              <a:t> </a:t>
            </a:r>
            <a:r>
              <a:rPr lang="ru-RU" sz="2400" dirty="0" smtClean="0"/>
              <a:t>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 smtClean="0"/>
              <a:t>масових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: </a:t>
            </a:r>
            <a:r>
              <a:rPr lang="ru-RU" sz="2400" dirty="0" err="1" smtClean="0"/>
              <a:t>бібліотечні</a:t>
            </a:r>
            <a:r>
              <a:rPr lang="ru-RU" sz="2400" dirty="0" smtClean="0"/>
              <a:t> уроки, </a:t>
            </a:r>
            <a:r>
              <a:rPr lang="ru-RU" sz="2400" dirty="0" err="1" smtClean="0"/>
              <a:t>вікторини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історичні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екскурси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Бібліотечний</a:t>
            </a:r>
            <a:r>
              <a:rPr lang="ru-RU" sz="2400" dirty="0"/>
              <a:t> урок </a:t>
            </a:r>
            <a:r>
              <a:rPr lang="ru-RU" sz="2400" dirty="0" smtClean="0"/>
              <a:t>«</a:t>
            </a:r>
            <a:r>
              <a:rPr lang="ru-RU" sz="2400" dirty="0" err="1" smtClean="0"/>
              <a:t>Бережіть</a:t>
            </a:r>
            <a:r>
              <a:rPr lang="ru-RU" sz="2400" dirty="0" smtClean="0"/>
              <a:t> </a:t>
            </a:r>
            <a:r>
              <a:rPr lang="ru-RU" sz="2400" dirty="0"/>
              <a:t>книгу»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2936"/>
            <a:ext cx="4176464" cy="352839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23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0"/>
    </mc:Choice>
    <mc:Fallback>
      <p:transition spd="slow" advTm="8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8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5|2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187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Шкільна бібліотека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Саме від бібліотеки залежить якість та зміст навчання, інформаційна культура читачів та їхнє бажання читати. Для цього, в нашій бібліотеці оформлено: • інформаційні стенди: </vt:lpstr>
      <vt:lpstr>Презентация PowerPoint</vt:lpstr>
      <vt:lpstr>• тематичні полички:</vt:lpstr>
      <vt:lpstr>• проводиться усна популяризація літератури у вигляді масових заходів: бібліотечні уроки, вікторини, історичні екскурси:  Бібліотечний урок «Бережіть книгу» </vt:lpstr>
      <vt:lpstr>Презентация PowerPoint</vt:lpstr>
      <vt:lpstr>Бібліотечний урок «У світі книг»</vt:lpstr>
      <vt:lpstr>Бібліотечний урок «Довідкова література»</vt:lpstr>
      <vt:lpstr>Також у бібліотеці проводилися конкурси малюнків «Ми читаємо і малюємо», «Рідний край, де ми живем, - Україною зовем!» та «Я і мої права»</vt:lpstr>
      <vt:lpstr>Презентация PowerPoint</vt:lpstr>
      <vt:lpstr>Крім цього, в бібліотеці постійно оформлюються тематичні виставки згідно плану роботи бібліотеки, плану школи і календаря знаменних і пам’ятних дат.</vt:lpstr>
      <vt:lpstr>Презентация PowerPoint</vt:lpstr>
      <vt:lpstr>Презентация PowerPoint</vt:lpstr>
      <vt:lpstr>Презентация PowerPoint</vt:lpstr>
      <vt:lpstr>Презентация PowerPoint</vt:lpstr>
      <vt:lpstr>Серед завдань, що виконує наша шкільна бібліотека є виховання гармонійно розвинених громадян незалежної України, гідних спадкоємців надбань нашої держави. поваги до державних символів України, Конституції України, свідомого ставлення до своїх обов’язків як громадянина України! Бібліотекар – перший стимулятор читацького інтересу. Треба знайти ключі до серця читачів і тоді книга супроводжуватиме все їхнє подальше життя!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Шкільна бібліотека</dc:title>
  <dc:creator>BMW i8</dc:creator>
  <cp:lastModifiedBy>BMW i8</cp:lastModifiedBy>
  <cp:revision>19</cp:revision>
  <dcterms:created xsi:type="dcterms:W3CDTF">2020-02-11T20:43:44Z</dcterms:created>
  <dcterms:modified xsi:type="dcterms:W3CDTF">2020-02-12T22:36:53Z</dcterms:modified>
</cp:coreProperties>
</file>