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0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67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8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9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23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96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6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4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10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11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6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29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9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88DBE-C5E1-4DD7-B227-602C177B78A8}" type="datetimeFigureOut">
              <a:rPr lang="uk-UA" smtClean="0"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AA24E5-2584-4774-8DE2-E5B70A3C9A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90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921" y="324320"/>
            <a:ext cx="1069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Бібліотечні  книжкові виставки</a:t>
            </a:r>
            <a:endParaRPr lang="uk-UA" sz="4400" b="1" dirty="0">
              <a:solidFill>
                <a:prstClr val="black">
                  <a:lumMod val="95000"/>
                  <a:lumOff val="5000"/>
                </a:prstClr>
              </a:solidFill>
              <a:latin typeface="Trebuchet MS" panose="020B0603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878" y="1224116"/>
            <a:ext cx="10191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Захопити  дитину читанням – завдання непросте. Новітні дослідження доводять: читання книг не є надто популярним заняттям. Тому відновлення інтересу до читання є нагальною </a:t>
            </a:r>
            <a:r>
              <a:rPr lang="uk-UA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необхідністю </a:t>
            </a:r>
            <a:r>
              <a:rPr lang="uk-UA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в роботі  шкільного </a:t>
            </a:r>
            <a:r>
              <a:rPr lang="uk-UA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бібліотекаря</a:t>
            </a:r>
            <a:r>
              <a:rPr lang="uk-UA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.</a:t>
            </a:r>
          </a:p>
          <a:p>
            <a:pPr lvl="0"/>
            <a:r>
              <a:rPr lang="uk-UA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  Моя робота в популяризації книги починається з виставки. Саме книжкові виставки створюють позитивний імідж  бібліотеки.</a:t>
            </a:r>
          </a:p>
          <a:p>
            <a:pPr lvl="0"/>
            <a:r>
              <a:rPr lang="uk-UA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 panose="020B0603020202020204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1" b="11465"/>
          <a:stretch/>
        </p:blipFill>
        <p:spPr>
          <a:xfrm>
            <a:off x="1011592" y="3546650"/>
            <a:ext cx="5126183" cy="2418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66" y="3010458"/>
            <a:ext cx="4655127" cy="3491345"/>
          </a:xfrm>
          <a:prstGeom prst="rect">
            <a:avLst/>
          </a:prstGeom>
        </p:spPr>
      </p:pic>
      <p:pic>
        <p:nvPicPr>
          <p:cNvPr id="4" name="various-walking-fonovaya-dlya-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96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124" y="1841361"/>
            <a:ext cx="3891475" cy="4810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r="1955" b="12903"/>
          <a:stretch/>
        </p:blipFill>
        <p:spPr>
          <a:xfrm>
            <a:off x="427703" y="191729"/>
            <a:ext cx="4365523" cy="507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735" y="5368413"/>
            <a:ext cx="4660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« Чорнобиль не має минулого часу»</a:t>
            </a:r>
            <a:endParaRPr lang="uk-U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0426" y="294968"/>
            <a:ext cx="6664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Schoolbook" panose="02040604050505020304" pitchFamily="18" charset="0"/>
              </a:rPr>
              <a:t> 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Шкільна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бібліотека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дбає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безпеку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прищеплює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навички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здорового способу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навчає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поводити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себе 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екстремальних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ситуаціях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знайомлячи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своїх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читачів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літературою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підібрана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книжкової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виставки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поради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5058" y="1415845"/>
            <a:ext cx="102796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Дякую за увагу!</a:t>
            </a:r>
            <a:endParaRPr lang="uk-UA" sz="115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5" y="208658"/>
            <a:ext cx="3179002" cy="447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37" y="510989"/>
            <a:ext cx="4896549" cy="4528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96" y="294770"/>
            <a:ext cx="3055082" cy="4302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06" y="5039032"/>
            <a:ext cx="3510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Виставка-досьє                                                      «</a:t>
            </a:r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ЗЛУКА.СОБОРНІСТЬ. ВОЛЯ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uk-U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7231" y="5442155"/>
            <a:ext cx="448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Виставка – роздум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Голодомор: почути через мовчання»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3781" y="4990097"/>
            <a:ext cx="3187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Виставка- реквієм</a:t>
            </a:r>
          </a:p>
          <a:p>
            <a:pPr algn="ctr"/>
            <a:r>
              <a:rPr lang="uk-U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«КРУТИ – наша слава, наша історія»</a:t>
            </a:r>
          </a:p>
        </p:txBody>
      </p:sp>
    </p:spTree>
    <p:extLst>
      <p:ext uri="{BB962C8B-B14F-4D97-AF65-F5344CB8AC3E}">
        <p14:creationId xmlns:p14="http://schemas.microsoft.com/office/powerpoint/2010/main" val="260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" y="118377"/>
            <a:ext cx="3957450" cy="5122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2" y="118376"/>
            <a:ext cx="4461164" cy="5122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14" y="1690858"/>
            <a:ext cx="2552267" cy="2827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717" y="5560142"/>
            <a:ext cx="4156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>
                <a:solidFill>
                  <a:srgbClr val="FC5283">
                    <a:lumMod val="75000"/>
                  </a:srgbClr>
                </a:solidFill>
                <a:latin typeface="Trebuchet MS" panose="020B0603020202020204"/>
              </a:rPr>
              <a:t>Виставка – пам’ять</a:t>
            </a:r>
          </a:p>
          <a:p>
            <a:pPr lvl="0" algn="ctr"/>
            <a:r>
              <a:rPr lang="uk-UA" sz="2800" b="1">
                <a:solidFill>
                  <a:srgbClr val="FC5283">
                    <a:lumMod val="75000"/>
                  </a:srgbClr>
                </a:solidFill>
                <a:latin typeface="Trebuchet MS" panose="020B0603020202020204"/>
              </a:rPr>
              <a:t>«Герої не вмирають»</a:t>
            </a:r>
            <a:endParaRPr lang="uk-UA" sz="2800" b="1" dirty="0">
              <a:solidFill>
                <a:srgbClr val="FC5283">
                  <a:lumMod val="75000"/>
                </a:srgbClr>
              </a:solidFill>
              <a:latin typeface="Trebuchet MS" panose="020B0603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3690" y="5560142"/>
            <a:ext cx="4788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  <a:latin typeface="Trebuchet MS" panose="020B0603020202020204"/>
              </a:rPr>
              <a:t>Виставка- порада</a:t>
            </a:r>
          </a:p>
          <a:p>
            <a:pPr lvl="0" algn="ctr"/>
            <a:r>
              <a:rPr lang="uk-UA" sz="2800" b="1" dirty="0">
                <a:solidFill>
                  <a:srgbClr val="002060"/>
                </a:solidFill>
                <a:latin typeface="Trebuchet MS" panose="020B0603020202020204"/>
              </a:rPr>
              <a:t>« Межа, за якою морок»</a:t>
            </a:r>
          </a:p>
        </p:txBody>
      </p:sp>
    </p:spTree>
    <p:extLst>
      <p:ext uri="{BB962C8B-B14F-4D97-AF65-F5344CB8AC3E}">
        <p14:creationId xmlns:p14="http://schemas.microsoft.com/office/powerpoint/2010/main" val="17595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507">
            <a:off x="236421" y="265169"/>
            <a:ext cx="4281055" cy="3210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023">
            <a:off x="7484369" y="416155"/>
            <a:ext cx="4487784" cy="2908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64" y="4474230"/>
            <a:ext cx="4002440" cy="2383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16384">
            <a:off x="338936" y="3689633"/>
            <a:ext cx="5338916" cy="94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latin typeface="Trebuchet MS" panose="020B0603020202020204"/>
              </a:rPr>
              <a:t>Виставка – інсталяція</a:t>
            </a:r>
          </a:p>
          <a:p>
            <a:pPr lvl="0" algn="ctr"/>
            <a:r>
              <a:rPr lang="uk-UA" sz="2800" b="1" dirty="0">
                <a:solidFill>
                  <a:srgbClr val="C00000"/>
                </a:solidFill>
                <a:latin typeface="Trebuchet MS" panose="020B0603020202020204"/>
              </a:rPr>
              <a:t>« </a:t>
            </a:r>
            <a:r>
              <a:rPr lang="uk-UA" sz="2800" b="1" dirty="0" err="1">
                <a:solidFill>
                  <a:srgbClr val="C00000"/>
                </a:solidFill>
                <a:latin typeface="Trebuchet MS" panose="020B0603020202020204"/>
              </a:rPr>
              <a:t>Муркотливі</a:t>
            </a:r>
            <a:r>
              <a:rPr lang="uk-UA" sz="2800" b="1" dirty="0">
                <a:solidFill>
                  <a:srgbClr val="C00000"/>
                </a:solidFill>
                <a:latin typeface="Trebuchet MS" panose="020B0603020202020204"/>
              </a:rPr>
              <a:t> </a:t>
            </a:r>
            <a:r>
              <a:rPr lang="uk-UA" sz="2800" b="1" dirty="0" err="1">
                <a:solidFill>
                  <a:srgbClr val="C00000"/>
                </a:solidFill>
                <a:latin typeface="Trebuchet MS" panose="020B0603020202020204"/>
              </a:rPr>
              <a:t>пухнастики</a:t>
            </a:r>
            <a:r>
              <a:rPr lang="uk-UA" sz="2800" b="1" dirty="0">
                <a:solidFill>
                  <a:srgbClr val="C00000"/>
                </a:solidFill>
                <a:latin typeface="Trebuchet MS" panose="020B0603020202020204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 rot="423650">
            <a:off x="6828504" y="3237979"/>
            <a:ext cx="480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Виставка- загадка</a:t>
            </a:r>
          </a:p>
          <a:p>
            <a:pPr algn="ctr"/>
            <a:r>
              <a:rPr lang="uk-UA" sz="2400" b="1" dirty="0">
                <a:solidFill>
                  <a:srgbClr val="C00000"/>
                </a:solidFill>
              </a:rPr>
              <a:t>« Побачення наосліп з книгою»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7355" y="5560142"/>
            <a:ext cx="480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Виставка- мандрівка</a:t>
            </a:r>
          </a:p>
          <a:p>
            <a:pPr lvl="0" algn="ctr"/>
            <a:r>
              <a:rPr lang="uk-UA" sz="2400" b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«Історія дитячої книги»</a:t>
            </a:r>
          </a:p>
        </p:txBody>
      </p:sp>
    </p:spTree>
    <p:extLst>
      <p:ext uri="{BB962C8B-B14F-4D97-AF65-F5344CB8AC3E}">
        <p14:creationId xmlns:p14="http://schemas.microsoft.com/office/powerpoint/2010/main" val="32327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1" y="148571"/>
            <a:ext cx="4367737" cy="5509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52" y="164584"/>
            <a:ext cx="3810000" cy="5614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0438" y="1578077"/>
            <a:ext cx="3994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4000" b="1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ВИСТАВКА- ХОБІ</a:t>
            </a:r>
            <a:endParaRPr lang="uk-UA" sz="4000" b="1" dirty="0">
              <a:solidFill>
                <a:srgbClr val="84A3FD">
                  <a:lumMod val="50000"/>
                </a:srgbClr>
              </a:solidFill>
              <a:latin typeface="Trebuchet MS" panose="020B0603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535" y="5779257"/>
            <a:ext cx="8303342" cy="107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Літературно – художнє оформлення  учнями  творів відомих письменників</a:t>
            </a:r>
          </a:p>
        </p:txBody>
      </p:sp>
    </p:spTree>
    <p:extLst>
      <p:ext uri="{BB962C8B-B14F-4D97-AF65-F5344CB8AC3E}">
        <p14:creationId xmlns:p14="http://schemas.microsoft.com/office/powerpoint/2010/main" val="10057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7355" y="250723"/>
            <a:ext cx="10205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i="1" dirty="0">
                <a:solidFill>
                  <a:srgbClr val="8D4585">
                    <a:lumMod val="50000"/>
                  </a:srgbClr>
                </a:solidFill>
                <a:latin typeface="Trebuchet MS" panose="020B0603020202020204"/>
              </a:rPr>
              <a:t>Свята моєї батьківщини".</a:t>
            </a:r>
          </a:p>
          <a:p>
            <a:pPr lvl="0" algn="ctr"/>
            <a:r>
              <a:rPr lang="uk-UA" sz="2000" b="1" i="1" dirty="0">
                <a:solidFill>
                  <a:srgbClr val="8D4585">
                    <a:lumMod val="50000"/>
                  </a:srgbClr>
                </a:solidFill>
                <a:latin typeface="Trebuchet MS" panose="020B0603020202020204"/>
              </a:rPr>
              <a:t> Історія свят - це цікава сторінка нашої культури. Кожне свято - це радість, це щиросердне спілкування, розваги та частування. Усі вони пов’язані з давніми традиціями та визначними історичними подіями. </a:t>
            </a:r>
            <a:endParaRPr lang="uk-UA" sz="2000" i="1" dirty="0">
              <a:solidFill>
                <a:srgbClr val="8D4585">
                  <a:lumMod val="50000"/>
                </a:srgbClr>
              </a:solidFill>
              <a:latin typeface="Trebuchet MS" panose="020B0603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8"/>
          <a:stretch/>
        </p:blipFill>
        <p:spPr>
          <a:xfrm>
            <a:off x="4683106" y="1697273"/>
            <a:ext cx="3116415" cy="3483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7" t="46772" r="6048" b="8139"/>
          <a:stretch/>
        </p:blipFill>
        <p:spPr>
          <a:xfrm>
            <a:off x="216611" y="1697273"/>
            <a:ext cx="3910355" cy="3483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61" y="1697273"/>
            <a:ext cx="3649525" cy="3453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2323" y="5530645"/>
            <a:ext cx="9910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8D4585">
                    <a:lumMod val="50000"/>
                  </a:srgbClr>
                </a:solidFill>
                <a:latin typeface="Trebuchet MS" panose="020B0603020202020204"/>
              </a:rPr>
              <a:t>« Ніч святого Миколая  дивна і чарівна ніч»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8D4585">
                    <a:lumMod val="50000"/>
                  </a:srgbClr>
                </a:solidFill>
                <a:latin typeface="Trebuchet MS" panose="020B0603020202020204"/>
              </a:rPr>
              <a:t>« Україна колядує</a:t>
            </a:r>
            <a:r>
              <a:rPr lang="uk-UA" sz="3200" b="1" dirty="0" smtClean="0">
                <a:solidFill>
                  <a:srgbClr val="8D4585">
                    <a:lumMod val="50000"/>
                  </a:srgbClr>
                </a:solidFill>
                <a:latin typeface="Trebuchet MS" panose="020B0603020202020204"/>
              </a:rPr>
              <a:t>»</a:t>
            </a:r>
            <a:endParaRPr lang="uk-UA" sz="3200" b="1" dirty="0">
              <a:solidFill>
                <a:srgbClr val="8D4585">
                  <a:lumMod val="50000"/>
                </a:srgb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90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78"/>
                    </a14:imgEffect>
                    <a14:imgEffect>
                      <a14:saturation sat="1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9775" b="12929"/>
          <a:stretch/>
        </p:blipFill>
        <p:spPr>
          <a:xfrm>
            <a:off x="1660050" y="1755058"/>
            <a:ext cx="4391704" cy="4557251"/>
          </a:xfrm>
          <a:prstGeom prst="rect">
            <a:avLst/>
          </a:prstGeom>
          <a:effectLst>
            <a:outerShdw blurRad="381000" dir="6480000" sx="75000" sy="75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19924" r="5539" b="6262"/>
          <a:stretch/>
        </p:blipFill>
        <p:spPr>
          <a:xfrm>
            <a:off x="7020233" y="1755058"/>
            <a:ext cx="4144296" cy="446087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227006" y="218994"/>
            <a:ext cx="8894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D4585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</a:rPr>
              <a:t>« Благословення сходить з небес»</a:t>
            </a:r>
            <a:endParaRPr kumimoji="0" lang="uk-UA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2323" y="221226"/>
            <a:ext cx="1056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УКРАЇНСЬКЕ СЛОВО ПРОСИТЬСЯ ДО ТЕБЕ…</a:t>
            </a:r>
            <a:endParaRPr lang="uk-UA" sz="3200" b="1" dirty="0">
              <a:solidFill>
                <a:srgbClr val="84A3FD">
                  <a:lumMod val="50000"/>
                </a:srgbClr>
              </a:solidFill>
              <a:latin typeface="Trebuchet MS" panose="020B0603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7" y="723648"/>
            <a:ext cx="3275034" cy="3911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526" r="7890"/>
          <a:stretch/>
        </p:blipFill>
        <p:spPr>
          <a:xfrm>
            <a:off x="3958352" y="723648"/>
            <a:ext cx="3849865" cy="3911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69" y="723648"/>
            <a:ext cx="3990865" cy="391185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 rot="10800000" flipV="1">
            <a:off x="250723" y="4926169"/>
            <a:ext cx="37076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« Довго щирими словами до людей промовлятиму я…»</a:t>
            </a:r>
          </a:p>
          <a:p>
            <a:pPr lvl="0" algn="ctr"/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( До дня народження Лесі Українки)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1909" y="4926169"/>
            <a:ext cx="424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« До мови доторкнімось серцем»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369" y="5043948"/>
            <a:ext cx="3849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Книжкова мандрівка </a:t>
            </a:r>
            <a:endParaRPr lang="en-US" sz="2000" b="1" i="1" dirty="0" smtClean="0">
              <a:solidFill>
                <a:srgbClr val="84A3FD">
                  <a:lumMod val="50000"/>
                </a:srgbClr>
              </a:solidFill>
              <a:latin typeface="Trebuchet MS" panose="020B0603020202020204"/>
            </a:endParaRPr>
          </a:p>
          <a:p>
            <a:pPr lvl="0" algn="ctr"/>
            <a:r>
              <a:rPr lang="uk-UA" sz="2000" b="1" i="1" dirty="0" smtClean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по </a:t>
            </a:r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творчості                      М. Коцюбинського.</a:t>
            </a:r>
          </a:p>
          <a:p>
            <a:pPr lvl="0" algn="ctr"/>
            <a:r>
              <a:rPr lang="uk-UA" sz="2000" b="1" i="1" dirty="0">
                <a:solidFill>
                  <a:srgbClr val="84A3FD">
                    <a:lumMod val="50000"/>
                  </a:srgbClr>
                </a:solidFill>
                <a:latin typeface="Trebuchet MS" panose="020B0603020202020204"/>
              </a:rPr>
              <a:t>155 років від дня народження.</a:t>
            </a:r>
          </a:p>
        </p:txBody>
      </p:sp>
    </p:spTree>
    <p:extLst>
      <p:ext uri="{BB962C8B-B14F-4D97-AF65-F5344CB8AC3E}">
        <p14:creationId xmlns:p14="http://schemas.microsoft.com/office/powerpoint/2010/main" val="32815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792396"/>
            <a:ext cx="3968045" cy="4798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21" y="160370"/>
            <a:ext cx="2859869" cy="3553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11" y="3837709"/>
            <a:ext cx="3847690" cy="2779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14194" r="6161" b="15484"/>
          <a:stretch/>
        </p:blipFill>
        <p:spPr>
          <a:xfrm>
            <a:off x="4405420" y="1794473"/>
            <a:ext cx="3578534" cy="4822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626" y="309716"/>
            <a:ext cx="7005485" cy="1179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1533832" y="0"/>
            <a:ext cx="7418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Бібліотека знайомить своїх читачів із літературою пізнавального характеру, пропагує  книги, які вчать бережно відноситись до природніх ресурсів нашої планети,  збереження  її довкілля. Освітян школи бібліотека  завжди вітає з початком нового навчального року та пропонує літературу  для  вчителів.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00">
        <p14:doors dir="ver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317</Words>
  <Application>Microsoft Office PowerPoint</Application>
  <PresentationFormat>Широкий екран</PresentationFormat>
  <Paragraphs>37</Paragraphs>
  <Slides>11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8" baseType="lpstr">
      <vt:lpstr>Arial</vt:lpstr>
      <vt:lpstr>Century Gothic</vt:lpstr>
      <vt:lpstr>Century Schoolbook</vt:lpstr>
      <vt:lpstr>Monotype Corsiva</vt:lpstr>
      <vt:lpstr>Trebuchet MS</vt:lpstr>
      <vt:lpstr>Wingdings 3</vt:lpstr>
      <vt:lpstr>Пасмо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user2</dc:creator>
  <cp:lastModifiedBy>user2</cp:lastModifiedBy>
  <cp:revision>21</cp:revision>
  <dcterms:created xsi:type="dcterms:W3CDTF">2020-01-30T11:38:54Z</dcterms:created>
  <dcterms:modified xsi:type="dcterms:W3CDTF">2020-02-05T09:34:44Z</dcterms:modified>
</cp:coreProperties>
</file>