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8" r:id="rId3"/>
    <p:sldId id="284" r:id="rId4"/>
    <p:sldId id="259" r:id="rId5"/>
    <p:sldId id="261" r:id="rId6"/>
    <p:sldId id="262" r:id="rId7"/>
    <p:sldId id="263" r:id="rId8"/>
    <p:sldId id="290" r:id="rId9"/>
    <p:sldId id="275" r:id="rId10"/>
    <p:sldId id="285" r:id="rId11"/>
    <p:sldId id="268" r:id="rId12"/>
    <p:sldId id="270" r:id="rId13"/>
    <p:sldId id="267" r:id="rId14"/>
    <p:sldId id="265" r:id="rId15"/>
    <p:sldId id="264" r:id="rId16"/>
    <p:sldId id="269" r:id="rId17"/>
    <p:sldId id="272" r:id="rId18"/>
    <p:sldId id="274" r:id="rId19"/>
    <p:sldId id="287" r:id="rId20"/>
    <p:sldId id="289" r:id="rId21"/>
    <p:sldId id="266" r:id="rId22"/>
    <p:sldId id="273" r:id="rId23"/>
    <p:sldId id="288" r:id="rId24"/>
    <p:sldId id="277" r:id="rId25"/>
    <p:sldId id="282" r:id="rId26"/>
    <p:sldId id="278" r:id="rId27"/>
    <p:sldId id="279" r:id="rId28"/>
    <p:sldId id="280" r:id="rId29"/>
    <p:sldId id="29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0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198572D-41C2-430E-A0F7-C730A7278341}" type="datetimeFigureOut">
              <a:rPr lang="uk-UA" smtClean="0"/>
              <a:t>19.02.2020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2283E7E-F8D0-4A00-85A2-2CE1EF80060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brary-school13.blogspot.com/" TargetMode="Externa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&#1052;&#1072;&#1089;&#1086;&#1074;&#1072;%20&#1088;&#1086;&#1073;&#1086;&#1090;&#1072;%20&#1074;%20&#1073;&#1110;&#1073;&#1083;&#1110;&#1086;&#1090;&#1077;&#1094;&#1110;.pptx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library-school13.blogspot.com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322" y="2767668"/>
            <a:ext cx="11096042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Портфоліо</a:t>
            </a:r>
          </a:p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Завідувача шкільною бібліотекою ТЗОШ №13 імені Андрія Юркевича</a:t>
            </a:r>
          </a:p>
          <a:p>
            <a:pPr algn="ctr"/>
            <a:r>
              <a:rPr lang="uk-UA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Костилєвої</a:t>
            </a:r>
            <a:r>
              <a:rPr lang="uk-UA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  <a:ea typeface="Cambria Math" panose="02040503050406030204" pitchFamily="18" charset="0"/>
              </a:rPr>
              <a:t> Ольги Василівни</a:t>
            </a:r>
            <a:endParaRPr lang="uk-UA" sz="54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  <a:ea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0465" y="191295"/>
            <a:ext cx="7515616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Всеукраїнський конкурс  </a:t>
            </a:r>
          </a:p>
          <a:p>
            <a:pPr algn="ctr"/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  </a:t>
            </a:r>
            <a:r>
              <a:rPr lang="uk-U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« Шкільна бібліотека – 2020</a:t>
            </a:r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»</a:t>
            </a:r>
            <a:endParaRPr lang="uk-UA" sz="2800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Номінація</a:t>
            </a:r>
          </a:p>
          <a:p>
            <a:pPr algn="ctr"/>
            <a:r>
              <a:rPr lang="uk-U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« Бібліотека – територія читання»</a:t>
            </a:r>
          </a:p>
          <a:p>
            <a:pPr algn="ctr"/>
            <a:endParaRPr lang="uk-UA" sz="2800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endParaRPr lang="uk-UA" sz="2800" dirty="0">
              <a:solidFill>
                <a:schemeClr val="bg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lives-soaring-dreams_(buben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109" y="614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98763" y="858983"/>
            <a:ext cx="8659092" cy="5752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002060"/>
                </a:solidFill>
              </a:rPr>
              <a:t>Бібліотека розташована на першому поверсі  Тернопільської загальноосвітньої школи № 13 імені Андрія Юркевича;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002060"/>
                </a:solidFill>
              </a:rPr>
              <a:t>Займає ізольоване приміщення.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002060"/>
                </a:solidFill>
              </a:rPr>
              <a:t>Загальна площа – 42,9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002060"/>
                </a:solidFill>
              </a:rPr>
              <a:t>Книгосховище для художньої літератури;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002060"/>
                </a:solidFill>
              </a:rPr>
              <a:t>Книгосховище для підручників;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002060"/>
                </a:solidFill>
              </a:rPr>
              <a:t>Абонемент 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002060"/>
                </a:solidFill>
              </a:rPr>
              <a:t>Читального залу </a:t>
            </a:r>
            <a:r>
              <a:rPr lang="uk-UA" sz="2400" dirty="0" smtClean="0">
                <a:solidFill>
                  <a:srgbClr val="002060"/>
                </a:solidFill>
              </a:rPr>
              <a:t>немає</a:t>
            </a:r>
            <a:r>
              <a:rPr lang="uk-UA" sz="2400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002060"/>
                </a:solidFill>
              </a:rPr>
              <a:t>Бібліотечне оснащення:</a:t>
            </a:r>
          </a:p>
          <a:p>
            <a:r>
              <a:rPr lang="uk-UA" sz="2400" dirty="0">
                <a:solidFill>
                  <a:srgbClr val="002060"/>
                </a:solidFill>
              </a:rPr>
              <a:t>     стелажі – 26</a:t>
            </a:r>
          </a:p>
          <a:p>
            <a:r>
              <a:rPr lang="uk-UA" sz="2400" dirty="0">
                <a:solidFill>
                  <a:srgbClr val="002060"/>
                </a:solidFill>
              </a:rPr>
              <a:t>     столи -2</a:t>
            </a:r>
          </a:p>
          <a:p>
            <a:r>
              <a:rPr lang="uk-UA" sz="2400" dirty="0">
                <a:solidFill>
                  <a:srgbClr val="002060"/>
                </a:solidFill>
              </a:rPr>
              <a:t>     каталожна шафа – 1</a:t>
            </a:r>
          </a:p>
          <a:p>
            <a:r>
              <a:rPr lang="uk-UA" sz="2400" dirty="0">
                <a:solidFill>
                  <a:srgbClr val="002060"/>
                </a:solidFill>
              </a:rPr>
              <a:t>     вітрини для виставок – 4</a:t>
            </a:r>
          </a:p>
          <a:p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uk-UA" sz="2400" dirty="0" err="1">
                <a:solidFill>
                  <a:srgbClr val="002060"/>
                </a:solidFill>
              </a:rPr>
              <a:t>комп</a:t>
            </a:r>
            <a:r>
              <a:rPr lang="en-US" sz="2400" dirty="0">
                <a:solidFill>
                  <a:srgbClr val="002060"/>
                </a:solidFill>
              </a:rPr>
              <a:t>’</a:t>
            </a:r>
            <a:r>
              <a:rPr lang="uk-UA" sz="2400" dirty="0" err="1">
                <a:solidFill>
                  <a:srgbClr val="002060"/>
                </a:solidFill>
              </a:rPr>
              <a:t>ютер</a:t>
            </a:r>
            <a:r>
              <a:rPr lang="uk-UA" sz="2400" dirty="0">
                <a:solidFill>
                  <a:srgbClr val="002060"/>
                </a:solidFill>
              </a:rPr>
              <a:t> - 1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6836" y="332510"/>
            <a:ext cx="6567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Аналітична довідка</a:t>
            </a:r>
            <a:endParaRPr lang="uk-UA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b="8706"/>
          <a:stretch/>
        </p:blipFill>
        <p:spPr>
          <a:xfrm>
            <a:off x="7779081" y="1921035"/>
            <a:ext cx="3821389" cy="36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5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руглений прямокутник 1"/>
          <p:cNvSpPr/>
          <p:nvPr/>
        </p:nvSpPr>
        <p:spPr>
          <a:xfrm>
            <a:off x="2826326" y="326571"/>
            <a:ext cx="6154388" cy="1266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Фонд шкільної бібліотеки</a:t>
            </a:r>
          </a:p>
          <a:p>
            <a:pPr algn="ctr"/>
            <a:r>
              <a:rPr lang="uk-UA" sz="4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у</a:t>
            </a:r>
            <a:r>
              <a:rPr lang="uk-UA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комплектовано:</a:t>
            </a:r>
            <a:endParaRPr lang="uk-UA" sz="44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605784" y="1780308"/>
            <a:ext cx="4743516" cy="18426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ЗАГАЛЬНИЙ ФОНД: </a:t>
            </a:r>
          </a:p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ПРИМІРНИКІВ</a:t>
            </a:r>
          </a:p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36079 примірників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383721" y="1918607"/>
            <a:ext cx="2943031" cy="1676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ПІДРУЧНИКИ: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21786 примірників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8381998" y="2196193"/>
            <a:ext cx="3472545" cy="1787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МЕДІАТЕКА: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3 примірника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1464003" y="3983651"/>
            <a:ext cx="3107998" cy="1821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ХУДОЖНЯ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ЛІТЕРАТУРА: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14293 примірників</a:t>
            </a:r>
          </a:p>
          <a:p>
            <a:pPr algn="ctr"/>
            <a:endParaRPr lang="uk-U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4914057" y="4048990"/>
            <a:ext cx="3372693" cy="1777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ПЕРІОДИЧНІ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ВИДАННЯ: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ж</a:t>
            </a:r>
            <a:r>
              <a:rPr lang="uk-UA" sz="2400" b="1" dirty="0" smtClean="0">
                <a:solidFill>
                  <a:srgbClr val="002060"/>
                </a:solidFill>
              </a:rPr>
              <a:t>урнали, газети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10  назв</a:t>
            </a:r>
          </a:p>
        </p:txBody>
      </p:sp>
      <p:cxnSp>
        <p:nvCxnSpPr>
          <p:cNvPr id="9" name="Пряма зі стрілкою 8"/>
          <p:cNvCxnSpPr/>
          <p:nvPr/>
        </p:nvCxnSpPr>
        <p:spPr>
          <a:xfrm>
            <a:off x="7813962" y="3311548"/>
            <a:ext cx="568038" cy="266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зі стрілкою 10"/>
          <p:cNvCxnSpPr/>
          <p:nvPr/>
        </p:nvCxnSpPr>
        <p:spPr>
          <a:xfrm>
            <a:off x="6480736" y="3622963"/>
            <a:ext cx="0" cy="852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/>
          <p:cNvCxnSpPr/>
          <p:nvPr/>
        </p:nvCxnSpPr>
        <p:spPr>
          <a:xfrm flipH="1">
            <a:off x="3349475" y="2701635"/>
            <a:ext cx="512616" cy="34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>
            <a:stCxn id="3" idx="3"/>
          </p:cNvCxnSpPr>
          <p:nvPr/>
        </p:nvCxnSpPr>
        <p:spPr>
          <a:xfrm flipH="1">
            <a:off x="3172692" y="3353112"/>
            <a:ext cx="1127764" cy="1121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037" y="6041570"/>
            <a:ext cx="10654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Фонд розставлено за таблицями УДК.</a:t>
            </a:r>
          </a:p>
          <a:p>
            <a:pPr algn="ctr"/>
            <a:r>
              <a:rPr lang="uk-UA" b="1" dirty="0" smtClean="0"/>
              <a:t>Режим збереження фонду дотримується.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0058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859" y="244928"/>
            <a:ext cx="720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atin typeface="Monotype Corsiva" panose="03010101010201010101" pitchFamily="66" charset="0"/>
              </a:rPr>
              <a:t>Читачі бібліотеки</a:t>
            </a:r>
            <a:endParaRPr lang="uk-UA" sz="4800" b="1" dirty="0">
              <a:latin typeface="Monotype Corsiva" panose="03010101010201010101" pitchFamily="66" charset="0"/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776770"/>
              </p:ext>
            </p:extLst>
          </p:nvPr>
        </p:nvGraphicFramePr>
        <p:xfrm>
          <a:off x="1284021" y="1167492"/>
          <a:ext cx="6284272" cy="500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2553">
                  <a:extLst>
                    <a:ext uri="{9D8B030D-6E8A-4147-A177-3AD203B41FA5}">
                      <a16:colId xmlns:a16="http://schemas.microsoft.com/office/drawing/2014/main" xmlns="" val="4098950318"/>
                    </a:ext>
                  </a:extLst>
                </a:gridCol>
                <a:gridCol w="3131719">
                  <a:extLst>
                    <a:ext uri="{9D8B030D-6E8A-4147-A177-3AD203B41FA5}">
                      <a16:colId xmlns:a16="http://schemas.microsoft.com/office/drawing/2014/main" xmlns="" val="720186675"/>
                    </a:ext>
                  </a:extLst>
                </a:gridCol>
              </a:tblGrid>
              <a:tr h="793994"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dirty="0" smtClean="0"/>
                        <a:t>ПОКАЗНИКИ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dirty="0" smtClean="0"/>
                        <a:t>    2019-2020н.р.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553026"/>
                  </a:ext>
                </a:extLst>
              </a:tr>
              <a:tr h="793994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1-4 класи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/>
                        <a:t>         </a:t>
                      </a:r>
                    </a:p>
                    <a:p>
                      <a:pPr algn="l"/>
                      <a:r>
                        <a:rPr lang="uk-UA" dirty="0" smtClean="0"/>
                        <a:t>                362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6801007"/>
                  </a:ext>
                </a:extLst>
              </a:tr>
              <a:tr h="793994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5-9 класи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uk-UA" dirty="0" smtClean="0"/>
                    </a:p>
                    <a:p>
                      <a:pPr algn="l"/>
                      <a:r>
                        <a:rPr lang="uk-UA" dirty="0" smtClean="0"/>
                        <a:t>                321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2247236"/>
                  </a:ext>
                </a:extLst>
              </a:tr>
              <a:tr h="852994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10-11 класи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uk-UA" dirty="0" smtClean="0"/>
                    </a:p>
                    <a:p>
                      <a:pPr algn="l"/>
                      <a:r>
                        <a:rPr lang="uk-UA" dirty="0" smtClean="0"/>
                        <a:t>                 47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541476"/>
                  </a:ext>
                </a:extLst>
              </a:tr>
              <a:tr h="852994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Вчителі,</a:t>
                      </a:r>
                      <a:r>
                        <a:rPr lang="uk-UA" baseline="0" dirty="0" smtClean="0"/>
                        <a:t> батьки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uk-UA" dirty="0" smtClean="0"/>
                    </a:p>
                    <a:p>
                      <a:pPr algn="l"/>
                      <a:r>
                        <a:rPr lang="uk-UA" dirty="0" smtClean="0"/>
                        <a:t>                  62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4629798"/>
                  </a:ext>
                </a:extLst>
              </a:tr>
              <a:tr h="871495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r>
                        <a:rPr lang="uk-UA" dirty="0" smtClean="0"/>
                        <a:t>Всього</a:t>
                      </a:r>
                    </a:p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uk-UA" dirty="0" smtClean="0"/>
                    </a:p>
                    <a:p>
                      <a:pPr algn="l"/>
                      <a:r>
                        <a:rPr lang="uk-UA" dirty="0" smtClean="0"/>
                        <a:t>                 792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286869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1"/>
          <a:stretch/>
        </p:blipFill>
        <p:spPr>
          <a:xfrm>
            <a:off x="8491353" y="2351314"/>
            <a:ext cx="3087746" cy="19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9417" y="401782"/>
            <a:ext cx="906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Мета і принципи  роботи шкільної бібліотеки</a:t>
            </a:r>
            <a:endParaRPr lang="uk-UA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635" y="1246909"/>
            <a:ext cx="113884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Сприяння самоосвіті  педагогів та учнів;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   Інформаційне  забезпечення  навчально –                виховного процесу;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   Надання   інформаційної     допомоги вчителям та учням;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   Задоволення потреб  і попиту  читачів бібліотеки;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   Надання допомоги обдарованим учням;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   Виховання інформаційної культури, шанобливого ставлення до книги.    </a:t>
            </a:r>
          </a:p>
          <a:p>
            <a:pPr algn="just"/>
            <a:endParaRPr lang="uk-UA" sz="2800" dirty="0" smtClean="0"/>
          </a:p>
          <a:p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93" y="4838788"/>
            <a:ext cx="2334925" cy="15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298259" y="328750"/>
            <a:ext cx="2558763" cy="144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НАВЧАЛЬНА</a:t>
            </a:r>
            <a:endParaRPr lang="uk-UA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463577" y="328750"/>
            <a:ext cx="2640588" cy="144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ВИХОВНА</a:t>
            </a:r>
            <a:endParaRPr lang="uk-UA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262195" y="2400815"/>
            <a:ext cx="2765706" cy="1656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РОЗВИВАЛЬНА</a:t>
            </a:r>
            <a:endParaRPr lang="uk-UA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99347" y="4506216"/>
            <a:ext cx="3212520" cy="1908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ІНФОРМАЦІЙНА</a:t>
            </a:r>
            <a:endParaRPr lang="uk-UA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821" y="2441993"/>
            <a:ext cx="3075709" cy="1537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ПІЗНАВАЛЬНА</a:t>
            </a:r>
            <a:endParaRPr lang="uk-UA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120487" y="4506216"/>
            <a:ext cx="3364932" cy="1908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КУЛЬТУРОЛОГІЧНА</a:t>
            </a:r>
            <a:endParaRPr lang="uk-UA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3636" y="2509737"/>
            <a:ext cx="5495491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Основні функції шкільної бібліотеки</a:t>
            </a:r>
            <a:endParaRPr lang="uk-UA" sz="48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267200" y="4506218"/>
            <a:ext cx="3200400" cy="1908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НАВЧАЛЬНО-</a:t>
            </a:r>
          </a:p>
          <a:p>
            <a:pPr algn="ctr"/>
            <a:r>
              <a:rPr lang="uk-UA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ЗБАГАЧУВАЛЬНА</a:t>
            </a:r>
            <a:endParaRPr lang="uk-UA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Стрілка вниз 1"/>
          <p:cNvSpPr/>
          <p:nvPr/>
        </p:nvSpPr>
        <p:spPr>
          <a:xfrm>
            <a:off x="5874327" y="4079397"/>
            <a:ext cx="55418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ілка вниз 8"/>
          <p:cNvSpPr/>
          <p:nvPr/>
        </p:nvSpPr>
        <p:spPr>
          <a:xfrm>
            <a:off x="5687429" y="4079396"/>
            <a:ext cx="484632" cy="4725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 вниз 9"/>
          <p:cNvSpPr/>
          <p:nvPr/>
        </p:nvSpPr>
        <p:spPr>
          <a:xfrm rot="19545046">
            <a:off x="8707694" y="4010005"/>
            <a:ext cx="478414" cy="756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 вниз 10"/>
          <p:cNvSpPr/>
          <p:nvPr/>
        </p:nvSpPr>
        <p:spPr>
          <a:xfrm rot="2173295">
            <a:off x="3164101" y="3980655"/>
            <a:ext cx="517674" cy="873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ілка вправо 11"/>
          <p:cNvSpPr/>
          <p:nvPr/>
        </p:nvSpPr>
        <p:spPr>
          <a:xfrm>
            <a:off x="8913449" y="2939565"/>
            <a:ext cx="381432" cy="5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ілка вправо 12"/>
          <p:cNvSpPr/>
          <p:nvPr/>
        </p:nvSpPr>
        <p:spPr>
          <a:xfrm rot="16200000">
            <a:off x="7427226" y="1811292"/>
            <a:ext cx="732389" cy="651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ілка вправо 15"/>
          <p:cNvSpPr/>
          <p:nvPr/>
        </p:nvSpPr>
        <p:spPr>
          <a:xfrm rot="16200000">
            <a:off x="4224699" y="1813418"/>
            <a:ext cx="705884" cy="62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ілка вправо 16"/>
          <p:cNvSpPr/>
          <p:nvPr/>
        </p:nvSpPr>
        <p:spPr>
          <a:xfrm flipH="1">
            <a:off x="3065116" y="2939565"/>
            <a:ext cx="398520" cy="5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23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9927" y="138545"/>
            <a:ext cx="9421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Проблема, над якою працюю:</a:t>
            </a:r>
            <a:endParaRPr lang="uk-UA" sz="6000" b="1" u="sng" dirty="0">
              <a:solidFill>
                <a:schemeClr val="bg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073" y="452079"/>
            <a:ext cx="114577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Тема досвіду:« Розвиток читацької компетентності учнів, </a:t>
            </a:r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як </a:t>
            </a:r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невід</a:t>
            </a:r>
            <a:r>
              <a:rPr lang="en-US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’</a:t>
            </a:r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ємна роль </a:t>
            </a:r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 роботі  шкільної </a:t>
            </a:r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бібліотеки </a:t>
            </a:r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»</a:t>
            </a:r>
            <a:endParaRPr lang="uk-UA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19355" r="3980" b="9031"/>
          <a:stretch/>
        </p:blipFill>
        <p:spPr>
          <a:xfrm>
            <a:off x="9310255" y="4874603"/>
            <a:ext cx="2382982" cy="1537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0291" y="4016530"/>
            <a:ext cx="628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Актуальність теми:</a:t>
            </a:r>
            <a:endParaRPr lang="uk-UA" sz="3200" b="1" dirty="0">
              <a:solidFill>
                <a:schemeClr val="bg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166" y="3158836"/>
            <a:ext cx="91308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Вибір 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у сучасних дітей складніший, ніж у попередніх поколінь. Перед ними не лише відкрито безліч можливостей,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вони мобільні, збагачені великим об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’</a:t>
            </a:r>
            <a:r>
              <a:rPr lang="uk-UA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ємом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інформації, яку вони отримують з різних джерел. Інтернет поступово починає займати головне місце в дозвіллі дитини. Як наслідок, в учнів, які мало читають знижується техніка читання, зникає любов до художнього слова, втрачається здатність грамотно  висловлювати  свої  думки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, про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це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свідчить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дослідження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проведені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PISA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.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6582" y="443345"/>
            <a:ext cx="9809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У формуванні  читацької компетентності,  основними завданнями шкільної бібліотеки є:</a:t>
            </a:r>
            <a:endParaRPr lang="uk-UA" sz="32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056" y="1870363"/>
            <a:ext cx="112221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rgbClr val="002060"/>
                </a:solidFill>
              </a:rPr>
              <a:t>Надання  інформаційно – методичної допомоги учням, педагогам;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rgbClr val="002060"/>
                </a:solidFill>
              </a:rPr>
              <a:t>Координація роботи шкільної  бібліотеки  зі школярами, педагогами, батьками в популяризації  книги;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rgbClr val="002060"/>
                </a:solidFill>
              </a:rPr>
              <a:t>Виховання  у школярів інформаційної культури, культури читання; формувати  вміння користуватись бібліотекою, довідковим апаратом, книгою, розвивати творчу думку, пізнавальні здібності та інтереси;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rgbClr val="002060"/>
                </a:solidFill>
              </a:rPr>
              <a:t>Систематична робота шкільного </a:t>
            </a:r>
            <a:r>
              <a:rPr lang="uk-UA" sz="2400" dirty="0" err="1" smtClean="0">
                <a:solidFill>
                  <a:srgbClr val="002060"/>
                </a:solidFill>
              </a:rPr>
              <a:t>бібліотекаря</a:t>
            </a:r>
            <a:r>
              <a:rPr lang="uk-UA" sz="2400" dirty="0" smtClean="0">
                <a:solidFill>
                  <a:srgbClr val="002060"/>
                </a:solidFill>
              </a:rPr>
              <a:t>  зі збереження , зміцнення , розширення  та  поповнення книжкового фонду цікавою, пізнавальною, краєзнавчою літературою;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rgbClr val="002060"/>
                </a:solidFill>
              </a:rPr>
              <a:t>Формування в дітей стійкої потреби в книзі;</a:t>
            </a: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013" y="5258583"/>
            <a:ext cx="1937659" cy="11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249" y="240477"/>
            <a:ext cx="10658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БІБЛІОТЕКА</a:t>
            </a:r>
            <a:r>
              <a:rPr lang="uk-UA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– </a:t>
            </a:r>
            <a:r>
              <a:rPr lang="uk-UA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ТЕРИТОРІЯ  ЧИТАННЯ</a:t>
            </a:r>
            <a:endParaRPr lang="uk-UA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3" y="3121721"/>
            <a:ext cx="2695204" cy="3346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30" y="3594222"/>
            <a:ext cx="3831991" cy="2873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19048" r="5714" b="6665"/>
          <a:stretch/>
        </p:blipFill>
        <p:spPr>
          <a:xfrm>
            <a:off x="670249" y="1217086"/>
            <a:ext cx="2463072" cy="15605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30" y="1077442"/>
            <a:ext cx="3864279" cy="23726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93" y="1441839"/>
            <a:ext cx="3047008" cy="40165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60488" y="5514108"/>
            <a:ext cx="3985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Найбільший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скарб - </a:t>
            </a:r>
            <a:r>
              <a:rPr lang="ru-RU" sz="28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гарна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бібліотека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Белінський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В.)</a:t>
            </a:r>
            <a:endParaRPr lang="uk-UA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6" r="8788"/>
          <a:stretch/>
        </p:blipFill>
        <p:spPr>
          <a:xfrm>
            <a:off x="611503" y="2043012"/>
            <a:ext cx="3195640" cy="4103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98" y="415305"/>
            <a:ext cx="2373574" cy="3086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62" y="2235337"/>
            <a:ext cx="4018775" cy="3108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13" y="3947635"/>
            <a:ext cx="2826023" cy="2350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53" y="252101"/>
            <a:ext cx="87850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8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uk-UA" sz="2400" b="1" dirty="0" smtClean="0">
                <a:latin typeface="Monotype Corsiva" panose="03010101010201010101" pitchFamily="66" charset="0"/>
              </a:rPr>
              <a:t>Бібліотека </a:t>
            </a:r>
            <a:r>
              <a:rPr lang="uk-UA" sz="2400" b="1" dirty="0">
                <a:latin typeface="Monotype Corsiva" panose="03010101010201010101" pitchFamily="66" charset="0"/>
              </a:rPr>
              <a:t>– це той храм, де завжди народжується і зберігається духовність. Пам’ятаймо, що у давнину бібліотеку називали «дім життя», «притулок мудрості», «аптека для душі</a:t>
            </a:r>
            <a:r>
              <a:rPr lang="uk-UA" sz="2400" b="1" dirty="0" smtClean="0">
                <a:latin typeface="Monotype Corsiva" panose="03010101010201010101" pitchFamily="66" charset="0"/>
              </a:rPr>
              <a:t>».</a:t>
            </a:r>
            <a:endParaRPr lang="uk-UA" sz="2000" b="1" dirty="0" smtClean="0">
              <a:latin typeface="Monotype Corsiva" panose="03010101010201010101" pitchFamily="66" charset="0"/>
            </a:endParaRPr>
          </a:p>
          <a:p>
            <a:pPr fontAlgn="base"/>
            <a:r>
              <a:rPr lang="uk-UA" sz="2000" b="1" dirty="0">
                <a:latin typeface="Monotype Corsiva" panose="03010101010201010101" pitchFamily="66" charset="0"/>
              </a:rPr>
              <a:t> </a:t>
            </a:r>
            <a:r>
              <a:rPr lang="uk-UA" sz="2000" b="1" dirty="0" smtClean="0">
                <a:latin typeface="Monotype Corsiva" panose="03010101010201010101" pitchFamily="66" charset="0"/>
              </a:rPr>
              <a:t>                                                                       </a:t>
            </a:r>
            <a:r>
              <a:rPr lang="uk-UA" sz="2000" b="1" dirty="0">
                <a:latin typeface="Monotype Corsiva" panose="03010101010201010101" pitchFamily="66" charset="0"/>
              </a:rPr>
              <a:t>В. </a:t>
            </a:r>
            <a:r>
              <a:rPr lang="uk-UA" sz="2000" b="1" dirty="0" smtClean="0">
                <a:latin typeface="Monotype Corsiva" panose="03010101010201010101" pitchFamily="66" charset="0"/>
              </a:rPr>
              <a:t>Сухомлинський</a:t>
            </a:r>
            <a:endParaRPr lang="en-US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764" y="277091"/>
            <a:ext cx="1059872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Більше </a:t>
            </a:r>
            <a:r>
              <a:rPr lang="uk-UA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</a:t>
            </a:r>
            <a:r>
              <a:rPr lang="ru-RU" i="1" dirty="0">
                <a:solidFill>
                  <a:srgbClr val="4B0082"/>
                </a:solidFill>
                <a:latin typeface="Monotype Corsiva"/>
              </a:rPr>
              <a:t> </a:t>
            </a:r>
            <a:r>
              <a:rPr lang="ru-RU" sz="4000" b="1" i="1" dirty="0" err="1">
                <a:solidFill>
                  <a:srgbClr val="4B0082"/>
                </a:solidFill>
                <a:latin typeface="Monotype Corsiva"/>
              </a:rPr>
              <a:t>Читання</a:t>
            </a:r>
            <a:r>
              <a:rPr lang="ru-RU" sz="4000" b="1" i="1" dirty="0">
                <a:solidFill>
                  <a:srgbClr val="4B0082"/>
                </a:solidFill>
                <a:latin typeface="Monotype Corsiva"/>
              </a:rPr>
              <a:t> – </a:t>
            </a:r>
            <a:r>
              <a:rPr lang="ru-RU" sz="4000" b="1" i="1" dirty="0" err="1">
                <a:solidFill>
                  <a:srgbClr val="4B0082"/>
                </a:solidFill>
                <a:latin typeface="Monotype Corsiva"/>
              </a:rPr>
              <a:t>це</a:t>
            </a:r>
            <a:r>
              <a:rPr lang="ru-RU" sz="4000" b="1" i="1" dirty="0">
                <a:solidFill>
                  <a:srgbClr val="4B0082"/>
                </a:solidFill>
                <a:latin typeface="Monotype Corsiva"/>
              </a:rPr>
              <a:t> </a:t>
            </a:r>
            <a:r>
              <a:rPr lang="ru-RU" sz="4000" b="1" i="1" dirty="0" err="1">
                <a:solidFill>
                  <a:srgbClr val="4B0082"/>
                </a:solidFill>
                <a:latin typeface="Monotype Corsiva"/>
              </a:rPr>
              <a:t>віконце</a:t>
            </a:r>
            <a:r>
              <a:rPr lang="ru-RU" sz="4000" b="1" i="1" dirty="0">
                <a:solidFill>
                  <a:srgbClr val="4B0082"/>
                </a:solidFill>
                <a:latin typeface="Monotype Corsiva"/>
              </a:rPr>
              <a:t>, через яке </a:t>
            </a:r>
            <a:r>
              <a:rPr lang="ru-RU" sz="4000" b="1" i="1" dirty="0" err="1">
                <a:solidFill>
                  <a:srgbClr val="4B0082"/>
                </a:solidFill>
                <a:latin typeface="Monotype Corsiva"/>
              </a:rPr>
              <a:t>діти</a:t>
            </a:r>
            <a:r>
              <a:rPr lang="ru-RU" sz="4000" b="1" i="1" dirty="0">
                <a:solidFill>
                  <a:srgbClr val="4B0082"/>
                </a:solidFill>
                <a:latin typeface="Monotype Corsiva"/>
              </a:rPr>
              <a:t> </a:t>
            </a:r>
            <a:r>
              <a:rPr lang="ru-RU" sz="4000" b="1" i="1" dirty="0" err="1">
                <a:solidFill>
                  <a:srgbClr val="4B0082"/>
                </a:solidFill>
                <a:latin typeface="Monotype Corsiva"/>
              </a:rPr>
              <a:t>бачать</a:t>
            </a:r>
            <a:r>
              <a:rPr lang="ru-RU" sz="4000" b="1" i="1" dirty="0">
                <a:solidFill>
                  <a:srgbClr val="4B0082"/>
                </a:solidFill>
                <a:latin typeface="Monotype Corsiva"/>
              </a:rPr>
              <a:t>, </a:t>
            </a:r>
            <a:r>
              <a:rPr lang="ru-RU" sz="4000" b="1" i="1" dirty="0" err="1">
                <a:solidFill>
                  <a:srgbClr val="4B0082"/>
                </a:solidFill>
                <a:latin typeface="Monotype Corsiva"/>
              </a:rPr>
              <a:t>пізнають</a:t>
            </a:r>
            <a:r>
              <a:rPr lang="ru-RU" sz="4000" b="1" i="1" dirty="0">
                <a:solidFill>
                  <a:srgbClr val="4B0082"/>
                </a:solidFill>
                <a:latin typeface="Monotype Corsiva"/>
              </a:rPr>
              <a:t> </a:t>
            </a:r>
            <a:r>
              <a:rPr lang="ru-RU" sz="4000" b="1" i="1" dirty="0" err="1">
                <a:solidFill>
                  <a:srgbClr val="4B0082"/>
                </a:solidFill>
                <a:latin typeface="Monotype Corsiva"/>
              </a:rPr>
              <a:t>світ</a:t>
            </a:r>
            <a:r>
              <a:rPr lang="ru-RU" sz="4000" b="1" i="1" dirty="0">
                <a:solidFill>
                  <a:srgbClr val="4B0082"/>
                </a:solidFill>
                <a:latin typeface="Monotype Corsiva"/>
              </a:rPr>
              <a:t> і самих себе. </a:t>
            </a:r>
            <a:r>
              <a:rPr lang="ru-RU" sz="4000" b="1" i="1" dirty="0" smtClean="0">
                <a:solidFill>
                  <a:srgbClr val="4B0082"/>
                </a:solidFill>
                <a:latin typeface="Monotype Corsiva"/>
              </a:rPr>
              <a:t> </a:t>
            </a:r>
            <a:r>
              <a:rPr lang="ru-RU" sz="3200" b="1" i="1" dirty="0" smtClean="0">
                <a:solidFill>
                  <a:srgbClr val="4B0082"/>
                </a:solidFill>
                <a:latin typeface="Monotype Corsiva"/>
              </a:rPr>
              <a:t>                                                                                                                                                                 </a:t>
            </a:r>
            <a:r>
              <a:rPr lang="ru-RU" sz="3200" b="1" i="1" dirty="0" smtClean="0">
                <a:solidFill>
                  <a:srgbClr val="800000"/>
                </a:solidFill>
                <a:latin typeface="Monotype Corsiva"/>
              </a:rPr>
              <a:t>В</a:t>
            </a:r>
            <a:r>
              <a:rPr lang="ru-RU" sz="3200" b="1" i="1" dirty="0">
                <a:solidFill>
                  <a:srgbClr val="800000"/>
                </a:solidFill>
                <a:latin typeface="Monotype Corsiva"/>
              </a:rPr>
              <a:t>. </a:t>
            </a:r>
            <a:r>
              <a:rPr lang="ru-RU" sz="3200" b="1" i="1" dirty="0" err="1">
                <a:solidFill>
                  <a:srgbClr val="800000"/>
                </a:solidFill>
                <a:latin typeface="Monotype Corsiva"/>
              </a:rPr>
              <a:t>Сухомлинський</a:t>
            </a:r>
            <a:r>
              <a:rPr lang="ru-RU" sz="3200" b="1" i="1" dirty="0">
                <a:solidFill>
                  <a:srgbClr val="800000"/>
                </a:solidFill>
                <a:latin typeface="Monotype Corsiva"/>
              </a:rPr>
              <a:t>  </a:t>
            </a: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формації </a:t>
            </a:r>
            <a:r>
              <a:rPr lang="uk-UA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про формування читацької</a:t>
            </a:r>
          </a:p>
          <a:p>
            <a:r>
              <a:rPr lang="uk-UA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компетентності можна почерпнути з авторських</a:t>
            </a:r>
          </a:p>
          <a:p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публікацій:</a:t>
            </a:r>
          </a:p>
          <a:p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Діяльнісна основа навчання </a:t>
            </a:r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учня-читача </a:t>
            </a:r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// Українська</a:t>
            </a:r>
          </a:p>
          <a:p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мова і література в школі.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027" y="2439904"/>
            <a:ext cx="2670464" cy="3560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01" y="2688534"/>
            <a:ext cx="2483991" cy="3311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1456232"/>
            <a:ext cx="4126314" cy="350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706047" y="1359930"/>
            <a:ext cx="3163823" cy="74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Моя візитка  </a:t>
            </a:r>
            <a:endParaRPr lang="uk-UA" sz="2800" b="1" dirty="0">
              <a:solidFill>
                <a:schemeClr val="tx1">
                  <a:lumMod val="85000"/>
                  <a:lumOff val="1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06047" y="2370363"/>
            <a:ext cx="3352800" cy="853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/>
          <p:cNvSpPr/>
          <p:nvPr/>
        </p:nvSpPr>
        <p:spPr>
          <a:xfrm>
            <a:off x="706047" y="3437137"/>
            <a:ext cx="3372473" cy="820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1828800" y="1302327"/>
            <a:ext cx="22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796101" y="2515647"/>
            <a:ext cx="317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Візитка бібліотеки</a:t>
            </a:r>
            <a:endParaRPr lang="uk-UA" sz="28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31" y="3585841"/>
            <a:ext cx="290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Мій досвід</a:t>
            </a:r>
            <a:endParaRPr lang="uk-UA" sz="28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706047" y="4749312"/>
            <a:ext cx="3421519" cy="933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607679" y="4846757"/>
            <a:ext cx="35495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Практичне значення </a:t>
            </a:r>
          </a:p>
          <a:p>
            <a:pPr algn="ctr"/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4350327" y="536846"/>
            <a:ext cx="3192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ЗМІСТ</a:t>
            </a:r>
            <a:endParaRPr lang="ru-RU" sz="4400" b="1" dirty="0">
              <a:solidFill>
                <a:schemeClr val="tx1">
                  <a:lumMod val="85000"/>
                  <a:lumOff val="1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0264" y="1486993"/>
            <a:ext cx="2073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3 - 8слайд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0265" y="2515647"/>
            <a:ext cx="1596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9 -14слайд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8840" y="3585841"/>
            <a:ext cx="216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15-27 слайд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8051" y="5120939"/>
            <a:ext cx="186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27- 28 слайд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2" name="Стрілка вправо 1"/>
          <p:cNvSpPr/>
          <p:nvPr/>
        </p:nvSpPr>
        <p:spPr>
          <a:xfrm>
            <a:off x="4350328" y="1625940"/>
            <a:ext cx="90054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 вправо 13"/>
          <p:cNvSpPr/>
          <p:nvPr/>
        </p:nvSpPr>
        <p:spPr>
          <a:xfrm>
            <a:off x="4350328" y="2729345"/>
            <a:ext cx="90054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ілка вправо 16"/>
          <p:cNvSpPr/>
          <p:nvPr/>
        </p:nvSpPr>
        <p:spPr>
          <a:xfrm>
            <a:off x="4350328" y="3764324"/>
            <a:ext cx="900546" cy="83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ілка вправо 17"/>
          <p:cNvSpPr/>
          <p:nvPr/>
        </p:nvSpPr>
        <p:spPr>
          <a:xfrm flipV="1">
            <a:off x="4350327" y="5354737"/>
            <a:ext cx="99461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09" y="1897961"/>
            <a:ext cx="4244019" cy="32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2590" y="453766"/>
            <a:ext cx="8158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Співпраця з педагогічним  колективом  </a:t>
            </a:r>
          </a:p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щодо  розвитку читацьких </a:t>
            </a:r>
            <a:r>
              <a:rPr lang="uk-UA" sz="36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компетентностей</a:t>
            </a:r>
            <a:endParaRPr lang="uk-UA" sz="3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1995" y="1529796"/>
            <a:ext cx="9699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Робота  з виховання культури читання ведеться у тісній співпраці педагогічного колективу і </a:t>
            </a:r>
            <a:r>
              <a:rPr lang="uk-UA" sz="2800" b="1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бібліотекаря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.   Поєднуючи традиційні та нетрадиційні форми роботи проводяться  цікаві </a:t>
            </a:r>
            <a:r>
              <a:rPr lang="uk-UA" sz="2800" b="1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уроки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позакласного читання, диспути, </a:t>
            </a:r>
            <a:r>
              <a:rPr lang="uk-UA" sz="2800" b="1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квести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, літературні </a:t>
            </a:r>
            <a:r>
              <a:rPr lang="uk-UA" sz="2800" b="1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поседеньки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.  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46" y="3519000"/>
            <a:ext cx="3499388" cy="2624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406" y="2914567"/>
            <a:ext cx="2421731" cy="3228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3098" r="12619"/>
          <a:stretch/>
        </p:blipFill>
        <p:spPr>
          <a:xfrm>
            <a:off x="1162044" y="3319847"/>
            <a:ext cx="1914525" cy="2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2584" y="304483"/>
            <a:ext cx="7753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Форми  роботи  </a:t>
            </a:r>
            <a:r>
              <a:rPr lang="uk-UA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бібліотеки </a:t>
            </a:r>
            <a:endParaRPr lang="uk-UA" sz="36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5" y="2115138"/>
            <a:ext cx="4150213" cy="3285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569" y="1809800"/>
            <a:ext cx="2642536" cy="24786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5415" y="1253050"/>
            <a:ext cx="3528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індивідуальна</a:t>
            </a:r>
            <a:endParaRPr lang="uk-UA" sz="36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2627" y="1169400"/>
            <a:ext cx="2715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   </a:t>
            </a:r>
            <a:r>
              <a:rPr lang="uk-UA" sz="40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групова</a:t>
            </a:r>
            <a:endParaRPr lang="uk-UA" sz="40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56" y="2115138"/>
            <a:ext cx="3072244" cy="20444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85580" y="1107845"/>
            <a:ext cx="2563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uk-UA" sz="44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масова</a:t>
            </a:r>
            <a:endParaRPr lang="uk-UA" sz="44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9795368">
            <a:off x="1087788" y="2534716"/>
            <a:ext cx="406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Складання </a:t>
            </a:r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індивідуальніих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списків, аналіз читацьких  формулярів,моніторинг читацької  активності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9589" y="4523954"/>
            <a:ext cx="3513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Огляди літератури, </a:t>
            </a:r>
          </a:p>
          <a:p>
            <a:pPr algn="ctr"/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к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нижкові  виставки,</a:t>
            </a:r>
          </a:p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бесіди, реклама книги, </a:t>
            </a:r>
            <a:r>
              <a:rPr lang="uk-UA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флешбук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.</a:t>
            </a:r>
            <a:endParaRPr lang="uk-UA" sz="24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7634" y="4540569"/>
            <a:ext cx="381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Бібліо-квест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, літературне кафе, літературні зустрічі… </a:t>
            </a:r>
            <a:endParaRPr lang="uk-UA" sz="24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4326" y="368468"/>
            <a:ext cx="861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Monotype Corsiva" pitchFamily="66" charset="0"/>
              </a:rPr>
              <a:t> Популяризація книжкового фонду</a:t>
            </a:r>
            <a:endParaRPr lang="uk-UA" sz="4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3671" y="981983"/>
            <a:ext cx="96981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otype Corsiva" pitchFamily="66" charset="0"/>
              </a:rPr>
              <a:t>Мета </a:t>
            </a:r>
            <a:r>
              <a:rPr lang="ru-RU" sz="2400" b="1" dirty="0" err="1">
                <a:latin typeface="Monotype Corsiva" pitchFamily="66" charset="0"/>
              </a:rPr>
              <a:t>кожної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бібліотеки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полягає</a:t>
            </a:r>
            <a:r>
              <a:rPr lang="ru-RU" sz="2400" b="1" dirty="0">
                <a:latin typeface="Monotype Corsiva" pitchFamily="66" charset="0"/>
              </a:rPr>
              <a:t> у </a:t>
            </a:r>
            <a:r>
              <a:rPr lang="ru-RU" sz="2400" b="1" dirty="0" err="1">
                <a:latin typeface="Monotype Corsiva" pitchFamily="66" charset="0"/>
              </a:rPr>
              <a:t>плідній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популяризації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книжкового</a:t>
            </a:r>
            <a:r>
              <a:rPr lang="ru-RU" sz="2400" b="1" dirty="0">
                <a:latin typeface="Monotype Corsiva" pitchFamily="66" charset="0"/>
              </a:rPr>
              <a:t> фонду. </a:t>
            </a:r>
            <a:r>
              <a:rPr lang="ru-RU" sz="2400" b="1" dirty="0" err="1">
                <a:latin typeface="Monotype Corsiva" pitchFamily="66" charset="0"/>
              </a:rPr>
              <a:t>Основна</a:t>
            </a:r>
            <a:r>
              <a:rPr lang="ru-RU" sz="2400" b="1" dirty="0">
                <a:latin typeface="Monotype Corsiva" pitchFamily="66" charset="0"/>
              </a:rPr>
              <a:t> форма </a:t>
            </a:r>
            <a:r>
              <a:rPr lang="ru-RU" sz="2400" b="1" dirty="0" err="1">
                <a:latin typeface="Monotype Corsiva" pitchFamily="66" charset="0"/>
              </a:rPr>
              <a:t>наукової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популяризації</a:t>
            </a:r>
            <a:r>
              <a:rPr lang="ru-RU" sz="2400" b="1" dirty="0">
                <a:latin typeface="Monotype Corsiva" pitchFamily="66" charset="0"/>
              </a:rPr>
              <a:t> книги - </a:t>
            </a:r>
            <a:r>
              <a:rPr lang="ru-RU" sz="2400" b="1" dirty="0" err="1">
                <a:latin typeface="Monotype Corsiva" pitchFamily="66" charset="0"/>
              </a:rPr>
              <a:t>книжкові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виставки</a:t>
            </a:r>
            <a:r>
              <a:rPr lang="ru-RU" sz="2400" b="1" dirty="0">
                <a:latin typeface="Monotype Corsiva" pitchFamily="66" charset="0"/>
              </a:rPr>
              <a:t>.</a:t>
            </a:r>
          </a:p>
          <a:p>
            <a:r>
              <a:rPr lang="ru-RU" sz="2400" b="1" dirty="0">
                <a:latin typeface="Monotype Corsiva" pitchFamily="66" charset="0"/>
              </a:rPr>
              <a:t>     </a:t>
            </a:r>
            <a:r>
              <a:rPr lang="ru-RU" sz="2400" b="1" dirty="0" err="1">
                <a:latin typeface="Monotype Corsiva" pitchFamily="66" charset="0"/>
              </a:rPr>
              <a:t>Книжкова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виставка</a:t>
            </a:r>
            <a:r>
              <a:rPr lang="ru-RU" sz="2400" b="1" dirty="0">
                <a:latin typeface="Monotype Corsiva" pitchFamily="66" charset="0"/>
              </a:rPr>
              <a:t> - оперативна форма </a:t>
            </a:r>
            <a:r>
              <a:rPr lang="ru-RU" sz="2400" b="1" dirty="0" err="1">
                <a:latin typeface="Monotype Corsiva" pitchFamily="66" charset="0"/>
              </a:rPr>
              <a:t>масової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роботи</a:t>
            </a:r>
            <a:r>
              <a:rPr lang="ru-RU" sz="2400" b="1" dirty="0">
                <a:latin typeface="Monotype Corsiva" pitchFamily="66" charset="0"/>
              </a:rPr>
              <a:t>, </a:t>
            </a:r>
            <a:r>
              <a:rPr lang="ru-RU" sz="2400" b="1" dirty="0" err="1">
                <a:latin typeface="Monotype Corsiva" pitchFamily="66" charset="0"/>
              </a:rPr>
              <a:t>що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вражає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уяву</a:t>
            </a:r>
            <a:r>
              <a:rPr lang="ru-RU" sz="2400" b="1" dirty="0">
                <a:latin typeface="Monotype Corsiva" pitchFamily="66" charset="0"/>
              </a:rPr>
              <a:t>, </a:t>
            </a:r>
            <a:r>
              <a:rPr lang="ru-RU" sz="2400" b="1" dirty="0" err="1">
                <a:latin typeface="Monotype Corsiva" pitchFamily="66" charset="0"/>
              </a:rPr>
              <a:t>викликає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бажання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підійти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подивитися</a:t>
            </a:r>
            <a:r>
              <a:rPr lang="ru-RU" sz="2400" b="1" dirty="0">
                <a:latin typeface="Monotype Corsiva" pitchFamily="66" charset="0"/>
              </a:rPr>
              <a:t>, а </a:t>
            </a:r>
            <a:r>
              <a:rPr lang="ru-RU" sz="2400" b="1" dirty="0" err="1">
                <a:latin typeface="Monotype Corsiva" pitchFamily="66" charset="0"/>
              </a:rPr>
              <a:t>після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отримання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інформації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від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бібліотекаря</a:t>
            </a:r>
            <a:r>
              <a:rPr lang="ru-RU" sz="2400" b="1" dirty="0">
                <a:latin typeface="Monotype Corsiva" pitchFamily="66" charset="0"/>
              </a:rPr>
              <a:t> - </a:t>
            </a:r>
            <a:r>
              <a:rPr lang="ru-RU" sz="2400" b="1" dirty="0" err="1">
                <a:latin typeface="Monotype Corsiva" pitchFamily="66" charset="0"/>
              </a:rPr>
              <a:t>узяти</a:t>
            </a:r>
            <a:r>
              <a:rPr lang="ru-RU" sz="2400" b="1" dirty="0">
                <a:latin typeface="Monotype Corsiva" pitchFamily="66" charset="0"/>
              </a:rPr>
              <a:t> книгу для </a:t>
            </a:r>
            <a:r>
              <a:rPr lang="ru-RU" sz="2400" b="1" dirty="0" err="1">
                <a:latin typeface="Monotype Corsiva" pitchFamily="66" charset="0"/>
              </a:rPr>
              <a:t>читання</a:t>
            </a:r>
            <a:r>
              <a:rPr lang="ru-RU" sz="2400" b="1" dirty="0">
                <a:latin typeface="Monotype Corsiva" pitchFamily="66" charset="0"/>
              </a:rPr>
              <a:t>. </a:t>
            </a:r>
            <a:r>
              <a:rPr lang="ru-RU" sz="2400" b="1" dirty="0" err="1">
                <a:latin typeface="Monotype Corsiva" pitchFamily="66" charset="0"/>
              </a:rPr>
              <a:t>Багато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виховниз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заходів</a:t>
            </a:r>
            <a:r>
              <a:rPr lang="ru-RU" sz="2400" b="1" dirty="0">
                <a:latin typeface="Monotype Corsiva" pitchFamily="66" charset="0"/>
              </a:rPr>
              <a:t>, свят, </a:t>
            </a:r>
            <a:r>
              <a:rPr lang="ru-RU" sz="2400" b="1" dirty="0" err="1">
                <a:latin typeface="Monotype Corsiva" pitchFamily="66" charset="0"/>
              </a:rPr>
              <a:t>різних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інтерактивних</a:t>
            </a:r>
            <a:r>
              <a:rPr lang="ru-RU" sz="2400" b="1" dirty="0">
                <a:latin typeface="Monotype Corsiva" pitchFamily="66" charset="0"/>
              </a:rPr>
              <a:t> форм </a:t>
            </a:r>
            <a:r>
              <a:rPr lang="ru-RU" sz="2400" b="1" dirty="0" err="1">
                <a:latin typeface="Monotype Corsiva" pitchFamily="66" charset="0"/>
              </a:rPr>
              <a:t>роботи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краще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сприймаються</a:t>
            </a:r>
            <a:r>
              <a:rPr lang="ru-RU" sz="2400" b="1" dirty="0">
                <a:latin typeface="Monotype Corsiva" pitchFamily="66" charset="0"/>
              </a:rPr>
              <a:t>, коли є </a:t>
            </a:r>
            <a:r>
              <a:rPr lang="ru-RU" sz="2400" b="1" dirty="0" err="1">
                <a:latin typeface="Monotype Corsiva" pitchFamily="66" charset="0"/>
              </a:rPr>
              <a:t>книжкова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виставка</a:t>
            </a:r>
            <a:r>
              <a:rPr lang="ru-RU" sz="2400" b="1" dirty="0">
                <a:latin typeface="Monotype Corsiva" pitchFamily="66" charset="0"/>
              </a:rPr>
              <a:t>. </a:t>
            </a:r>
            <a:r>
              <a:rPr lang="ru-RU" sz="2400" b="1" dirty="0" err="1">
                <a:latin typeface="Monotype Corsiva" pitchFamily="66" charset="0"/>
              </a:rPr>
              <a:t>Педагогічні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працівники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можуть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звернутися</a:t>
            </a:r>
            <a:r>
              <a:rPr lang="ru-RU" sz="2400" b="1" dirty="0">
                <a:latin typeface="Monotype Corsiva" pitchFamily="66" charset="0"/>
              </a:rPr>
              <a:t> до </a:t>
            </a:r>
            <a:r>
              <a:rPr lang="ru-RU" sz="2400" b="1" dirty="0" err="1">
                <a:latin typeface="Monotype Corsiva" pitchFamily="66" charset="0"/>
              </a:rPr>
              <a:t>бібліотекаря</a:t>
            </a:r>
            <a:r>
              <a:rPr lang="ru-RU" sz="2400" b="1" dirty="0">
                <a:latin typeface="Monotype Corsiva" pitchFamily="66" charset="0"/>
              </a:rPr>
              <a:t> з </a:t>
            </a:r>
            <a:r>
              <a:rPr lang="ru-RU" sz="2400" b="1" dirty="0" err="1">
                <a:latin typeface="Monotype Corsiva" pitchFamily="66" charset="0"/>
              </a:rPr>
              <a:t>проханням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оформити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виставку</a:t>
            </a:r>
            <a:r>
              <a:rPr lang="ru-RU" sz="2400" b="1" dirty="0">
                <a:latin typeface="Monotype Corsiva" pitchFamily="66" charset="0"/>
              </a:rPr>
              <a:t>. </a:t>
            </a:r>
            <a:r>
              <a:rPr lang="ru-RU" sz="2400" b="1" dirty="0" err="1">
                <a:latin typeface="Monotype Corsiva" pitchFamily="66" charset="0"/>
              </a:rPr>
              <a:t>Шкільний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бібліотекар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знайомить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сьогодні</a:t>
            </a:r>
            <a:r>
              <a:rPr lang="ru-RU" sz="2400" b="1" dirty="0">
                <a:latin typeface="Monotype Corsiva" pitchFamily="66" charset="0"/>
              </a:rPr>
              <a:t> з </a:t>
            </a:r>
            <a:r>
              <a:rPr lang="ru-RU" sz="2400" b="1" dirty="0" err="1">
                <a:latin typeface="Monotype Corsiva" pitchFamily="66" charset="0"/>
              </a:rPr>
              <a:t>найцікавішими</a:t>
            </a:r>
            <a:r>
              <a:rPr lang="ru-RU" sz="2400" b="1" dirty="0">
                <a:latin typeface="Monotype Corsiva" pitchFamily="66" charset="0"/>
              </a:rPr>
              <a:t> видами </a:t>
            </a:r>
            <a:r>
              <a:rPr lang="ru-RU" sz="2400" b="1" dirty="0" err="1">
                <a:latin typeface="Monotype Corsiva" pitchFamily="66" charset="0"/>
              </a:rPr>
              <a:t>виставок</a:t>
            </a:r>
            <a:r>
              <a:rPr lang="ru-RU" sz="2400" b="1" dirty="0">
                <a:latin typeface="Monotype Corsiva" pitchFamily="66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r="10774"/>
          <a:stretch/>
        </p:blipFill>
        <p:spPr>
          <a:xfrm>
            <a:off x="9192064" y="3941250"/>
            <a:ext cx="1871216" cy="2467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13088" r="28202" b="5119"/>
          <a:stretch/>
        </p:blipFill>
        <p:spPr>
          <a:xfrm>
            <a:off x="4184073" y="4054961"/>
            <a:ext cx="1996941" cy="23541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42" y="3990564"/>
            <a:ext cx="2248195" cy="2418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727" y="4461164"/>
            <a:ext cx="3117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hlinkClick r:id="rId5"/>
              </a:rPr>
              <a:t>Для перегляду презентації натисніть тут</a:t>
            </a:r>
            <a:br>
              <a:rPr lang="uk-UA" dirty="0" smtClean="0">
                <a:hlinkClick r:id="rId5"/>
              </a:rPr>
            </a:br>
            <a:r>
              <a:rPr lang="uk-UA" dirty="0" smtClean="0">
                <a:hlinkClick r:id="rId5"/>
              </a:rPr>
              <a:t>«Презентація бібліотечні виставки»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8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24" y="431154"/>
            <a:ext cx="12181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hlinkClick r:id="rId2" action="ppaction://hlinkpres?slideindex=1&amp;slidetitle="/>
              </a:rPr>
              <a:t>Для перегляду презентації натисніть тут «Масова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hlinkClick r:id="rId2" action="ppaction://hlinkpres?slideindex=1&amp;slidetitle="/>
              </a:rPr>
              <a:t>робота в 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hlinkClick r:id="rId2" action="ppaction://hlinkpres?slideindex=1&amp;slidetitle="/>
              </a:rPr>
              <a:t>бібліотеці» </a:t>
            </a:r>
            <a:endParaRPr lang="uk-UA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2928" y="1124439"/>
            <a:ext cx="105490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Monotype Corsiva" pitchFamily="66" charset="0"/>
              </a:rPr>
              <a:t>Захопити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дитину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читанням</a:t>
            </a:r>
            <a:r>
              <a:rPr lang="ru-RU" sz="2800" b="1" dirty="0">
                <a:latin typeface="Monotype Corsiva" pitchFamily="66" charset="0"/>
              </a:rPr>
              <a:t> – </a:t>
            </a:r>
            <a:r>
              <a:rPr lang="ru-RU" sz="2800" b="1" dirty="0" err="1">
                <a:latin typeface="Monotype Corsiva" pitchFamily="66" charset="0"/>
              </a:rPr>
              <a:t>завдання</a:t>
            </a:r>
            <a:r>
              <a:rPr lang="ru-RU" sz="2800" b="1" dirty="0">
                <a:latin typeface="Monotype Corsiva" pitchFamily="66" charset="0"/>
              </a:rPr>
              <a:t> не </a:t>
            </a:r>
            <a:r>
              <a:rPr lang="ru-RU" sz="2800" b="1" dirty="0" err="1">
                <a:latin typeface="Monotype Corsiva" pitchFamily="66" charset="0"/>
              </a:rPr>
              <a:t>просте</a:t>
            </a:r>
            <a:r>
              <a:rPr lang="ru-RU" sz="2800" b="1" dirty="0">
                <a:latin typeface="Monotype Corsiva" pitchFamily="66" charset="0"/>
              </a:rPr>
              <a:t>. </a:t>
            </a:r>
            <a:r>
              <a:rPr lang="ru-RU" sz="2800" b="1" dirty="0" err="1">
                <a:latin typeface="Monotype Corsiva" pitchFamily="66" charset="0"/>
              </a:rPr>
              <a:t>Масова</a:t>
            </a:r>
            <a:r>
              <a:rPr lang="ru-RU" sz="2800" b="1" dirty="0">
                <a:latin typeface="Monotype Corsiva" pitchFamily="66" charset="0"/>
              </a:rPr>
              <a:t> робота – один з </a:t>
            </a:r>
            <a:r>
              <a:rPr lang="ru-RU" sz="2800" b="1" dirty="0" err="1">
                <a:latin typeface="Monotype Corsiva" pitchFamily="66" charset="0"/>
              </a:rPr>
              <a:t>шляхів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бібліотеки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досягнення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цієї</a:t>
            </a:r>
            <a:r>
              <a:rPr lang="ru-RU" sz="2800" b="1" dirty="0">
                <a:latin typeface="Monotype Corsiva" pitchFamily="66" charset="0"/>
              </a:rPr>
              <a:t> мети. </a:t>
            </a:r>
            <a:r>
              <a:rPr lang="ru-RU" sz="2800" b="1" dirty="0" err="1">
                <a:latin typeface="Monotype Corsiva" pitchFamily="66" charset="0"/>
              </a:rPr>
              <a:t>Новітні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дослідження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доводять</a:t>
            </a:r>
            <a:r>
              <a:rPr lang="ru-RU" sz="2800" b="1" dirty="0">
                <a:latin typeface="Monotype Corsiva" pitchFamily="66" charset="0"/>
              </a:rPr>
              <a:t>: </a:t>
            </a:r>
            <a:r>
              <a:rPr lang="ru-RU" sz="2800" b="1" dirty="0" err="1">
                <a:latin typeface="Monotype Corsiva" pitchFamily="66" charset="0"/>
              </a:rPr>
              <a:t>читання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книжок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сьогодні</a:t>
            </a:r>
            <a:r>
              <a:rPr lang="ru-RU" sz="2800" b="1" dirty="0">
                <a:latin typeface="Monotype Corsiva" pitchFamily="66" charset="0"/>
              </a:rPr>
              <a:t> не є </a:t>
            </a:r>
            <a:r>
              <a:rPr lang="ru-RU" sz="2800" b="1" dirty="0" err="1">
                <a:latin typeface="Monotype Corsiva" pitchFamily="66" charset="0"/>
              </a:rPr>
              <a:t>дуже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популярним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заняттям</a:t>
            </a:r>
            <a:r>
              <a:rPr lang="ru-RU" sz="2800" b="1" dirty="0">
                <a:latin typeface="Monotype Corsiva" pitchFamily="66" charset="0"/>
              </a:rPr>
              <a:t>. Часто </a:t>
            </a:r>
            <a:r>
              <a:rPr lang="ru-RU" sz="2800" b="1" dirty="0" err="1">
                <a:latin typeface="Monotype Corsiva" pitchFamily="66" charset="0"/>
              </a:rPr>
              <a:t>воно</a:t>
            </a:r>
            <a:r>
              <a:rPr lang="ru-RU" sz="2800" b="1" dirty="0">
                <a:latin typeface="Monotype Corsiva" pitchFamily="66" charset="0"/>
              </a:rPr>
              <a:t> не </a:t>
            </a:r>
            <a:r>
              <a:rPr lang="ru-RU" sz="2800" b="1" dirty="0" err="1">
                <a:latin typeface="Monotype Corsiva" pitchFamily="66" charset="0"/>
              </a:rPr>
              <a:t>належить</a:t>
            </a:r>
            <a:r>
              <a:rPr lang="ru-RU" sz="2800" b="1" dirty="0">
                <a:latin typeface="Monotype Corsiva" pitchFamily="66" charset="0"/>
              </a:rPr>
              <a:t> і до </a:t>
            </a:r>
            <a:r>
              <a:rPr lang="ru-RU" sz="2800" b="1" dirty="0" err="1">
                <a:latin typeface="Monotype Corsiva" pitchFamily="66" charset="0"/>
              </a:rPr>
              <a:t>родинних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традицій</a:t>
            </a:r>
            <a:r>
              <a:rPr lang="ru-RU" sz="2800" b="1" dirty="0">
                <a:latin typeface="Monotype Corsiva" pitchFamily="66" charset="0"/>
              </a:rPr>
              <a:t>. </a:t>
            </a:r>
            <a:r>
              <a:rPr lang="ru-RU" sz="2800" b="1" dirty="0" err="1">
                <a:latin typeface="Monotype Corsiva" pitchFamily="66" charset="0"/>
              </a:rPr>
              <a:t>Відновлення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інтересу</a:t>
            </a:r>
            <a:r>
              <a:rPr lang="ru-RU" sz="2800" b="1" dirty="0">
                <a:latin typeface="Monotype Corsiva" pitchFamily="66" charset="0"/>
              </a:rPr>
              <a:t> до </a:t>
            </a:r>
            <a:r>
              <a:rPr lang="ru-RU" sz="2800" b="1" dirty="0" err="1">
                <a:latin typeface="Monotype Corsiva" pitchFamily="66" charset="0"/>
              </a:rPr>
              <a:t>читання</a:t>
            </a:r>
            <a:r>
              <a:rPr lang="ru-RU" sz="2800" b="1" dirty="0">
                <a:latin typeface="Monotype Corsiva" pitchFamily="66" charset="0"/>
              </a:rPr>
              <a:t> є </a:t>
            </a:r>
            <a:r>
              <a:rPr lang="ru-RU" sz="2800" b="1" dirty="0" err="1">
                <a:latin typeface="Monotype Corsiva" pitchFamily="66" charset="0"/>
              </a:rPr>
              <a:t>нагальною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необхідністю</a:t>
            </a:r>
            <a:r>
              <a:rPr lang="ru-RU" sz="2800" b="1" dirty="0" smtClean="0">
                <a:latin typeface="Monotype Corsiva" pitchFamily="66" charset="0"/>
              </a:rPr>
              <a:t> в </a:t>
            </a:r>
            <a:r>
              <a:rPr lang="ru-RU" sz="2800" b="1" dirty="0" err="1" smtClean="0">
                <a:latin typeface="Monotype Corsiva" pitchFamily="66" charset="0"/>
              </a:rPr>
              <a:t>роботі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шкільної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бібліотеки</a:t>
            </a:r>
            <a:r>
              <a:rPr lang="ru-RU" sz="2800" b="1" dirty="0" smtClean="0">
                <a:latin typeface="Monotype Corsiva" pitchFamily="66" charset="0"/>
              </a:rPr>
              <a:t>.</a:t>
            </a:r>
          </a:p>
          <a:p>
            <a:r>
              <a:rPr lang="ru-RU" sz="2800" b="1" dirty="0" smtClean="0">
                <a:latin typeface="Monotype Corsiva" pitchFamily="66" charset="0"/>
              </a:rPr>
              <a:t>  </a:t>
            </a:r>
            <a:r>
              <a:rPr lang="ru-RU" sz="2800" b="1" dirty="0" err="1" smtClean="0">
                <a:latin typeface="Monotype Corsiva" pitchFamily="66" charset="0"/>
              </a:rPr>
              <a:t>Бібліотекар</a:t>
            </a:r>
            <a:r>
              <a:rPr lang="ru-RU" sz="2800" b="1" dirty="0" smtClean="0">
                <a:latin typeface="Monotype Corsiva" pitchFamily="66" charset="0"/>
              </a:rPr>
              <a:t> проводить </a:t>
            </a:r>
            <a:r>
              <a:rPr lang="ru-RU" sz="2800" b="1" dirty="0" err="1">
                <a:latin typeface="Monotype Corsiva" pitchFamily="66" charset="0"/>
              </a:rPr>
              <a:t>т</a:t>
            </a:r>
            <a:r>
              <a:rPr lang="ru-RU" sz="2800" b="1" dirty="0" err="1" smtClean="0">
                <a:latin typeface="Monotype Corsiva" pitchFamily="66" charset="0"/>
              </a:rPr>
              <a:t>радиційні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>
                <a:latin typeface="Monotype Corsiva" pitchFamily="66" charset="0"/>
              </a:rPr>
              <a:t>свята «</a:t>
            </a:r>
            <a:r>
              <a:rPr lang="ru-RU" sz="2800" b="1" dirty="0" err="1">
                <a:latin typeface="Monotype Corsiva" pitchFamily="66" charset="0"/>
              </a:rPr>
              <a:t>Всеукраїнський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місячник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шкільних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бібліотек</a:t>
            </a:r>
            <a:r>
              <a:rPr lang="ru-RU" sz="2800" b="1" dirty="0">
                <a:latin typeface="Monotype Corsiva" pitchFamily="66" charset="0"/>
              </a:rPr>
              <a:t>», «</a:t>
            </a:r>
            <a:r>
              <a:rPr lang="ru-RU" sz="2800" b="1" dirty="0" err="1">
                <a:latin typeface="Monotype Corsiva" pitchFamily="66" charset="0"/>
              </a:rPr>
              <a:t>Посвята</a:t>
            </a:r>
            <a:r>
              <a:rPr lang="ru-RU" sz="2800" b="1" dirty="0">
                <a:latin typeface="Monotype Corsiva" pitchFamily="66" charset="0"/>
              </a:rPr>
              <a:t> в </a:t>
            </a:r>
            <a:r>
              <a:rPr lang="ru-RU" sz="2800" b="1" dirty="0" err="1">
                <a:latin typeface="Monotype Corsiva" pitchFamily="66" charset="0"/>
              </a:rPr>
              <a:t>читачі</a:t>
            </a:r>
            <a:r>
              <a:rPr lang="ru-RU" sz="2800" b="1" dirty="0">
                <a:latin typeface="Monotype Corsiva" pitchFamily="66" charset="0"/>
              </a:rPr>
              <a:t>», «</a:t>
            </a:r>
            <a:r>
              <a:rPr lang="ru-RU" sz="2800" b="1" dirty="0" err="1">
                <a:latin typeface="Monotype Corsiva" pitchFamily="66" charset="0"/>
              </a:rPr>
              <a:t>Тиждень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читання</a:t>
            </a:r>
            <a:r>
              <a:rPr lang="ru-RU" sz="2800" b="1" dirty="0" smtClean="0">
                <a:latin typeface="Monotype Corsiva" pitchFamily="66" charset="0"/>
              </a:rPr>
              <a:t>», </a:t>
            </a:r>
            <a:r>
              <a:rPr lang="ru-RU" sz="2800" b="1" dirty="0" err="1" smtClean="0">
                <a:latin typeface="Monotype Corsiva" pitchFamily="66" charset="0"/>
              </a:rPr>
              <a:t>бібліотечні</a:t>
            </a:r>
            <a:r>
              <a:rPr lang="ru-RU" sz="2800" b="1" dirty="0" smtClean="0">
                <a:latin typeface="Monotype Corsiva" pitchFamily="66" charset="0"/>
              </a:rPr>
              <a:t>  уроки, </a:t>
            </a:r>
            <a:r>
              <a:rPr lang="ru-RU" sz="2800" b="1" dirty="0" err="1" smtClean="0">
                <a:latin typeface="Monotype Corsiva" pitchFamily="66" charset="0"/>
              </a:rPr>
              <a:t>творчі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зустрічі</a:t>
            </a:r>
            <a:r>
              <a:rPr lang="ru-RU" sz="2800" b="1" dirty="0" smtClean="0">
                <a:latin typeface="Monotype Corsiva" pitchFamily="66" charset="0"/>
              </a:rPr>
              <a:t>, </a:t>
            </a:r>
            <a:r>
              <a:rPr lang="ru-RU" sz="2800" b="1" dirty="0" err="1" smtClean="0">
                <a:latin typeface="Monotype Corsiva" pitchFamily="66" charset="0"/>
              </a:rPr>
              <a:t>квести</a:t>
            </a:r>
            <a:r>
              <a:rPr lang="ru-RU" sz="2800" b="1" dirty="0" smtClean="0">
                <a:latin typeface="Monotype Corsiva" pitchFamily="66" charset="0"/>
              </a:rPr>
              <a:t>, </a:t>
            </a:r>
            <a:r>
              <a:rPr lang="ru-RU" sz="2800" b="1" dirty="0" err="1" smtClean="0">
                <a:latin typeface="Monotype Corsiva" pitchFamily="66" charset="0"/>
              </a:rPr>
              <a:t>бібліокафе</a:t>
            </a:r>
            <a:r>
              <a:rPr lang="ru-RU" sz="2800" b="1" dirty="0" smtClean="0">
                <a:latin typeface="Monotype Corsiva" pitchFamily="66" charset="0"/>
              </a:rPr>
              <a:t>.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4" r="9215"/>
          <a:stretch/>
        </p:blipFill>
        <p:spPr>
          <a:xfrm>
            <a:off x="2203689" y="4850367"/>
            <a:ext cx="2936347" cy="15284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4611" y="4957044"/>
            <a:ext cx="4455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Monotype Corsiva" pitchFamily="66" charset="0"/>
              </a:rPr>
              <a:t>Зустріч</a:t>
            </a:r>
            <a:r>
              <a:rPr lang="ru-RU" sz="2800" b="1" dirty="0" smtClean="0">
                <a:latin typeface="Monotype Corsiva" pitchFamily="66" charset="0"/>
              </a:rPr>
              <a:t> з </a:t>
            </a:r>
            <a:r>
              <a:rPr lang="ru-RU" sz="2800" b="1" dirty="0" err="1" smtClean="0">
                <a:latin typeface="Monotype Corsiva" pitchFamily="66" charset="0"/>
              </a:rPr>
              <a:t>Лесею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Кічурою</a:t>
            </a:r>
            <a:r>
              <a:rPr lang="ru-RU" sz="2800" b="1" dirty="0" smtClean="0">
                <a:latin typeface="Monotype Corsiva" pitchFamily="66" charset="0"/>
              </a:rPr>
              <a:t> та з </a:t>
            </a:r>
            <a:r>
              <a:rPr lang="ru-RU" sz="2800" b="1" dirty="0" err="1" smtClean="0">
                <a:latin typeface="Monotype Corsiva" pitchFamily="66" charset="0"/>
              </a:rPr>
              <a:t>її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чудовими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казками</a:t>
            </a:r>
            <a:endParaRPr lang="ru-RU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5"/>
          <a:stretch/>
        </p:blipFill>
        <p:spPr>
          <a:xfrm>
            <a:off x="7667274" y="955964"/>
            <a:ext cx="3414171" cy="272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288" y="315396"/>
            <a:ext cx="7232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Актив шкільної бібліоте</a:t>
            </a:r>
            <a:r>
              <a:rPr lang="uk-UA" sz="40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ки</a:t>
            </a:r>
            <a:endParaRPr lang="uk-UA" sz="40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581" y="955964"/>
            <a:ext cx="6082145" cy="600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В роботі  шкільної  </a:t>
            </a:r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бібліотеки відіграє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велику роль актив </a:t>
            </a:r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читачів. </a:t>
            </a:r>
            <a:endParaRPr lang="uk-UA" sz="2400" b="1" dirty="0">
              <a:solidFill>
                <a:schemeClr val="tx1">
                  <a:lumMod val="85000"/>
                  <a:lumOff val="15000"/>
                </a:schemeClr>
              </a:solidFill>
              <a:latin typeface="Monotype Corsiva" pitchFamily="66" charset="0"/>
            </a:endParaRPr>
          </a:p>
          <a:p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 Члени бібліотечного активу – це найактивніші читачі, які не тільки часто відвідують бібліотеку, а й допомагають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мені </a:t>
            </a:r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в різних напрямках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бібліотечної  </a:t>
            </a:r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роботи.</a:t>
            </a:r>
            <a:endParaRPr lang="uk-UA" sz="2400" b="1" dirty="0">
              <a:solidFill>
                <a:schemeClr val="tx1">
                  <a:lumMod val="85000"/>
                  <a:lumOff val="15000"/>
                </a:schemeClr>
              </a:solidFill>
              <a:latin typeface="Monotype Corsiva" pitchFamily="66" charset="0"/>
            </a:endParaRPr>
          </a:p>
          <a:p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     Участь в роботі бібліотечного активу наповнює вільний час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учнів </a:t>
            </a:r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корисними справами, розширює їх світогляд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.</a:t>
            </a:r>
          </a:p>
          <a:p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  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А</a:t>
            </a:r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ктив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збирається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бібліотеці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, де </a:t>
            </a:r>
            <a:r>
              <a:rPr lang="ru-RU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обговорюємо</a:t>
            </a:r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план </a:t>
            </a:r>
            <a:r>
              <a:rPr lang="ru-RU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роботи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: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бесіди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, робота з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боржниками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, участь у заходах,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які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проводить наша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бібліотека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. Одним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із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головних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завдань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активу є </a:t>
            </a:r>
            <a:r>
              <a:rPr lang="ru-RU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збереження</a:t>
            </a:r>
            <a:r>
              <a:rPr lang="ru-RU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та ремонт книг</a:t>
            </a:r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.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Monotype Corsiva" pitchFamily="66" charset="0"/>
            </a:endParaRPr>
          </a:p>
          <a:p>
            <a:r>
              <a:rPr lang="ru-RU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uk-UA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275" y="3796145"/>
            <a:ext cx="3414171" cy="25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851809" y="2216726"/>
            <a:ext cx="5119006" cy="273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ляма 2 3"/>
          <p:cNvSpPr/>
          <p:nvPr/>
        </p:nvSpPr>
        <p:spPr>
          <a:xfrm rot="1143080">
            <a:off x="197244" y="3604754"/>
            <a:ext cx="4579300" cy="338021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ляма 1 4"/>
          <p:cNvSpPr/>
          <p:nvPr/>
        </p:nvSpPr>
        <p:spPr>
          <a:xfrm>
            <a:off x="8264665" y="3043254"/>
            <a:ext cx="3816499" cy="381474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ляма 1 5"/>
          <p:cNvSpPr/>
          <p:nvPr/>
        </p:nvSpPr>
        <p:spPr>
          <a:xfrm>
            <a:off x="554181" y="278394"/>
            <a:ext cx="3990107" cy="297742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3616037" y="2216726"/>
            <a:ext cx="4225636" cy="1823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Monotype Corsiva" panose="03010101010201010101" pitchFamily="66" charset="0"/>
              </a:rPr>
              <a:t>Учнівський актив </a:t>
            </a:r>
          </a:p>
          <a:p>
            <a:pPr algn="ctr"/>
            <a:r>
              <a:rPr lang="uk-UA" sz="3600" b="1" dirty="0" smtClean="0">
                <a:latin typeface="Monotype Corsiva" panose="03010101010201010101" pitchFamily="66" charset="0"/>
              </a:rPr>
              <a:t>Бібліотеки</a:t>
            </a:r>
            <a:endParaRPr lang="uk-UA" sz="3600" b="1" dirty="0">
              <a:latin typeface="Monotype Corsiva" panose="03010101010201010101" pitchFamily="66" charset="0"/>
            </a:endParaRPr>
          </a:p>
          <a:p>
            <a:pPr algn="ctr"/>
            <a:r>
              <a:rPr lang="uk-UA" sz="3600" b="1" dirty="0" smtClean="0">
                <a:latin typeface="Monotype Corsiva" panose="03010101010201010101" pitchFamily="66" charset="0"/>
              </a:rPr>
              <a:t>«</a:t>
            </a:r>
            <a:r>
              <a:rPr lang="en-US" sz="3600" b="1" dirty="0" err="1" smtClean="0">
                <a:latin typeface="Monotype Corsiva" panose="03010101010201010101" pitchFamily="66" charset="0"/>
              </a:rPr>
              <a:t>Biblio</a:t>
            </a:r>
            <a:r>
              <a:rPr lang="en-US" sz="3600" b="1" dirty="0" smtClean="0">
                <a:latin typeface="Monotype Corsiva" panose="03010101010201010101" pitchFamily="66" charset="0"/>
              </a:rPr>
              <a:t> Fan</a:t>
            </a:r>
            <a:r>
              <a:rPr lang="uk-UA" sz="3600" b="1" dirty="0" smtClean="0">
                <a:latin typeface="Monotype Corsiva" panose="03010101010201010101" pitchFamily="66" charset="0"/>
              </a:rPr>
              <a:t>»</a:t>
            </a:r>
            <a:endParaRPr lang="uk-UA" sz="3600" b="1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9262" y="910286"/>
            <a:ext cx="211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Бібліотечна </a:t>
            </a:r>
          </a:p>
          <a:p>
            <a:pPr algn="ctr"/>
            <a:r>
              <a:rPr lang="uk-UA" b="1" dirty="0" smtClean="0"/>
              <a:t>реклама</a:t>
            </a:r>
            <a:endParaRPr lang="uk-UA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97279" y="4451845"/>
            <a:ext cx="2618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/>
              <a:t>Бібліотечний </a:t>
            </a:r>
          </a:p>
          <a:p>
            <a:pPr algn="ctr"/>
            <a:r>
              <a:rPr lang="uk-UA" sz="1600" b="1" dirty="0" smtClean="0"/>
              <a:t>патруль</a:t>
            </a:r>
            <a:endParaRPr lang="uk-UA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490362" y="4033291"/>
            <a:ext cx="174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/>
              <a:t>Бібліотечний </a:t>
            </a:r>
          </a:p>
          <a:p>
            <a:r>
              <a:rPr lang="uk-UA" sz="1600" b="1" dirty="0"/>
              <a:t> </a:t>
            </a:r>
            <a:r>
              <a:rPr lang="uk-UA" sz="1600" b="1" dirty="0" smtClean="0"/>
              <a:t>  креатив</a:t>
            </a:r>
            <a:endParaRPr lang="uk-UA" sz="1600" b="1" dirty="0"/>
          </a:p>
        </p:txBody>
      </p:sp>
      <p:sp>
        <p:nvSpPr>
          <p:cNvPr id="11" name="Пляма 1 10"/>
          <p:cNvSpPr/>
          <p:nvPr/>
        </p:nvSpPr>
        <p:spPr>
          <a:xfrm rot="634017">
            <a:off x="7518539" y="325905"/>
            <a:ext cx="4674911" cy="25226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8506805" y="853208"/>
            <a:ext cx="2698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Бібліотечна</a:t>
            </a:r>
            <a:r>
              <a:rPr lang="ru-RU" b="1" dirty="0" smtClean="0"/>
              <a:t> </a:t>
            </a:r>
            <a:r>
              <a:rPr lang="ru-RU" b="1" dirty="0" err="1" smtClean="0"/>
              <a:t>швидка</a:t>
            </a:r>
            <a:r>
              <a:rPr lang="ru-RU" b="1" dirty="0" smtClean="0"/>
              <a:t> </a:t>
            </a:r>
            <a:r>
              <a:rPr lang="ru-RU" b="1" dirty="0" err="1" smtClean="0"/>
              <a:t>допомога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071" y="2771486"/>
            <a:ext cx="1517012" cy="16218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08" y="5036620"/>
            <a:ext cx="1274774" cy="9744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66" y="4688713"/>
            <a:ext cx="1274193" cy="8225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47" y="1556617"/>
            <a:ext cx="1226180" cy="678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87" y="1445975"/>
            <a:ext cx="1021769" cy="5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4727" y="318655"/>
            <a:ext cx="9019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ФОТОЗОНИ</a:t>
            </a:r>
            <a:endParaRPr lang="uk-UA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8364" y="1098218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Monotype Corsiva" pitchFamily="66" charset="0"/>
              </a:rPr>
              <a:t>Прикрасою школи  є </a:t>
            </a:r>
            <a:r>
              <a:rPr lang="uk-UA" sz="2400" b="1" i="1" dirty="0" err="1" smtClean="0">
                <a:latin typeface="Monotype Corsiva" pitchFamily="66" charset="0"/>
              </a:rPr>
              <a:t>фотозони</a:t>
            </a:r>
            <a:r>
              <a:rPr lang="uk-UA" sz="2400" b="1" i="1" dirty="0" smtClean="0">
                <a:latin typeface="Monotype Corsiva" pitchFamily="66" charset="0"/>
              </a:rPr>
              <a:t> біля входу до бібліотеки. Цей приємний акцент приваблює учнів, вчителів, батьків. Це місце де можна  зробити фото на згадку, відпочити, почитати  журнал чи книгу </a:t>
            </a:r>
            <a:r>
              <a:rPr lang="uk-UA" sz="2400" b="1" i="1" dirty="0">
                <a:latin typeface="Monotype Corsiva" pitchFamily="66" charset="0"/>
              </a:rPr>
              <a:t> </a:t>
            </a:r>
            <a:r>
              <a:rPr lang="uk-UA" sz="2400" b="1" i="1" dirty="0" smtClean="0">
                <a:latin typeface="Monotype Corsiva" pitchFamily="66" charset="0"/>
              </a:rPr>
              <a:t>взявши в  бібліотеці.  Мета  </a:t>
            </a:r>
            <a:r>
              <a:rPr lang="uk-UA" sz="2400" b="1" i="1" dirty="0" err="1" smtClean="0">
                <a:latin typeface="Monotype Corsiva" pitchFamily="66" charset="0"/>
              </a:rPr>
              <a:t>фотозони</a:t>
            </a:r>
            <a:r>
              <a:rPr lang="uk-UA" sz="2400" b="1" i="1" dirty="0" smtClean="0">
                <a:latin typeface="Monotype Corsiva" pitchFamily="66" charset="0"/>
              </a:rPr>
              <a:t> – привабити читачів, комфорт, тепла атмосфера.       </a:t>
            </a:r>
            <a:endParaRPr lang="uk-UA" sz="2400" b="1" i="1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" b="6084"/>
          <a:stretch/>
        </p:blipFill>
        <p:spPr>
          <a:xfrm>
            <a:off x="7980663" y="2667878"/>
            <a:ext cx="3425115" cy="2681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072" r="-4231" b="27676"/>
          <a:stretch/>
        </p:blipFill>
        <p:spPr>
          <a:xfrm>
            <a:off x="573174" y="2834133"/>
            <a:ext cx="3430248" cy="2647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5" r="-1717" b="29697"/>
          <a:stretch/>
        </p:blipFill>
        <p:spPr>
          <a:xfrm>
            <a:off x="4147105" y="3759027"/>
            <a:ext cx="3546191" cy="25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076" b="12121"/>
          <a:stretch/>
        </p:blipFill>
        <p:spPr>
          <a:xfrm>
            <a:off x="520833" y="1132236"/>
            <a:ext cx="3302587" cy="4287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07" y="1318379"/>
            <a:ext cx="3308764" cy="4163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08" y="1762907"/>
            <a:ext cx="3808792" cy="2856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4841" y="4674052"/>
            <a:ext cx="7308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«Школа –</a:t>
            </a:r>
          </a:p>
          <a:p>
            <a:pPr algn="ctr"/>
            <a:r>
              <a:rPr lang="ru-RU" sz="3600" b="1" dirty="0" err="1" smtClean="0">
                <a:latin typeface="Monotype Corsiva" panose="03010101010201010101" pitchFamily="66" charset="0"/>
              </a:rPr>
              <a:t>це</a:t>
            </a:r>
            <a:r>
              <a:rPr lang="ru-RU" sz="3600" b="1" dirty="0" smtClean="0"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latin typeface="Monotype Corsiva" panose="03010101010201010101" pitchFamily="66" charset="0"/>
              </a:rPr>
              <a:t>насамперед</a:t>
            </a:r>
            <a:r>
              <a:rPr lang="ru-RU" sz="3600" b="1" dirty="0">
                <a:latin typeface="Monotype Corsiva" panose="03010101010201010101" pitchFamily="66" charset="0"/>
              </a:rPr>
              <a:t> книжка" </a:t>
            </a:r>
            <a:endParaRPr lang="ru-RU" sz="36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               </a:t>
            </a:r>
            <a:r>
              <a:rPr lang="ru-RU" sz="2800" b="1" i="1" dirty="0" err="1" smtClean="0">
                <a:latin typeface="Monotype Corsiva" panose="03010101010201010101" pitchFamily="66" charset="0"/>
              </a:rPr>
              <a:t>В.Сухомлинський</a:t>
            </a:r>
            <a:endParaRPr lang="uk-UA" sz="2800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4841" y="522513"/>
            <a:ext cx="778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КНИГА  -  </a:t>
            </a:r>
            <a:r>
              <a:rPr lang="ru-RU" sz="3200" b="1" dirty="0" err="1" smtClean="0">
                <a:latin typeface="Monotype Corsiva" pitchFamily="66" charset="0"/>
              </a:rPr>
              <a:t>окриляє</a:t>
            </a:r>
            <a:r>
              <a:rPr lang="ru-RU" sz="3200" b="1" dirty="0" smtClean="0">
                <a:latin typeface="Monotype Corsiva" pitchFamily="66" charset="0"/>
              </a:rPr>
              <a:t>,  </a:t>
            </a:r>
            <a:r>
              <a:rPr lang="ru-RU" sz="3200" b="1" dirty="0" err="1" smtClean="0">
                <a:latin typeface="Monotype Corsiva" pitchFamily="66" charset="0"/>
              </a:rPr>
              <a:t>хочеш</a:t>
            </a:r>
            <a:r>
              <a:rPr lang="ru-RU" sz="3200" b="1" dirty="0" smtClean="0">
                <a:latin typeface="Monotype Corsiva" pitchFamily="66" charset="0"/>
              </a:rPr>
              <a:t>  </a:t>
            </a:r>
            <a:r>
              <a:rPr lang="ru-RU" sz="3200" b="1" dirty="0" err="1" smtClean="0">
                <a:latin typeface="Monotype Corsiva" pitchFamily="66" charset="0"/>
              </a:rPr>
              <a:t>літати</a:t>
            </a:r>
            <a:r>
              <a:rPr lang="ru-RU" sz="3200" b="1" dirty="0" smtClean="0">
                <a:latin typeface="Monotype Corsiva" pitchFamily="66" charset="0"/>
              </a:rPr>
              <a:t> – читай!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656" y="530055"/>
            <a:ext cx="8146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Monotype Corsiva" pitchFamily="66" charset="0"/>
              </a:rPr>
              <a:t>Блог бібліотеки</a:t>
            </a:r>
            <a:endParaRPr lang="uk-UA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126" y="1754694"/>
            <a:ext cx="8839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https://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library-school13.blogspot.com</a:t>
            </a:r>
            <a:endParaRPr lang="uk-UA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2656" y="1299496"/>
            <a:ext cx="8359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2"/>
              </a:rPr>
              <a:t>https://library-school13.blogspot.com/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4" r="1213" b="5657"/>
          <a:stretch/>
        </p:blipFill>
        <p:spPr>
          <a:xfrm>
            <a:off x="2010884" y="2450628"/>
            <a:ext cx="8740242" cy="378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7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018" y="537482"/>
            <a:ext cx="9504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Очікуваний результат  моєї роботи:</a:t>
            </a:r>
            <a:endParaRPr lang="uk-UA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036" y="1371398"/>
            <a:ext cx="103909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/>
              <a:t>  </a:t>
            </a:r>
            <a:r>
              <a:rPr lang="uk-UA" sz="3200" b="1" dirty="0" smtClean="0">
                <a:latin typeface="Monotype Corsiva" panose="03010101010201010101" pitchFamily="66" charset="0"/>
              </a:rPr>
              <a:t>Успішне проходження атестації ;</a:t>
            </a:r>
            <a:endParaRPr lang="uk-UA" sz="3200" b="1" dirty="0" smtClean="0">
              <a:latin typeface="Monotype Corsiva" panose="03010101010201010101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b="1" dirty="0" smtClean="0">
                <a:latin typeface="Monotype Corsiva" panose="03010101010201010101" pitchFamily="66" charset="0"/>
              </a:rPr>
              <a:t>Підвищення мотивації </a:t>
            </a:r>
            <a:r>
              <a:rPr lang="uk-UA" sz="3200" b="1" dirty="0" smtClean="0">
                <a:latin typeface="Monotype Corsiva" panose="03010101010201010101" pitchFamily="66" charset="0"/>
              </a:rPr>
              <a:t> для впровадження ефективних  </a:t>
            </a:r>
            <a:r>
              <a:rPr lang="uk-UA" sz="3200" b="1" dirty="0" err="1" smtClean="0">
                <a:latin typeface="Monotype Corsiva" panose="03010101010201010101" pitchFamily="66" charset="0"/>
              </a:rPr>
              <a:t>фоорм</a:t>
            </a:r>
            <a:r>
              <a:rPr lang="uk-UA" sz="3200" b="1" dirty="0" smtClean="0">
                <a:latin typeface="Monotype Corsiva" panose="03010101010201010101" pitchFamily="66" charset="0"/>
              </a:rPr>
              <a:t> роботи;</a:t>
            </a:r>
            <a:endParaRPr lang="uk-UA" sz="3200" b="1" dirty="0" smtClean="0">
              <a:latin typeface="Monotype Corsiva" panose="03010101010201010101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b="1" dirty="0" smtClean="0">
                <a:latin typeface="Monotype Corsiva" panose="03010101010201010101" pitchFamily="66" charset="0"/>
              </a:rPr>
              <a:t>Підвищення </a:t>
            </a:r>
            <a:r>
              <a:rPr lang="uk-UA" sz="3200" b="1" dirty="0">
                <a:latin typeface="Monotype Corsiva" panose="03010101010201010101" pitchFamily="66" charset="0"/>
              </a:rPr>
              <a:t> </a:t>
            </a:r>
            <a:r>
              <a:rPr lang="uk-UA" sz="3200" b="1" dirty="0" smtClean="0">
                <a:latin typeface="Monotype Corsiva" panose="03010101010201010101" pitchFamily="66" charset="0"/>
              </a:rPr>
              <a:t>іміджу</a:t>
            </a:r>
            <a:r>
              <a:rPr lang="uk-UA" sz="3200" b="1" dirty="0" smtClean="0">
                <a:latin typeface="Monotype Corsiva" panose="03010101010201010101" pitchFamily="66" charset="0"/>
              </a:rPr>
              <a:t> </a:t>
            </a:r>
            <a:r>
              <a:rPr lang="uk-UA" sz="3200" b="1" dirty="0" smtClean="0">
                <a:latin typeface="Monotype Corsiva" panose="03010101010201010101" pitchFamily="66" charset="0"/>
              </a:rPr>
              <a:t>шкільної бібліотеки </a:t>
            </a:r>
            <a:r>
              <a:rPr lang="uk-UA" sz="3200" b="1" dirty="0">
                <a:latin typeface="Monotype Corsiva" panose="03010101010201010101" pitchFamily="66" charset="0"/>
              </a:rPr>
              <a:t>;</a:t>
            </a:r>
            <a:endParaRPr lang="uk-UA" sz="3200" b="1" dirty="0" smtClean="0">
              <a:latin typeface="Monotype Corsiva" panose="03010101010201010101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b="1" dirty="0" smtClean="0">
                <a:latin typeface="Monotype Corsiva" panose="03010101010201010101" pitchFamily="66" charset="0"/>
              </a:rPr>
              <a:t>Презентація досвіду  на методичних заходах для шкільних бібліотекарів міста: « Як організувати сучасне освітнє середовище в Новій Українській Школі», трансфер – містечко     « Роль шкільного </a:t>
            </a:r>
            <a:r>
              <a:rPr lang="uk-UA" sz="3200" b="1" dirty="0" err="1" smtClean="0">
                <a:latin typeface="Monotype Corsiva" panose="03010101010201010101" pitchFamily="66" charset="0"/>
              </a:rPr>
              <a:t>бібліотекаря</a:t>
            </a:r>
            <a:r>
              <a:rPr lang="uk-UA" sz="3200" b="1" dirty="0" smtClean="0">
                <a:latin typeface="Monotype Corsiva" panose="03010101010201010101" pitchFamily="66" charset="0"/>
              </a:rPr>
              <a:t> в процесі вимірювання та оцінювання читацьких </a:t>
            </a:r>
            <a:r>
              <a:rPr lang="uk-UA" sz="3200" b="1" dirty="0" err="1" smtClean="0">
                <a:latin typeface="Monotype Corsiva" panose="03010101010201010101" pitchFamily="66" charset="0"/>
              </a:rPr>
              <a:t>компетентностей</a:t>
            </a:r>
            <a:r>
              <a:rPr lang="uk-UA" sz="3200" b="1" dirty="0" smtClean="0">
                <a:latin typeface="Monotype Corsiva" panose="03010101010201010101" pitchFamily="66" charset="0"/>
              </a:rPr>
              <a:t>».</a:t>
            </a:r>
            <a:endParaRPr lang="uk-UA" sz="20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63" y="414052"/>
            <a:ext cx="2521528" cy="1662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4" y="4502725"/>
            <a:ext cx="1945482" cy="180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540327"/>
            <a:ext cx="6580909" cy="95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187312"/>
            <a:ext cx="7966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Візитна картка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604656" y="1025236"/>
            <a:ext cx="90054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Прізвище, </a:t>
            </a:r>
            <a:r>
              <a:rPr lang="uk-UA" sz="24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ім</a:t>
            </a:r>
            <a:r>
              <a:rPr lang="en-US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’</a:t>
            </a: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я, по – батькові              </a:t>
            </a:r>
            <a:r>
              <a:rPr lang="uk-UA" sz="24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Костилєва</a:t>
            </a: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Ольга Василівна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Назва навчального закладу                  ТЗОШ  №13</a:t>
            </a:r>
            <a:r>
              <a:rPr lang="en-US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I – III</a:t>
            </a:r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ступенів</a:t>
            </a:r>
          </a:p>
          <a:p>
            <a:pPr algn="just"/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            імені Андрія Юркевича                    </a:t>
            </a:r>
          </a:p>
          <a:p>
            <a:pPr algn="just"/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uk-UA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Стаж роботи шкільним                        2 роки</a:t>
            </a:r>
          </a:p>
          <a:p>
            <a:pPr algn="just"/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</a:t>
            </a:r>
            <a:r>
              <a:rPr lang="uk-UA" sz="24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бібліотекарем</a:t>
            </a:r>
            <a:endParaRPr lang="uk-UA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uk-UA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Загальний стаж роботи                         22 роки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uk-UA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uk-UA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Посада                                                «Бібліотекар </a:t>
            </a:r>
            <a:r>
              <a:rPr lang="en-US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II</a:t>
            </a: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категорії»</a:t>
            </a:r>
            <a:endParaRPr lang="uk-UA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4" r="-836" b="6195"/>
          <a:stretch/>
        </p:blipFill>
        <p:spPr>
          <a:xfrm>
            <a:off x="447366" y="2072434"/>
            <a:ext cx="2157290" cy="20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4034" r="12092" b="48704"/>
          <a:stretch/>
        </p:blipFill>
        <p:spPr>
          <a:xfrm>
            <a:off x="561109" y="426931"/>
            <a:ext cx="3221182" cy="2358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1228" y="1080655"/>
            <a:ext cx="75528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А й правда,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крилатим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ґрунту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не треба.</a:t>
            </a:r>
            <a:b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Землі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немає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, то буде небо.</a:t>
            </a:r>
            <a:b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Немає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поля, то буде воля.</a:t>
            </a:r>
            <a:b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Немає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пари, то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будуть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хмари.</a:t>
            </a:r>
            <a:b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цьому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, напевно, правда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пташина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…</a:t>
            </a:r>
            <a:b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А як же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людина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? А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що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ж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людина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?</a:t>
            </a:r>
            <a:b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Живе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на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землі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. Сама не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літає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b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А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крила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має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. А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крила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має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!</a:t>
            </a:r>
            <a:endParaRPr lang="ru-RU" sz="24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sz="2400" b="1" i="1" dirty="0" smtClean="0">
              <a:solidFill>
                <a:srgbClr val="002060"/>
              </a:solidFill>
              <a:effectLst/>
              <a:latin typeface="Monotype Corsiva" panose="03010101010201010101" pitchFamily="66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             </a:t>
            </a:r>
            <a:r>
              <a:rPr lang="ru-RU" sz="24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Ліна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Костенко</a:t>
            </a:r>
          </a:p>
          <a:p>
            <a:endParaRPr lang="ru-RU" sz="16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"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Сторінки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книги -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це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потужні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крила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, читайте,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летіть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на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горду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висоту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!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Розгорнули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книгу -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отже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відкрили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нову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країну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800" b="1" i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мрію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золоту!"  </a:t>
            </a:r>
            <a:endParaRPr lang="ru-RU" sz="2800" b="1" i="1" dirty="0">
              <a:solidFill>
                <a:srgbClr val="002060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" y="3058041"/>
            <a:ext cx="480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Моє професійне кредо</a:t>
            </a:r>
            <a:endParaRPr lang="uk-UA" sz="40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4017818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«Книги- кораблі думки, які плавають  хвилями  часу і несуть свій дорогоцінний вантаж від покоління до покоління» </a:t>
            </a:r>
          </a:p>
          <a:p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Ф. Бекон»</a:t>
            </a:r>
            <a:endParaRPr lang="uk-UA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5345" y="249658"/>
            <a:ext cx="634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</a:t>
            </a:r>
            <a:r>
              <a:rPr lang="uk-UA" sz="4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Моє життєве кредо</a:t>
            </a:r>
            <a:endParaRPr lang="uk-UA" sz="48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-617341"/>
            <a:ext cx="12081163" cy="6831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136072" y="306214"/>
            <a:ext cx="852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Загальні відомості</a:t>
            </a:r>
            <a:endParaRPr lang="uk-UA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19346" y="1041317"/>
            <a:ext cx="2923309" cy="484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Дата народження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Стрілка вправо 5"/>
          <p:cNvSpPr/>
          <p:nvPr/>
        </p:nvSpPr>
        <p:spPr>
          <a:xfrm>
            <a:off x="3491346" y="785009"/>
            <a:ext cx="4752109" cy="997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15.06.1976р.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Стрілка вправо 7"/>
          <p:cNvSpPr/>
          <p:nvPr/>
        </p:nvSpPr>
        <p:spPr>
          <a:xfrm>
            <a:off x="3449781" y="1440873"/>
            <a:ext cx="6373091" cy="2244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1995р.- </a:t>
            </a:r>
            <a:r>
              <a:rPr lang="uk-UA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Чортківське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педагогічне училище  за        спеціальністю «Початкове навчання та організатор дитячого колективу</a:t>
            </a:r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»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Стрілка вправо 9"/>
          <p:cNvSpPr/>
          <p:nvPr/>
        </p:nvSpPr>
        <p:spPr>
          <a:xfrm>
            <a:off x="3449781" y="3241965"/>
            <a:ext cx="7412182" cy="1939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1998р.- Тернопільський державний педагогічний університет ім. В.Гнатюка , за спеціальністю 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 Початкове навчання і практична психологія»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Стрілка вправо 10"/>
          <p:cNvSpPr/>
          <p:nvPr/>
        </p:nvSpPr>
        <p:spPr>
          <a:xfrm>
            <a:off x="3491346" y="5015345"/>
            <a:ext cx="8063346" cy="1816573"/>
          </a:xfrm>
          <a:prstGeom prst="rightArrow">
            <a:avLst>
              <a:gd name="adj1" fmla="val 50000"/>
              <a:gd name="adj2" fmla="val 516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2013р.- Теребовлянське вище училище культури за спеціальністю </a:t>
            </a:r>
          </a:p>
          <a:p>
            <a:pPr algn="ctr"/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 Бібліотечна справа» 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131127"/>
            <a:ext cx="3006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ОСВІТА</a:t>
            </a:r>
            <a:endParaRPr lang="uk-UA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12" name="Пряма зі стрілкою 11"/>
          <p:cNvCxnSpPr>
            <a:stCxn id="2" idx="0"/>
          </p:cNvCxnSpPr>
          <p:nvPr/>
        </p:nvCxnSpPr>
        <p:spPr>
          <a:xfrm flipV="1">
            <a:off x="1503218" y="2466109"/>
            <a:ext cx="1988127" cy="665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/>
          <p:cNvCxnSpPr/>
          <p:nvPr/>
        </p:nvCxnSpPr>
        <p:spPr>
          <a:xfrm>
            <a:off x="2878281" y="3609922"/>
            <a:ext cx="765464" cy="163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/>
          <p:cNvCxnSpPr/>
          <p:nvPr/>
        </p:nvCxnSpPr>
        <p:spPr>
          <a:xfrm>
            <a:off x="1579418" y="4054457"/>
            <a:ext cx="1911927" cy="1695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4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63" y="3531802"/>
            <a:ext cx="4425370" cy="27844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01" y="387385"/>
            <a:ext cx="4277669" cy="2986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55" y="3531802"/>
            <a:ext cx="3857257" cy="2815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8" y="477180"/>
            <a:ext cx="4171367" cy="28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09" y="3106725"/>
            <a:ext cx="1795962" cy="10662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2538" b="3333"/>
          <a:stretch/>
        </p:blipFill>
        <p:spPr>
          <a:xfrm rot="16200000">
            <a:off x="5088550" y="-22682"/>
            <a:ext cx="2290592" cy="3425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7093" y="3569851"/>
            <a:ext cx="3842328" cy="2881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13720" y="4194637"/>
            <a:ext cx="2757140" cy="2081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8365" r="2997" b="5560"/>
          <a:stretch/>
        </p:blipFill>
        <p:spPr>
          <a:xfrm rot="10800000">
            <a:off x="618326" y="3585193"/>
            <a:ext cx="3811982" cy="2691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t="2030" r="-2060" b="7108"/>
          <a:stretch/>
        </p:blipFill>
        <p:spPr>
          <a:xfrm rot="10548673">
            <a:off x="443259" y="682629"/>
            <a:ext cx="3874205" cy="25910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52206" y="544598"/>
            <a:ext cx="3311722" cy="248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32" y="4037114"/>
            <a:ext cx="2222705" cy="1571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24" y="1260763"/>
            <a:ext cx="1992420" cy="1369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8327" y="595744"/>
            <a:ext cx="716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Мета створення портфоліо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latin typeface="Monotype Corsiva" panose="03010101010201010101" pitchFamily="66" charset="0"/>
              </a:rPr>
              <a:t>Узагальнення </a:t>
            </a:r>
            <a:r>
              <a:rPr lang="uk-UA" sz="2800" dirty="0" smtClean="0">
                <a:latin typeface="Monotype Corsiva" panose="03010101010201010101" pitchFamily="66" charset="0"/>
              </a:rPr>
              <a:t> </a:t>
            </a:r>
            <a:r>
              <a:rPr lang="uk-UA" sz="2800" dirty="0" smtClean="0">
                <a:latin typeface="Monotype Corsiva" panose="03010101010201010101" pitchFamily="66" charset="0"/>
              </a:rPr>
              <a:t>власного </a:t>
            </a:r>
            <a:r>
              <a:rPr lang="uk-UA" sz="2800" dirty="0" smtClean="0">
                <a:latin typeface="Monotype Corsiva" panose="03010101010201010101" pitchFamily="66" charset="0"/>
              </a:rPr>
              <a:t>досвіду щодо формування читацької компетентності здобувачів освіти;</a:t>
            </a:r>
            <a:endParaRPr lang="uk-UA" sz="2800" dirty="0" smtClean="0"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latin typeface="Monotype Corsiva" panose="03010101010201010101" pitchFamily="66" charset="0"/>
              </a:rPr>
              <a:t>Популяризація </a:t>
            </a:r>
            <a:r>
              <a:rPr lang="uk-UA" sz="2800" dirty="0" smtClean="0">
                <a:latin typeface="Monotype Corsiva" panose="03010101010201010101" pitchFamily="66" charset="0"/>
              </a:rPr>
              <a:t>своїх </a:t>
            </a:r>
            <a:r>
              <a:rPr lang="uk-UA" sz="2800" dirty="0" smtClean="0">
                <a:latin typeface="Monotype Corsiva" panose="03010101010201010101" pitchFamily="66" charset="0"/>
              </a:rPr>
              <a:t>досягнень в соціальних мережах .</a:t>
            </a:r>
            <a:endParaRPr lang="uk-UA" sz="2800" dirty="0" smtClean="0">
              <a:latin typeface="Monotype Corsiva" panose="03010101010201010101" pitchFamily="66" charset="0"/>
            </a:endParaRPr>
          </a:p>
          <a:p>
            <a:endParaRPr lang="uk-U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69817" y="3567953"/>
            <a:ext cx="75376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Завдання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latin typeface="Monotype Corsiva" panose="03010101010201010101" pitchFamily="66" charset="0"/>
              </a:rPr>
              <a:t>Проаналізувати й узагальнити свою роботу;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latin typeface="Monotype Corsiva" panose="03010101010201010101" pitchFamily="66" charset="0"/>
              </a:rPr>
              <a:t>Розкрити динаміку професійного </a:t>
            </a:r>
            <a:r>
              <a:rPr lang="uk-UA" sz="2800" dirty="0" smtClean="0">
                <a:latin typeface="Monotype Corsiva" panose="03010101010201010101" pitchFamily="66" charset="0"/>
              </a:rPr>
              <a:t>росту та розвитку</a:t>
            </a:r>
            <a:r>
              <a:rPr lang="uk-UA" sz="2800" dirty="0" smtClean="0">
                <a:latin typeface="Monotype Corsiva" panose="03010101010201010101" pitchFamily="66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latin typeface="Monotype Corsiva" panose="03010101010201010101" pitchFamily="66" charset="0"/>
              </a:rPr>
              <a:t>Представити </a:t>
            </a:r>
            <a:r>
              <a:rPr lang="uk-UA" sz="2800" dirty="0" err="1" smtClean="0">
                <a:latin typeface="Monotype Corsiva" panose="03010101010201010101" pitchFamily="66" charset="0"/>
              </a:rPr>
              <a:t>найбідльш</a:t>
            </a:r>
            <a:r>
              <a:rPr lang="uk-UA" sz="2800" dirty="0" smtClean="0">
                <a:latin typeface="Monotype Corsiva" panose="03010101010201010101" pitchFamily="66" charset="0"/>
              </a:rPr>
              <a:t> дієві </a:t>
            </a:r>
            <a:r>
              <a:rPr lang="uk-UA" sz="2800" dirty="0" smtClean="0">
                <a:latin typeface="Monotype Corsiva" panose="03010101010201010101" pitchFamily="66" charset="0"/>
              </a:rPr>
              <a:t>методи та технології </a:t>
            </a:r>
            <a:r>
              <a:rPr lang="uk-UA" sz="2800" dirty="0" err="1" smtClean="0">
                <a:latin typeface="Monotype Corsiva" panose="03010101010201010101" pitchFamily="66" charset="0"/>
              </a:rPr>
              <a:t>залученння</a:t>
            </a:r>
            <a:r>
              <a:rPr lang="uk-UA" sz="2800" dirty="0" smtClean="0">
                <a:latin typeface="Monotype Corsiva" panose="03010101010201010101" pitchFamily="66" charset="0"/>
              </a:rPr>
              <a:t> до читання </a:t>
            </a:r>
            <a:r>
              <a:rPr lang="uk-UA" sz="2800" dirty="0" smtClean="0">
                <a:latin typeface="Monotype Corsiva" panose="03010101010201010101" pitchFamily="66" charset="0"/>
              </a:rPr>
              <a:t> учасників освітнього середовища.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153" y="441859"/>
            <a:ext cx="820510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Бібліотека школи 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- це  маленька книжкова країна   в освітньому процесі. Кожен сприймає її по – різному. Для одних вона є важливим компонентом освітнього процесу, для других – місцем, де можна відпочити, для третіх  - маяком у світі знань. Але в будь - якому випадку вона займає важливе місце в житті школи.</a:t>
            </a:r>
          </a:p>
          <a:p>
            <a:pPr algn="just"/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  Бібліотекар  проводячи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індивідуальну бесіду із читачами,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допомагає підібрати цікаву та корисну  книг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активно впливає на формування особистості читача, його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поглядів.  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  У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бібліотеку читачі звертаються за порадою,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 за допомогою у виборі 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необхідної для навчання або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дозвілля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літератури. Тому бібліотекар повинен добре орієнтуватися як у художній, науково-популярній, так і в спеціальній літературі. Він оцінює книгу або статтю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з журналу ,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з'ясовує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для якої категорії читачів дана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книга або журнал 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може бути корисною й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цікавою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uk-UA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just"/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    Для  успішної  моєї  роботи - </a:t>
            </a:r>
            <a:r>
              <a:rPr lang="uk-UA" dirty="0" err="1" smtClean="0">
                <a:solidFill>
                  <a:srgbClr val="002060"/>
                </a:solidFill>
                <a:latin typeface="Monotype Corsiva" pitchFamily="66" charset="0"/>
              </a:rPr>
              <a:t>бібліотекаря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,  необхідно мати не лише 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професійні знання й уміння, але також і деякі психологічні властивості особистості, зокрема, комунікативні, що проявляються в різних способах і прийомах спілкування із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читачами. Адже в роботі 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постійно доводиться мати справу з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 різними  характерами учнів, їх  смаками, інтересами.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Легкість у спілкуванні, такт і емоційна витримка, делікатність і привітність — такі якості характеру допомагають </a:t>
            </a:r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мені </a:t>
            </a:r>
            <a:r>
              <a:rPr lang="uk-UA" dirty="0">
                <a:solidFill>
                  <a:srgbClr val="002060"/>
                </a:solidFill>
                <a:latin typeface="Monotype Corsiva" pitchFamily="66" charset="0"/>
              </a:rPr>
              <a:t>щонайкраще встановити із читачами взаєморозуміння, потрібний тон розмови, розташовують читача до відвертого прояву своїх інтересів. </a:t>
            </a:r>
          </a:p>
          <a:p>
            <a:pPr algn="just"/>
            <a:endParaRPr lang="uk-UA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395" y="1338041"/>
            <a:ext cx="2566219" cy="360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4997</TotalTime>
  <Words>1323</Words>
  <Application>Microsoft Office PowerPoint</Application>
  <PresentationFormat>Довільний</PresentationFormat>
  <Paragraphs>200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0" baseType="lpstr">
      <vt:lpstr>Аспект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user2</dc:creator>
  <cp:lastModifiedBy>Admin</cp:lastModifiedBy>
  <cp:revision>222</cp:revision>
  <dcterms:created xsi:type="dcterms:W3CDTF">2020-01-21T11:37:58Z</dcterms:created>
  <dcterms:modified xsi:type="dcterms:W3CDTF">2020-02-19T10:07:29Z</dcterms:modified>
</cp:coreProperties>
</file>