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4" r:id="rId2"/>
    <p:sldId id="383" r:id="rId3"/>
    <p:sldId id="384" r:id="rId4"/>
    <p:sldId id="378" r:id="rId5"/>
    <p:sldId id="385" r:id="rId6"/>
    <p:sldId id="400" r:id="rId7"/>
    <p:sldId id="393" r:id="rId8"/>
    <p:sldId id="413" r:id="rId9"/>
    <p:sldId id="414" r:id="rId10"/>
    <p:sldId id="395" r:id="rId11"/>
    <p:sldId id="410" r:id="rId12"/>
    <p:sldId id="386" r:id="rId13"/>
    <p:sldId id="387" r:id="rId14"/>
    <p:sldId id="390" r:id="rId15"/>
    <p:sldId id="391" r:id="rId16"/>
    <p:sldId id="398" r:id="rId17"/>
    <p:sldId id="411" r:id="rId18"/>
    <p:sldId id="412" r:id="rId19"/>
    <p:sldId id="394" r:id="rId20"/>
    <p:sldId id="392" r:id="rId21"/>
    <p:sldId id="404" r:id="rId22"/>
    <p:sldId id="403" r:id="rId23"/>
    <p:sldId id="415" r:id="rId24"/>
    <p:sldId id="416" r:id="rId25"/>
    <p:sldId id="405" r:id="rId26"/>
    <p:sldId id="417" r:id="rId27"/>
    <p:sldId id="406" r:id="rId28"/>
    <p:sldId id="407" r:id="rId29"/>
    <p:sldId id="396" r:id="rId30"/>
    <p:sldId id="397" r:id="rId31"/>
    <p:sldId id="380" r:id="rId32"/>
    <p:sldId id="381" r:id="rId33"/>
    <p:sldId id="38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45" autoAdjust="0"/>
    <p:restoredTop sz="94624" autoAdjust="0"/>
  </p:normalViewPr>
  <p:slideViewPr>
    <p:cSldViewPr>
      <p:cViewPr>
        <p:scale>
          <a:sx n="75" d="100"/>
          <a:sy n="75" d="100"/>
        </p:scale>
        <p:origin x="-9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E23E63-BC61-48B6-B02E-D7B0D52C04D5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63374E2-65FC-41AD-9EC4-14C5D3259B4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8148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Сьогодні на новий рівень стає формування громадянської компетентності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57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Традиційними є заходи до Свята Покрови, Дня козацтва та УПА, яке сьогодні переросло  у День Захисника України.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190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і участь у обласному фестивалі «Свята Покрова».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2452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Флеш-мобом</a:t>
            </a:r>
            <a:r>
              <a:rPr lang="uk-U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"Україна – це територія гідності й свободи»  ми продемонстрували свою європейськість, гідність, своє прагнення до свободи, відзначивши День Гідності і Свободи. В закладі створена галерея слави про земляків героїв – учасників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Євромайдану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АТО.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883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виховання майбутнього захисника починається із щорічної конкурсної програми, приуроченої Дню Збройних Сил України.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99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Найбільшою популярністю у нашому закладі користуються масові заходи народознавчого характеру, які готуються спільними зусиллями педагогів і учнів.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4253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Саме завдяки реалізації проектів  Радою гуртківців, а це організація святкових новорічно-різдвяних  привітань  для громадськості селища Великі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Бірки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участь у міжнародних проектах,  ми змогли придбати комп’ютерну техніку у будинок творчості та музичну апаратуру для розважальних заходів.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760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минулому навчальному році ми відзначали  в нашому закладі і День пам’яті і примирення.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383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Щороку ми відзначаємо День народження нашого Кобзаря, щораз видозмінюючи форми роботи.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3476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Розвитку мовленню сприяє залучення дітей до артистичного жанру через участь у виставах.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5084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метою формування основ правових знань та правової культури; розвитку уміння свого правового захисту проводимо  заходи відповідної тематики  в рамках тижня та місячника правових знань 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134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 за останній рік відчули величезний сплеск патріотизму і, звичайно, що і форми роботи набули відповідного змісту і відношення 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7706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минулому році учнівські колективи району досить активно, передаючи естафету від школи до школи,  взяли участь у проекті «Рушник єдності»</a:t>
            </a:r>
            <a:endParaRPr lang="uk-UA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3646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продовження роботи по реалізації проекту «Книга звитяги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Євромайдану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АТО» 16 жовтня ми мали виїзне засідання Ради старшокласників у Жовтневій школі І-ІІ ст., що носить ім’я героя України Володі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Гарматія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який загинув 16 липня 2014 року  в зоні АТО.</a:t>
            </a:r>
            <a:endParaRPr lang="uk-UA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816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Щороку ми відкриваємо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БТШівський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сезон. В  рамках Дня відкритих дверей проводяться екскурсії закладом, презентація гуртків, посвята в гуртківці.</a:t>
            </a:r>
            <a:endParaRPr lang="uk-UA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606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 проводимо з дітьми уроки мужності, відповідно до пам’ятних дат та вікової категорії дітей.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31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Протягом року проводяться інформаційно-просвітницькі бесіди під час відвідування тематичних виставок, демонстрації презентацій, виготовлення стінгазет та ознайомлення з результатами проектної діяльності.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51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Протягом року залучалися діти і до благодійної</a:t>
            </a:r>
            <a:r>
              <a:rPr lang="uk-U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діяльності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548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проведення походів місцями національно-визвольних змагань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4075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Проведення екскурсій в заклади та музеї, що демонструють високу громадянську позицію.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71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Співдружність позашкільного закладу з сім’єю, опора на родинні традиції набуває сьогодні  нового педагогічного змісту та особливої актуальності. Адже об’єктивна необхідність такої взаємодії у розвитку особистості має глибокі соціальні й психолого-педагогічні основи.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B6CA-756D-4831-9AD6-FE654FF0471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70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0673-342C-47B8-9FFA-BCDA6D4CBF19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356F-5345-4EF8-B027-08220288DD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A35D4-EE58-4018-A042-5A499CBA62C4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E39E-3B28-4274-9C2D-815236F6F6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BA05-4A51-4AD6-80D3-BA1D131F673A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AFDC9-59ED-48C5-B329-A3C6C3C3C0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CBA54-358B-41DC-9F82-9661320D0651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DD1D-592B-4776-9BA7-FF7B393F40A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C536-F05E-45D9-8E1F-FDF91F03A266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C9CB-4AE9-4336-AFE7-3191F8535DE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AFD3B-8230-4020-AF4A-ED4B02B2B14C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337D-77A4-4F4D-9068-26CE0806058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AFCA-9D44-4397-8958-7761B1FB96CA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BDB6-31CB-44B9-AAE4-06615B347AC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867F4-2E33-4F03-9EE0-55E646F24A9C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C7DD-FAB3-492B-B657-FB37951D4D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F95F-D1D8-4DEE-8AEE-619D3057D43E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998B-1916-49E2-A1E0-EBBF08A89A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2CC52-9DCB-433E-9251-D58324B04CEE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A41F-335A-479A-BCB8-789DA2E8890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D71D0-942E-478E-BEF9-694C529FAD8D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CE854-21C8-40B4-8D10-1AC9056186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6A1928-E4F5-4A10-BA7E-D63AD28CC752}" type="datetimeFigureOut">
              <a:rPr lang="ru-RU"/>
              <a:pPr>
                <a:defRPr/>
              </a:pPr>
              <a:t>25.05.2016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B1335A-F057-48DA-954D-AC11FEF595D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CKBJIEu1lk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876300"/>
            <a:ext cx="84867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731" y="141287"/>
            <a:ext cx="7772400" cy="1199481"/>
          </a:xfrm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громадянської компетентності вихованців</a:t>
            </a:r>
            <a:endParaRPr lang="uk-U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7848872" cy="816496"/>
          </a:xfrm>
        </p:spPr>
        <p:txBody>
          <a:bodyPr/>
          <a:lstStyle/>
          <a:p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досвіду роботи </a:t>
            </a:r>
            <a:r>
              <a:rPr lang="uk-UA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Великобірківського</a:t>
            </a:r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будинку творчості школяра Тернопільського району</a:t>
            </a:r>
            <a:endParaRPr lang="uk-UA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матеріалидо семінару 2015\12283285_874484559287542_41304302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" y="3982445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228" y="287417"/>
            <a:ext cx="3775876" cy="648743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</a:rPr>
              <a:t>Родинні свята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4" name="Picture 3" descr="F:\свято червоної калини\фото\P10109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412875"/>
            <a:ext cx="37449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F:\свято червоної калини\фото\P10109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6080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1983" y="3860800"/>
            <a:ext cx="40543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«Червона калина-святий оберіг»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381328"/>
            <a:ext cx="37792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«Нашому роду нема переводу»</a:t>
            </a:r>
            <a:endParaRPr lang="uk-UA" dirty="0"/>
          </a:p>
        </p:txBody>
      </p:sp>
      <p:pic>
        <p:nvPicPr>
          <p:cNvPr id="9" name="Picture 2" descr="C:\Users\Acer\Desktop\день матері\фото\IMG_9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/>
          <a:stretch>
            <a:fillRect/>
          </a:stretch>
        </p:blipFill>
        <p:spPr bwMode="auto">
          <a:xfrm>
            <a:off x="287339" y="1341439"/>
            <a:ext cx="3884534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514437"/>
            <a:ext cx="38164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“Вклоніться матерям своїм</a:t>
            </a: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33871" y="134736"/>
            <a:ext cx="339725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/>
              <a:t>Співдружність позашкільного закладу з сім’єю, опора на родинні традиції набуває сьогодні  нового педагогічного змісту та особливої актуальності.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61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794" y="140439"/>
            <a:ext cx="7354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Родине свято </a:t>
            </a:r>
          </a:p>
          <a:p>
            <a:pPr algn="ctr"/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Нашому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роду нема переводу»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E:\родинне свято\фото\IMG_2890.JPG"/>
          <p:cNvPicPr>
            <a:picLocks noChangeAspect="1" noChangeArrowheads="1"/>
          </p:cNvPicPr>
          <p:nvPr/>
        </p:nvPicPr>
        <p:blipFill>
          <a:blip r:embed="rId2" cstate="print"/>
          <a:srcRect t="18884" r="866"/>
          <a:stretch>
            <a:fillRect/>
          </a:stretch>
        </p:blipFill>
        <p:spPr bwMode="auto">
          <a:xfrm>
            <a:off x="1115616" y="1340768"/>
            <a:ext cx="3845740" cy="2359944"/>
          </a:xfrm>
          <a:prstGeom prst="rect">
            <a:avLst/>
          </a:prstGeom>
          <a:noFill/>
        </p:spPr>
      </p:pic>
      <p:pic>
        <p:nvPicPr>
          <p:cNvPr id="7171" name="Picture 3" descr="E:\родинне свято\фото\IMG_2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240987" cy="2430601"/>
          </a:xfrm>
          <a:prstGeom prst="rect">
            <a:avLst/>
          </a:prstGeom>
          <a:noFill/>
        </p:spPr>
      </p:pic>
      <p:pic>
        <p:nvPicPr>
          <p:cNvPr id="7172" name="Picture 4" descr="E:\родинне свято\фото\IMG_2897.JPG"/>
          <p:cNvPicPr>
            <a:picLocks noChangeAspect="1" noChangeArrowheads="1"/>
          </p:cNvPicPr>
          <p:nvPr/>
        </p:nvPicPr>
        <p:blipFill>
          <a:blip r:embed="rId4" cstate="print"/>
          <a:srcRect t="15453" r="2094" b="6218"/>
          <a:stretch>
            <a:fillRect/>
          </a:stretch>
        </p:blipFill>
        <p:spPr bwMode="auto">
          <a:xfrm>
            <a:off x="1043608" y="3933056"/>
            <a:ext cx="3960440" cy="2376264"/>
          </a:xfrm>
          <a:prstGeom prst="rect">
            <a:avLst/>
          </a:prstGeom>
          <a:noFill/>
        </p:spPr>
      </p:pic>
      <p:pic>
        <p:nvPicPr>
          <p:cNvPr id="7173" name="Picture 5" descr="E:\родинне свято\фото\IMG_2896.JPG"/>
          <p:cNvPicPr>
            <a:picLocks noChangeAspect="1" noChangeArrowheads="1"/>
          </p:cNvPicPr>
          <p:nvPr/>
        </p:nvPicPr>
        <p:blipFill>
          <a:blip r:embed="rId5" cstate="print"/>
          <a:srcRect t="13604" r="16339" b="2049"/>
          <a:stretch>
            <a:fillRect/>
          </a:stretch>
        </p:blipFill>
        <p:spPr bwMode="auto">
          <a:xfrm>
            <a:off x="5220072" y="4005064"/>
            <a:ext cx="295232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436184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899" y="0"/>
            <a:ext cx="7313760" cy="9810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захисника України!</a:t>
            </a:r>
            <a:br>
              <a:rPr lang="uk-UA" sz="36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dirty="0" smtClean="0"/>
              <a:t>(</a:t>
            </a:r>
            <a:r>
              <a:rPr lang="uk-UA" sz="2000" i="1" dirty="0" smtClean="0"/>
              <a:t>Свято до Покрови Пресвятої Богородиці, </a:t>
            </a:r>
            <a:br>
              <a:rPr lang="uk-UA" sz="2000" i="1" dirty="0" smtClean="0"/>
            </a:br>
            <a:r>
              <a:rPr lang="uk-UA" sz="2000" i="1" dirty="0" smtClean="0"/>
              <a:t>Дню козацтва та річниці УПА </a:t>
            </a:r>
            <a:endParaRPr lang="uk-UA" sz="2000" dirty="0"/>
          </a:p>
        </p:txBody>
      </p:sp>
      <p:pic>
        <p:nvPicPr>
          <p:cNvPr id="67588" name="Picture 1" descr="IMG_75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16312" b="10240"/>
          <a:stretch>
            <a:fillRect/>
          </a:stretch>
        </p:blipFill>
        <p:spPr bwMode="auto">
          <a:xfrm>
            <a:off x="900113" y="981075"/>
            <a:ext cx="3816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 descr="IMG_75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5186"/>
            <a:ext cx="33067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" descr="IMG_7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895220" cy="265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G:\Ходить гарбуз по городу\Ярмарка\20151014_1641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r="10344" b="15077"/>
          <a:stretch/>
        </p:blipFill>
        <p:spPr bwMode="auto">
          <a:xfrm>
            <a:off x="4915155" y="1055688"/>
            <a:ext cx="4210050" cy="273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 descr="F:\матеріалидо семінару 2015\tSsWSAh35d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8"/>
          <a:stretch/>
        </p:blipFill>
        <p:spPr bwMode="auto">
          <a:xfrm>
            <a:off x="4290756" y="3790929"/>
            <a:ext cx="4241685" cy="279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87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1700" y="156153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rgbClr val="5232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Обласний фестиваль </a:t>
            </a:r>
            <a:endParaRPr lang="uk-UA" sz="2000" dirty="0" smtClean="0">
              <a:solidFill>
                <a:srgbClr val="523227"/>
              </a:solidFill>
              <a:latin typeface="Book Antiqua" pitchFamily="18" charset="0"/>
            </a:endParaRPr>
          </a:p>
          <a:p>
            <a:pPr algn="ctr">
              <a:defRPr/>
            </a:pPr>
            <a:r>
              <a:rPr lang="uk-UA" sz="2800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“</a:t>
            </a:r>
            <a:r>
              <a:rPr lang="uk-UA" sz="2800" b="1" dirty="0">
                <a:solidFill>
                  <a:srgbClr val="5232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Свята Покрова”</a:t>
            </a:r>
            <a:endParaRPr lang="uk-UA" sz="2800" dirty="0">
              <a:solidFill>
                <a:srgbClr val="523227"/>
              </a:solidFill>
              <a:latin typeface="Book Antiqua" pitchFamily="18" charset="0"/>
            </a:endParaRPr>
          </a:p>
        </p:txBody>
      </p:sp>
      <p:pic>
        <p:nvPicPr>
          <p:cNvPr id="1027" name="Picture 3" descr="D:\фото\гайдамаки\IMG_7747.JPG"/>
          <p:cNvPicPr>
            <a:picLocks noChangeAspect="1" noChangeArrowheads="1"/>
          </p:cNvPicPr>
          <p:nvPr/>
        </p:nvPicPr>
        <p:blipFill>
          <a:blip r:embed="rId3" cstate="print"/>
          <a:srcRect l="11106" t="7707" r="20409" b="5910"/>
          <a:stretch>
            <a:fillRect/>
          </a:stretch>
        </p:blipFill>
        <p:spPr bwMode="auto">
          <a:xfrm>
            <a:off x="5868144" y="1327687"/>
            <a:ext cx="3274787" cy="2893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фото\гайдамаки\IMG_7764.JPG"/>
          <p:cNvPicPr>
            <a:picLocks noChangeAspect="1" noChangeArrowheads="1"/>
          </p:cNvPicPr>
          <p:nvPr/>
        </p:nvPicPr>
        <p:blipFill rotWithShape="1">
          <a:blip r:embed="rId4" cstate="print"/>
          <a:srcRect l="17133" t="12197" r="24615" b="22323"/>
          <a:stretch/>
        </p:blipFill>
        <p:spPr bwMode="auto">
          <a:xfrm>
            <a:off x="4355976" y="3629000"/>
            <a:ext cx="3528393" cy="297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615" name="Прямокутник 6"/>
          <p:cNvSpPr>
            <a:spLocks noChangeArrowheads="1"/>
          </p:cNvSpPr>
          <p:nvPr/>
        </p:nvSpPr>
        <p:spPr bwMode="auto">
          <a:xfrm>
            <a:off x="5148064" y="6108219"/>
            <a:ext cx="3852168" cy="6477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523227"/>
                </a:solidFill>
                <a:latin typeface="Book Antiqua" pitchFamily="18" charset="0"/>
              </a:rPr>
              <a:t>Уривок з поеми Т.Г.Шевченка “Гайдамаки”</a:t>
            </a:r>
            <a:endParaRPr lang="uk-UA" b="1" dirty="0"/>
          </a:p>
        </p:txBody>
      </p:sp>
      <p:pic>
        <p:nvPicPr>
          <p:cNvPr id="6146" name="Picture 2" descr="D:\керівники гуртків\Соломія\заходи 2014-2015\Фестиваль Святя Покрова 2014р\IMG_29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/>
          <a:stretch/>
        </p:blipFill>
        <p:spPr bwMode="auto">
          <a:xfrm>
            <a:off x="385548" y="1327687"/>
            <a:ext cx="3995936" cy="2676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ерівники гуртків\Соломія\заходи 2014-2015\Фестиваль Святя Покрова 2014р\IMG_3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1"/>
          <a:stretch/>
        </p:blipFill>
        <p:spPr bwMode="auto">
          <a:xfrm>
            <a:off x="-116872" y="4189649"/>
            <a:ext cx="3977144" cy="2566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FC8-4E10-4FA3-AB87-3237DE354A6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4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CIM\139___01\IMG_29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3"/>
          <a:stretch/>
        </p:blipFill>
        <p:spPr bwMode="auto">
          <a:xfrm>
            <a:off x="215333" y="4099992"/>
            <a:ext cx="4449157" cy="275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1" y="188913"/>
            <a:ext cx="6921698" cy="863823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Гідності і Свободи</a:t>
            </a: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C:\Users\BTSH\Desktop\пам’яті героїв АТО\IMG_1356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/>
          <a:stretch/>
        </p:blipFill>
        <p:spPr bwMode="auto">
          <a:xfrm>
            <a:off x="323528" y="1241745"/>
            <a:ext cx="3894513" cy="280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3756096"/>
            <a:ext cx="3487173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Вшанування пам’яті Героїв Майдану </a:t>
            </a:r>
            <a:endParaRPr lang="uk-UA" sz="1400" dirty="0"/>
          </a:p>
        </p:txBody>
      </p:sp>
      <p:pic>
        <p:nvPicPr>
          <p:cNvPr id="6" name="Picture 2" descr="D:\UIII6XKGSZ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16" y="3805074"/>
            <a:ext cx="3754792" cy="281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902" y="6358395"/>
            <a:ext cx="341452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1400" b="1" dirty="0"/>
              <a:t>Галерея слави </a:t>
            </a:r>
            <a:endParaRPr lang="uk-UA" sz="1400" b="1" dirty="0" smtClean="0"/>
          </a:p>
          <a:p>
            <a:pPr algn="r"/>
            <a:r>
              <a:rPr lang="uk-UA" sz="1400" b="1" dirty="0" smtClean="0"/>
              <a:t>«</a:t>
            </a:r>
            <a:r>
              <a:rPr lang="uk-UA" sz="1400" b="1" dirty="0"/>
              <a:t>Землякам </a:t>
            </a:r>
            <a:r>
              <a:rPr lang="uk-UA" sz="1400" b="1" dirty="0" smtClean="0"/>
              <a:t>Героям-присвячується» </a:t>
            </a:r>
            <a:endParaRPr lang="uk-UA" sz="1400" b="1" dirty="0"/>
          </a:p>
        </p:txBody>
      </p:sp>
      <p:pic>
        <p:nvPicPr>
          <p:cNvPr id="18433" name="Picture 1" descr="D:\ольга\БТШівська гордість\до стендів\фото лузан\IMG_09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23695" r="5199" b="4636"/>
          <a:stretch/>
        </p:blipFill>
        <p:spPr bwMode="auto">
          <a:xfrm>
            <a:off x="4546319" y="1241745"/>
            <a:ext cx="4202145" cy="243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8685" y="3372864"/>
            <a:ext cx="2092176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«Молитва за Україну»</a:t>
            </a:r>
            <a:endParaRPr lang="uk-UA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6550223"/>
            <a:ext cx="38007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«Україна – територія Гідності і Свободи»</a:t>
            </a:r>
            <a:endParaRPr lang="uk-UA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142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бтш\День Збройних Сил України\фото\IMG_7993.JPG"/>
          <p:cNvPicPr/>
          <p:nvPr/>
        </p:nvPicPr>
        <p:blipFill>
          <a:blip r:embed="rId3" cstate="print"/>
          <a:srcRect b="14211"/>
          <a:stretch>
            <a:fillRect/>
          </a:stretch>
        </p:blipFill>
        <p:spPr bwMode="auto">
          <a:xfrm>
            <a:off x="0" y="3933056"/>
            <a:ext cx="309634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:\бтш\День Збройних Сил України\фото\IMG_8005.JPG"/>
          <p:cNvPicPr/>
          <p:nvPr/>
        </p:nvPicPr>
        <p:blipFill>
          <a:blip r:embed="rId4" cstate="print"/>
          <a:srcRect t="15653" r="-178" b="12344"/>
          <a:stretch>
            <a:fillRect/>
          </a:stretch>
        </p:blipFill>
        <p:spPr bwMode="auto">
          <a:xfrm>
            <a:off x="6012160" y="1"/>
            <a:ext cx="3131840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:\бтш\День Збройних Сил України\фото\IMG_7940.JPG"/>
          <p:cNvPicPr/>
          <p:nvPr/>
        </p:nvPicPr>
        <p:blipFill>
          <a:blip r:embed="rId5" cstate="print"/>
          <a:srcRect t="11604" r="1790"/>
          <a:stretch>
            <a:fillRect/>
          </a:stretch>
        </p:blipFill>
        <p:spPr bwMode="auto">
          <a:xfrm>
            <a:off x="-8708" y="1292633"/>
            <a:ext cx="36576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661" name="WordArt 2"/>
          <p:cNvSpPr>
            <a:spLocks noChangeArrowheads="1" noChangeShapeType="1" noTextEdit="1"/>
          </p:cNvSpPr>
          <p:nvPr/>
        </p:nvSpPr>
        <p:spPr bwMode="auto">
          <a:xfrm>
            <a:off x="1828800" y="260350"/>
            <a:ext cx="4183360" cy="5445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uk-UA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"</a:t>
            </a:r>
            <a:r>
              <a:rPr lang="uk-UA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Ну-мо</a:t>
            </a:r>
            <a:r>
              <a:rPr lang="uk-UA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,хлопці"</a:t>
            </a:r>
          </a:p>
        </p:txBody>
      </p:sp>
      <p:pic>
        <p:nvPicPr>
          <p:cNvPr id="6" name="Рисунок 5" descr="H:\бтш\День Збройних Сил України\фото\IMG_7975.JPG"/>
          <p:cNvPicPr/>
          <p:nvPr/>
        </p:nvPicPr>
        <p:blipFill>
          <a:blip r:embed="rId6" cstate="print"/>
          <a:srcRect l="20" t="10843" r="11623"/>
          <a:stretch>
            <a:fillRect/>
          </a:stretch>
        </p:blipFill>
        <p:spPr bwMode="auto">
          <a:xfrm>
            <a:off x="3563888" y="1484784"/>
            <a:ext cx="3200400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:\бтш\День Збройних Сил України\фото\IMG_7966.JPG"/>
          <p:cNvPicPr/>
          <p:nvPr/>
        </p:nvPicPr>
        <p:blipFill>
          <a:blip r:embed="rId7" cstate="print"/>
          <a:srcRect t="5993" b="14981"/>
          <a:stretch>
            <a:fillRect/>
          </a:stretch>
        </p:blipFill>
        <p:spPr bwMode="auto">
          <a:xfrm>
            <a:off x="5940152" y="3068960"/>
            <a:ext cx="32038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:\бтш\День Збройних Сил України\фото\IMG_8038.JPG"/>
          <p:cNvPicPr/>
          <p:nvPr/>
        </p:nvPicPr>
        <p:blipFill>
          <a:blip r:embed="rId8" cstate="print"/>
          <a:srcRect t="3559" b="11032"/>
          <a:stretch>
            <a:fillRect/>
          </a:stretch>
        </p:blipFill>
        <p:spPr bwMode="auto">
          <a:xfrm>
            <a:off x="2843808" y="4437112"/>
            <a:ext cx="360040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665" name="Rectangle 3"/>
          <p:cNvSpPr>
            <a:spLocks noChangeArrowheads="1"/>
          </p:cNvSpPr>
          <p:nvPr/>
        </p:nvSpPr>
        <p:spPr bwMode="auto">
          <a:xfrm>
            <a:off x="1403350" y="804863"/>
            <a:ext cx="4752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16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Приурочено Дню Збройних Сил України</a:t>
            </a:r>
            <a:endParaRPr lang="uk-UA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9716" name="Rectangle 4"/>
          <p:cNvSpPr>
            <a:spLocks noChangeArrowheads="1"/>
          </p:cNvSpPr>
          <p:nvPr/>
        </p:nvSpPr>
        <p:spPr bwMode="auto">
          <a:xfrm>
            <a:off x="1275556" y="3442783"/>
            <a:ext cx="2195512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uk-UA" sz="1800" dirty="0">
                <a:solidFill>
                  <a:srgbClr val="17365D"/>
                </a:solidFill>
                <a:latin typeface="Calibri" pitchFamily="34" charset="0"/>
                <a:cs typeface="Times New Roman" pitchFamily="18" charset="0"/>
              </a:rPr>
              <a:t>«Вояки-струнко»</a:t>
            </a:r>
            <a:endParaRPr lang="uk-UA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6372225" y="5013325"/>
            <a:ext cx="2771775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Допомога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пораненому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uk-UA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3779838" y="3573463"/>
            <a:ext cx="2130425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Професії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на  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війні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uk-UA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0" y="5949950"/>
            <a:ext cx="2551113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Перехід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через болото»</a:t>
            </a:r>
            <a:endParaRPr lang="uk-UA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6875463" y="1844675"/>
            <a:ext cx="1846262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«Попади в 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ціль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uk-UA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9717" name="Rectangle 5"/>
          <p:cNvSpPr>
            <a:spLocks noChangeArrowheads="1"/>
          </p:cNvSpPr>
          <p:nvPr/>
        </p:nvSpPr>
        <p:spPr bwMode="auto">
          <a:xfrm>
            <a:off x="6623050" y="5534025"/>
            <a:ext cx="2520950" cy="1323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tabLst>
                <a:tab pos="123825" algn="l"/>
                <a:tab pos="933450" algn="l"/>
              </a:tabLst>
              <a:defRPr/>
            </a:pPr>
            <a:r>
              <a:rPr lang="uk-UA" sz="1600">
                <a:solidFill>
                  <a:srgbClr val="17365D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Учасникам 	                          </a:t>
            </a:r>
            <a:endParaRPr lang="uk-UA" sz="1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eaLnBrk="0" hangingPunct="0">
              <a:tabLst>
                <a:tab pos="123825" algn="l"/>
                <a:tab pos="933450" algn="l"/>
              </a:tabLst>
              <a:defRPr/>
            </a:pPr>
            <a:r>
              <a:rPr lang="uk-UA" sz="1600">
                <a:solidFill>
                  <a:srgbClr val="17365D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присвоєно звання:</a:t>
            </a:r>
            <a:endParaRPr lang="uk-UA" sz="1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eaLnBrk="0" hangingPunct="0">
              <a:tabLst>
                <a:tab pos="123825" algn="l"/>
                <a:tab pos="933450" algn="l"/>
              </a:tabLst>
              <a:defRPr/>
            </a:pPr>
            <a:r>
              <a:rPr lang="uk-UA" sz="1600" b="1" i="1">
                <a:solidFill>
                  <a:srgbClr val="17365D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генерал-майор</a:t>
            </a:r>
            <a:endParaRPr lang="uk-UA" sz="1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eaLnBrk="0" hangingPunct="0">
              <a:tabLst>
                <a:tab pos="123825" algn="l"/>
                <a:tab pos="933450" algn="l"/>
              </a:tabLst>
              <a:defRPr/>
            </a:pPr>
            <a:r>
              <a:rPr lang="uk-UA" sz="1600" b="1" i="1">
                <a:solidFill>
                  <a:srgbClr val="17365D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генерал-лейтенант</a:t>
            </a:r>
            <a:endParaRPr lang="uk-UA" sz="1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eaLnBrk="0" hangingPunct="0">
              <a:tabLst>
                <a:tab pos="123825" algn="l"/>
                <a:tab pos="933450" algn="l"/>
              </a:tabLst>
              <a:defRPr/>
            </a:pPr>
            <a:r>
              <a:rPr lang="uk-UA" sz="1600" b="1" i="1">
                <a:solidFill>
                  <a:srgbClr val="17365D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генерал-полковник</a:t>
            </a:r>
            <a:endParaRPr lang="uk-UA" sz="1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FC8-4E10-4FA3-AB87-3237DE354A6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0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52321" cy="633957"/>
          </a:xfrm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C00000"/>
                </a:solidFill>
                <a:latin typeface="+mn-lt"/>
                <a:cs typeface="+mn-cs"/>
              </a:rPr>
              <a:t>Фольклорне </a:t>
            </a:r>
            <a:r>
              <a:rPr lang="uk-UA" sz="3200" b="1" dirty="0" smtClean="0">
                <a:solidFill>
                  <a:srgbClr val="C00000"/>
                </a:solidFill>
                <a:latin typeface="+mn-lt"/>
                <a:cs typeface="+mn-cs"/>
              </a:rPr>
              <a:t>дійство </a:t>
            </a:r>
            <a:r>
              <a:rPr lang="uk-UA" sz="3200" b="1" dirty="0" smtClean="0">
                <a:solidFill>
                  <a:srgbClr val="C00000"/>
                </a:solidFill>
                <a:latin typeface="+mn-lt"/>
                <a:cs typeface="+mn-cs"/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latin typeface="+mn-lt"/>
                <a:cs typeface="+mn-cs"/>
              </a:rPr>
            </a:b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Андріївські  вечорниці”</a:t>
            </a:r>
            <a:endParaRPr lang="uk-UA" sz="3200" dirty="0"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4" name="Picture 4" descr="D:\ольга\Джерело творчості\фото для джерела творчості\Андріївські вечорниці\вечониці 2009\DSC07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72194"/>
            <a:ext cx="3670791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5" name="Picture 5" descr="D:\ольга\Джерело творчості\фото для джерела творчості\Андріївські вечорниці\вечониці 2009\DSC07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239156"/>
            <a:ext cx="3129508" cy="234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фото\Андріївські вечорниці\вечорниці грудень 2013\IMG_8065.JPG"/>
          <p:cNvPicPr>
            <a:picLocks noChangeAspect="1" noChangeArrowheads="1"/>
          </p:cNvPicPr>
          <p:nvPr/>
        </p:nvPicPr>
        <p:blipFill>
          <a:blip r:embed="rId5" cstate="print"/>
          <a:srcRect t="21528"/>
          <a:stretch>
            <a:fillRect/>
          </a:stretch>
        </p:blipFill>
        <p:spPr bwMode="auto">
          <a:xfrm>
            <a:off x="5345722" y="764704"/>
            <a:ext cx="37092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6" descr="D:\ольга\Джерело творчості\фото для джерела творчості\Андріївські вечорниці\вечониці 2009\DSC074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412372"/>
            <a:ext cx="3216672" cy="241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Picture 2" descr="D:\ольга\Джерело творчості\фото для джерела творчості\Андріївські вечорниці\вечониці 2009\DSC07622.JPG"/>
          <p:cNvPicPr>
            <a:picLocks noChangeAspect="1" noChangeArrowheads="1"/>
          </p:cNvPicPr>
          <p:nvPr/>
        </p:nvPicPr>
        <p:blipFill>
          <a:blip r:embed="rId7" cstate="print"/>
          <a:srcRect t="8963" b="9726"/>
          <a:stretch>
            <a:fillRect/>
          </a:stretch>
        </p:blipFill>
        <p:spPr bwMode="auto">
          <a:xfrm>
            <a:off x="4852670" y="4332469"/>
            <a:ext cx="4088130" cy="249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256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:\керівники гуртків\Урманець Ольга\ПТМ\фото\фотографії\2014\вертеп\IMG_27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5508104" y="1052736"/>
            <a:ext cx="363589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12700"/>
            <a:ext cx="6768753" cy="1040036"/>
          </a:xfrm>
        </p:spPr>
        <p:txBody>
          <a:bodyPr/>
          <a:lstStyle/>
          <a:p>
            <a:pPr algn="ctr">
              <a:defRPr/>
            </a:pPr>
            <a:r>
              <a:rPr lang="uk-UA" sz="3200" b="0" dirty="0" smtClean="0">
                <a:solidFill>
                  <a:srgbClr val="C00000"/>
                </a:solidFill>
              </a:rPr>
              <a:t>Новорічно-різдвяна акція</a:t>
            </a:r>
            <a:br>
              <a:rPr lang="uk-UA" sz="3200" b="0" dirty="0" smtClean="0">
                <a:solidFill>
                  <a:srgbClr val="C00000"/>
                </a:solidFill>
              </a:rPr>
            </a:br>
            <a:r>
              <a:rPr lang="uk-UA" sz="3200" b="0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«Україна колядує»</a:t>
            </a:r>
            <a:endParaRPr lang="uk-UA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8" name="Picture 2" descr="D:\фото\свято Миколая\Свято Миколая-2012\IMG_48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4" y="1077139"/>
            <a:ext cx="3360373" cy="25202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1381" name="Picture 5" descr="D:\виставки\замвсть ялинки-зимовий букет\район-2007\DSC003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26698"/>
          <a:stretch/>
        </p:blipFill>
        <p:spPr bwMode="auto">
          <a:xfrm>
            <a:off x="2992047" y="2852936"/>
            <a:ext cx="2958347" cy="233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керівники гуртків\волинець\водіння Кози\P11904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5195" r="15842" b="15849"/>
          <a:stretch/>
        </p:blipFill>
        <p:spPr bwMode="auto">
          <a:xfrm>
            <a:off x="5950394" y="4232518"/>
            <a:ext cx="3117629" cy="258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BTSH\Documents\Scanned Documents\Рисунок (29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647" r="4701" b="3534"/>
          <a:stretch/>
        </p:blipFill>
        <p:spPr bwMode="auto">
          <a:xfrm>
            <a:off x="25664" y="4540852"/>
            <a:ext cx="3276815" cy="234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5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152" y="151862"/>
            <a:ext cx="7669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</a:rPr>
              <a:t>Різдвяне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</a:rPr>
              <a:t>дійство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Возвеселімось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разом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нині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:\Розвеселімось всі разом нині\Меланка\12570810_914420951945715_1220695258_n.jpg"/>
          <p:cNvPicPr>
            <a:picLocks noChangeAspect="1" noChangeArrowheads="1"/>
          </p:cNvPicPr>
          <p:nvPr/>
        </p:nvPicPr>
        <p:blipFill>
          <a:blip r:embed="rId2" cstate="print"/>
          <a:srcRect r="6614" b="9925"/>
          <a:stretch>
            <a:fillRect/>
          </a:stretch>
        </p:blipFill>
        <p:spPr bwMode="auto">
          <a:xfrm>
            <a:off x="467544" y="1484784"/>
            <a:ext cx="3384376" cy="2448272"/>
          </a:xfrm>
          <a:prstGeom prst="rect">
            <a:avLst/>
          </a:prstGeom>
          <a:noFill/>
        </p:spPr>
      </p:pic>
      <p:pic>
        <p:nvPicPr>
          <p:cNvPr id="6147" name="Picture 3" descr="E:\Розвеселімось всі разом нині\Меланка\P60112-145258.jpg"/>
          <p:cNvPicPr>
            <a:picLocks noChangeAspect="1" noChangeArrowheads="1"/>
          </p:cNvPicPr>
          <p:nvPr/>
        </p:nvPicPr>
        <p:blipFill>
          <a:blip r:embed="rId3" cstate="print"/>
          <a:srcRect t="22222" r="6209" b="8889"/>
          <a:stretch>
            <a:fillRect/>
          </a:stretch>
        </p:blipFill>
        <p:spPr bwMode="auto">
          <a:xfrm>
            <a:off x="4283968" y="4077072"/>
            <a:ext cx="4104456" cy="2232248"/>
          </a:xfrm>
          <a:prstGeom prst="rect">
            <a:avLst/>
          </a:prstGeom>
          <a:noFill/>
        </p:spPr>
      </p:pic>
      <p:pic>
        <p:nvPicPr>
          <p:cNvPr id="6148" name="Picture 4" descr="E:\Розвеселімось всі разом нині\Меланка\P60112-144532.jpg"/>
          <p:cNvPicPr>
            <a:picLocks noChangeAspect="1" noChangeArrowheads="1"/>
          </p:cNvPicPr>
          <p:nvPr/>
        </p:nvPicPr>
        <p:blipFill>
          <a:blip r:embed="rId4" cstate="print"/>
          <a:srcRect l="23721" t="20893" r="18522" b="26707"/>
          <a:stretch>
            <a:fillRect/>
          </a:stretch>
        </p:blipFill>
        <p:spPr bwMode="auto">
          <a:xfrm>
            <a:off x="4716016" y="1318238"/>
            <a:ext cx="3744416" cy="2515426"/>
          </a:xfrm>
          <a:prstGeom prst="rect">
            <a:avLst/>
          </a:prstGeom>
          <a:noFill/>
        </p:spPr>
      </p:pic>
      <p:pic>
        <p:nvPicPr>
          <p:cNvPr id="6149" name="Picture 5" descr="E:\Розвеселімось всі разом нині\Меланка\P60112-144328.jpg"/>
          <p:cNvPicPr>
            <a:picLocks noChangeAspect="1" noChangeArrowheads="1"/>
          </p:cNvPicPr>
          <p:nvPr/>
        </p:nvPicPr>
        <p:blipFill>
          <a:blip r:embed="rId5" cstate="print"/>
          <a:srcRect l="18844" t="27907" r="24622" b="18605"/>
          <a:stretch>
            <a:fillRect/>
          </a:stretch>
        </p:blipFill>
        <p:spPr bwMode="auto">
          <a:xfrm>
            <a:off x="1475656" y="4077072"/>
            <a:ext cx="1800200" cy="2300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93276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Зустрічі із захисниками</a:t>
            </a: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D:\ольга\фотографії\134___02\IMG_1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888432" cy="29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Igor\Downloads\IMG_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085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TSH\Desktop\новини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47570" r="17140" b="25775"/>
          <a:stretch/>
        </p:blipFill>
        <p:spPr bwMode="auto">
          <a:xfrm>
            <a:off x="1907704" y="4077072"/>
            <a:ext cx="5024739" cy="284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04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06650" y="163513"/>
            <a:ext cx="62484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 algn="ctr">
              <a:tabLst>
                <a:tab pos="457200" algn="l"/>
              </a:tabLst>
              <a:defRPr/>
            </a:pPr>
            <a:r>
              <a:rPr lang="uk-UA" sz="28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Громадянська компетентність</a:t>
            </a:r>
          </a:p>
          <a:p>
            <a:pPr eaLnBrk="0" hangingPunct="0">
              <a:tabLst>
                <a:tab pos="457200" algn="l"/>
              </a:tabLst>
              <a:defRPr/>
            </a:pPr>
            <a:endParaRPr lang="uk-UA" sz="1300" b="1" dirty="0">
              <a:latin typeface="Arial" pitchFamily="34" charset="0"/>
            </a:endParaRPr>
          </a:p>
        </p:txBody>
      </p:sp>
      <p:pic>
        <p:nvPicPr>
          <p:cNvPr id="159746" name="Picture 2" descr="F:\виховна система 2014\keng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2448396" cy="2331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Прямоугольник 1"/>
          <p:cNvSpPr>
            <a:spLocks noChangeArrowheads="1"/>
          </p:cNvSpPr>
          <p:nvPr/>
        </p:nvSpPr>
        <p:spPr bwMode="auto">
          <a:xfrm>
            <a:off x="2627783" y="692696"/>
            <a:ext cx="65162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49263" algn="ctr">
              <a:tabLst>
                <a:tab pos="457200" algn="l"/>
              </a:tabLst>
            </a:pPr>
            <a:r>
              <a:rPr lang="uk-UA" sz="1600" b="1" i="1" dirty="0"/>
              <a:t>Формується в процесі реалізації основних завдань національно-патріотичного, </a:t>
            </a:r>
            <a:r>
              <a:rPr lang="uk-UA" sz="1600" b="1" i="1" dirty="0" smtClean="0"/>
              <a:t>громадянського виховання</a:t>
            </a:r>
            <a:r>
              <a:rPr lang="uk-UA" sz="1600" b="1" dirty="0"/>
              <a:t>.</a:t>
            </a:r>
          </a:p>
        </p:txBody>
      </p:sp>
      <p:pic>
        <p:nvPicPr>
          <p:cNvPr id="86022" name="Picture 6" descr="F:\матеріалидо семінару 2015\рол.jpg"/>
          <p:cNvPicPr>
            <a:picLocks noChangeAspect="1" noChangeArrowheads="1"/>
          </p:cNvPicPr>
          <p:nvPr/>
        </p:nvPicPr>
        <p:blipFill rotWithShape="1">
          <a:blip r:embed="rId4"/>
          <a:srcRect l="23915" t="34041"/>
          <a:stretch/>
        </p:blipFill>
        <p:spPr bwMode="auto">
          <a:xfrm>
            <a:off x="3491880" y="1519972"/>
            <a:ext cx="4608512" cy="534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Объект 2"/>
          <p:cNvSpPr>
            <a:spLocks noGrp="1"/>
          </p:cNvSpPr>
          <p:nvPr>
            <p:ph idx="1"/>
          </p:nvPr>
        </p:nvSpPr>
        <p:spPr>
          <a:xfrm>
            <a:off x="179388" y="4941168"/>
            <a:ext cx="3888556" cy="122555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 smtClean="0"/>
              <a:t>Структура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 err="1" smtClean="0"/>
              <a:t>виховної</a:t>
            </a:r>
            <a:r>
              <a:rPr lang="ru-RU" sz="1800" dirty="0" smtClean="0"/>
              <a:t> </a:t>
            </a:r>
            <a:r>
              <a:rPr lang="ru-RU" sz="1800" dirty="0" err="1" smtClean="0"/>
              <a:t>системи</a:t>
            </a:r>
            <a:r>
              <a:rPr lang="ru-RU" sz="1800" dirty="0" smtClean="0"/>
              <a:t> 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 err="1" smtClean="0"/>
              <a:t>громадянського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виховання</a:t>
            </a:r>
            <a:r>
              <a:rPr lang="ru-RU" sz="1800" dirty="0" smtClean="0"/>
              <a:t>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/>
              <a:t> Я – Ми – Родина – </a:t>
            </a:r>
            <a:r>
              <a:rPr lang="ru-RU" sz="2000" dirty="0" err="1" smtClean="0"/>
              <a:t>Україна</a:t>
            </a:r>
            <a:endParaRPr lang="ru-RU" sz="20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uk-UA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80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TSH\Desktop\з фотоапарата\137___05\IMG_1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890646" cy="29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0" y="188913"/>
            <a:ext cx="7281863" cy="863823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пам'яті і примирення</a:t>
            </a:r>
            <a:endParaRPr lang="uk-UA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C:\Users\BTSH\Desktop\з фотоапарата\137___05\IMG_190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4" y="3789040"/>
            <a:ext cx="4317647" cy="287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день перемоги\Маки до дня перемоги\IMG_43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9352"/>
            <a:ext cx="3456384" cy="271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F:\матеріалидо семінару 2015\11258021_815840201825463_1454141883277705894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54" y="4003655"/>
            <a:ext cx="4266933" cy="28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8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ень перемоги\ФОТО ВЕТЕРЕН\IMG_6793.JPG"/>
          <p:cNvPicPr>
            <a:picLocks noChangeAspect="1" noChangeArrowheads="1"/>
          </p:cNvPicPr>
          <p:nvPr/>
        </p:nvPicPr>
        <p:blipFill>
          <a:blip r:embed="rId2" cstate="print"/>
          <a:srcRect t="10256" r="14166" b="2564"/>
          <a:stretch>
            <a:fillRect/>
          </a:stretch>
        </p:blipFill>
        <p:spPr bwMode="auto">
          <a:xfrm>
            <a:off x="327209" y="1052736"/>
            <a:ext cx="3308687" cy="2520279"/>
          </a:xfrm>
          <a:prstGeom prst="rect">
            <a:avLst/>
          </a:prstGeom>
          <a:noFill/>
        </p:spPr>
      </p:pic>
      <p:pic>
        <p:nvPicPr>
          <p:cNvPr id="1027" name="Picture 3" descr="E:\день перемоги\ФОТО ВЕТЕРЕН\13062877_1686444624956096_5733302549575161305_o.jpg"/>
          <p:cNvPicPr>
            <a:picLocks noChangeAspect="1" noChangeArrowheads="1"/>
          </p:cNvPicPr>
          <p:nvPr/>
        </p:nvPicPr>
        <p:blipFill>
          <a:blip r:embed="rId3" cstate="print"/>
          <a:srcRect t="24695" r="954" b="15626"/>
          <a:stretch>
            <a:fillRect/>
          </a:stretch>
        </p:blipFill>
        <p:spPr bwMode="auto">
          <a:xfrm>
            <a:off x="1191347" y="3658911"/>
            <a:ext cx="6617290" cy="2952329"/>
          </a:xfrm>
          <a:prstGeom prst="rect">
            <a:avLst/>
          </a:prstGeom>
          <a:noFill/>
        </p:spPr>
      </p:pic>
      <p:pic>
        <p:nvPicPr>
          <p:cNvPr id="1028" name="Picture 4" descr="E:\день перемоги\ФОТО ВЕТЕРЕН\IMG_6820.JPG"/>
          <p:cNvPicPr>
            <a:picLocks noChangeAspect="1" noChangeArrowheads="1"/>
          </p:cNvPicPr>
          <p:nvPr/>
        </p:nvPicPr>
        <p:blipFill>
          <a:blip r:embed="rId4" cstate="print"/>
          <a:srcRect t="20214" r="10725"/>
          <a:stretch>
            <a:fillRect/>
          </a:stretch>
        </p:blipFill>
        <p:spPr bwMode="auto">
          <a:xfrm>
            <a:off x="4499992" y="1052736"/>
            <a:ext cx="3888432" cy="2606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59732" y="322411"/>
            <a:ext cx="6408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Проект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«Ветеран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поруч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55931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7262" y="173068"/>
            <a:ext cx="662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Експрес – гра  «Я –патріот»</a:t>
            </a:r>
            <a:endParaRPr lang="uk-UA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G:\зустріч з випускниками\фото\P222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60" y="1211093"/>
            <a:ext cx="3551780" cy="266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зустріч з випускниками\фото\P2221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02" y="908720"/>
            <a:ext cx="3594789" cy="26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зустріч з випускниками\фото\P2221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39483"/>
            <a:ext cx="3608893" cy="27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зустріч з випускниками\фото\IMG_1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37730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G:\виставка великдень\IMG_9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25115"/>
            <a:ext cx="2736304" cy="208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Acer\Desktop\DCIM\101MSDCF\DSC02418.JPG"/>
          <p:cNvPicPr>
            <a:picLocks noChangeAspect="1" noChangeArrowheads="1"/>
          </p:cNvPicPr>
          <p:nvPr/>
        </p:nvPicPr>
        <p:blipFill>
          <a:blip r:embed="rId3"/>
          <a:srcRect t="45496" r="27505"/>
          <a:stretch>
            <a:fillRect/>
          </a:stretch>
        </p:blipFill>
        <p:spPr bwMode="auto">
          <a:xfrm>
            <a:off x="43531" y="1484784"/>
            <a:ext cx="408370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73206" y="116632"/>
            <a:ext cx="7281863" cy="1143000"/>
          </a:xfrm>
        </p:spPr>
        <p:txBody>
          <a:bodyPr/>
          <a:lstStyle/>
          <a:p>
            <a:pPr algn="ctr"/>
            <a:r>
              <a:rPr lang="uk-UA" sz="3600" dirty="0" smtClean="0"/>
              <a:t>Народознавчі </a:t>
            </a:r>
            <a:r>
              <a:rPr lang="uk-UA" sz="3600" dirty="0"/>
              <a:t>з</a:t>
            </a:r>
            <a:r>
              <a:rPr lang="uk-UA" sz="3600" dirty="0" smtClean="0"/>
              <a:t>аходи</a:t>
            </a:r>
            <a:endParaRPr lang="uk-UA" sz="3600" dirty="0"/>
          </a:p>
        </p:txBody>
      </p:sp>
      <p:pic>
        <p:nvPicPr>
          <p:cNvPr id="9" name="Picture 7" descr="D:\фото\свято Миколая\Свято Миколая-2012\PC190568.JPG"/>
          <p:cNvPicPr>
            <a:picLocks noChangeAspect="1" noChangeArrowheads="1"/>
          </p:cNvPicPr>
          <p:nvPr/>
        </p:nvPicPr>
        <p:blipFill rotWithShape="1">
          <a:blip r:embed="rId4"/>
          <a:srcRect l="8232" t="21201" r="11088" b="11839"/>
          <a:stretch/>
        </p:blipFill>
        <p:spPr bwMode="auto">
          <a:xfrm>
            <a:off x="251520" y="3749502"/>
            <a:ext cx="4322762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-20978" y="6218016"/>
            <a:ext cx="4304946" cy="571500"/>
          </a:xfrm>
          <a:prstGeom prst="rect">
            <a:avLst/>
          </a:prstGeom>
          <a:gradFill rotWithShape="1">
            <a:gsLst>
              <a:gs pos="0">
                <a:srgbClr val="BCBCBC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/>
            <a:r>
              <a:rPr lang="uk-UA" sz="2000" dirty="0" smtClean="0"/>
              <a:t>«Святий Миколай </a:t>
            </a:r>
            <a:br>
              <a:rPr lang="uk-UA" sz="2000" dirty="0" smtClean="0"/>
            </a:br>
            <a:r>
              <a:rPr lang="uk-UA" sz="2000" dirty="0" smtClean="0"/>
              <a:t>завітав у наш край»</a:t>
            </a:r>
            <a:endParaRPr lang="uk-UA" sz="2000" dirty="0"/>
          </a:p>
        </p:txBody>
      </p:sp>
      <p:pic>
        <p:nvPicPr>
          <p:cNvPr id="8" name="Picture 14" descr="IMG_3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6729"/>
          <a:stretch>
            <a:fillRect/>
          </a:stretch>
        </p:blipFill>
        <p:spPr bwMode="auto">
          <a:xfrm>
            <a:off x="4310371" y="1484784"/>
            <a:ext cx="2603500" cy="1944688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MG_30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t="33862" r="16754"/>
          <a:stretch>
            <a:fillRect/>
          </a:stretch>
        </p:blipFill>
        <p:spPr bwMode="auto">
          <a:xfrm>
            <a:off x="6941618" y="2433537"/>
            <a:ext cx="1943100" cy="2532062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969654" y="3699568"/>
            <a:ext cx="1944217" cy="720080"/>
          </a:xfrm>
          <a:prstGeom prst="rect">
            <a:avLst/>
          </a:prstGeom>
          <a:gradFill rotWithShape="1">
            <a:gsLst>
              <a:gs pos="0">
                <a:srgbClr val="BCBCBC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Радіємо</a:t>
            </a:r>
          </a:p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 Великодню!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бтш\Шевченко захід\Душа поетова жива\IMG_0951.jpg"/>
          <p:cNvPicPr/>
          <p:nvPr/>
        </p:nvPicPr>
        <p:blipFill>
          <a:blip r:embed="rId3" cstate="print"/>
          <a:srcRect b="22058"/>
          <a:stretch>
            <a:fillRect/>
          </a:stretch>
        </p:blipFill>
        <p:spPr bwMode="auto">
          <a:xfrm>
            <a:off x="179512" y="1319884"/>
            <a:ext cx="45390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66280" y="0"/>
            <a:ext cx="5904656" cy="79208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>
              <a:buNone/>
            </a:pPr>
            <a:r>
              <a:rPr lang="uk-UA" sz="3600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Душа поетова жива</a:t>
            </a:r>
            <a:endParaRPr lang="uk-UA" sz="3600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 descr="H:\бтш\Шевченко захід\Душа поетова жива\IMG_0983.jpg"/>
          <p:cNvPicPr/>
          <p:nvPr/>
        </p:nvPicPr>
        <p:blipFill>
          <a:blip r:embed="rId4" cstate="print"/>
          <a:srcRect t="23236" r="1352" b="6163"/>
          <a:stretch>
            <a:fillRect/>
          </a:stretch>
        </p:blipFill>
        <p:spPr bwMode="auto">
          <a:xfrm>
            <a:off x="3995935" y="3933056"/>
            <a:ext cx="5188227" cy="283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D:\ольга\фотографії\135___03\виставка до шевченка\IMG_14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9"/>
          <a:stretch/>
        </p:blipFill>
        <p:spPr bwMode="auto">
          <a:xfrm>
            <a:off x="5368685" y="792088"/>
            <a:ext cx="3739671" cy="250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бтш\Шевченко на Тернопільщині\бібліотека шевченко фото\P1010276.JPG"/>
          <p:cNvPicPr>
            <a:picLocks noChangeAspect="1" noChangeArrowheads="1"/>
          </p:cNvPicPr>
          <p:nvPr/>
        </p:nvPicPr>
        <p:blipFill>
          <a:blip r:embed="rId6" cstate="print"/>
          <a:srcRect l="3998" t="8392" r="3083" b="979"/>
          <a:stretch>
            <a:fillRect/>
          </a:stretch>
        </p:blipFill>
        <p:spPr bwMode="auto">
          <a:xfrm>
            <a:off x="308859" y="4184429"/>
            <a:ext cx="3687076" cy="269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49060" y="3717032"/>
            <a:ext cx="226954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Інсценізація творів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5416713" y="3116867"/>
            <a:ext cx="376862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Виставка робіт гуртківців, виконані на мотиви творів поета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403648" y="6468851"/>
            <a:ext cx="25922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Дослідницька робота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5364088" y="6512098"/>
            <a:ext cx="38200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Літературно-мистецьке дійство</a:t>
            </a:r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88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4528" y="332656"/>
            <a:ext cx="5006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Плекаймо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рідну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мову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E:\Плекаймо рідну мову\фото\12422319_577359739087219_27435705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744416" cy="2808312"/>
          </a:xfrm>
          <a:prstGeom prst="rect">
            <a:avLst/>
          </a:prstGeom>
          <a:noFill/>
        </p:spPr>
      </p:pic>
      <p:pic>
        <p:nvPicPr>
          <p:cNvPr id="2051" name="Picture 3" descr="E:\Плекаймо рідну мову\фото\12899462_577359645753895_1643906433_o.jpg"/>
          <p:cNvPicPr>
            <a:picLocks noChangeAspect="1" noChangeArrowheads="1"/>
          </p:cNvPicPr>
          <p:nvPr/>
        </p:nvPicPr>
        <p:blipFill>
          <a:blip r:embed="rId3" cstate="print"/>
          <a:srcRect t="29787" r="-532"/>
          <a:stretch>
            <a:fillRect/>
          </a:stretch>
        </p:blipFill>
        <p:spPr bwMode="auto">
          <a:xfrm>
            <a:off x="4139951" y="980728"/>
            <a:ext cx="4948913" cy="2592288"/>
          </a:xfrm>
          <a:prstGeom prst="rect">
            <a:avLst/>
          </a:prstGeom>
          <a:noFill/>
        </p:spPr>
      </p:pic>
      <p:pic>
        <p:nvPicPr>
          <p:cNvPr id="2052" name="Picture 4" descr="E:\Плекаймо рідну мову\фото\12476785_577363479086845_1980956180_o.jpg"/>
          <p:cNvPicPr>
            <a:picLocks noChangeAspect="1" noChangeArrowheads="1"/>
          </p:cNvPicPr>
          <p:nvPr/>
        </p:nvPicPr>
        <p:blipFill>
          <a:blip r:embed="rId4" cstate="print"/>
          <a:srcRect t="17771" r="6557"/>
          <a:stretch>
            <a:fillRect/>
          </a:stretch>
        </p:blipFill>
        <p:spPr bwMode="auto">
          <a:xfrm>
            <a:off x="4283968" y="3789040"/>
            <a:ext cx="414594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18721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868" y="116632"/>
            <a:ext cx="7281863" cy="647799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Прем'єри вистав</a:t>
            </a: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керівники гуртків\волинець\бабусин коровай\_MG_5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9274"/>
            <a:ext cx="4740691" cy="2725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0953" y="3771762"/>
            <a:ext cx="230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«Бабусин коровай»</a:t>
            </a:r>
            <a:endParaRPr lang="uk-UA" dirty="0"/>
          </a:p>
        </p:txBody>
      </p:sp>
      <p:pic>
        <p:nvPicPr>
          <p:cNvPr id="9219" name="Picture 3" descr="D:\керівники гуртків\волинець\в бабусинім городі\PB29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84665"/>
            <a:ext cx="3847094" cy="2885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7090" y="3585433"/>
            <a:ext cx="25509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«В бабусинім городі»</a:t>
            </a:r>
            <a:endParaRPr lang="uk-UA" dirty="0"/>
          </a:p>
        </p:txBody>
      </p:sp>
      <p:pic>
        <p:nvPicPr>
          <p:cNvPr id="9220" name="Picture 4" descr="D:\керівники гуртків\волинець\свято миколая\DSCN51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0" b="9474"/>
          <a:stretch/>
        </p:blipFill>
        <p:spPr bwMode="auto">
          <a:xfrm>
            <a:off x="-180528" y="4129394"/>
            <a:ext cx="4913904" cy="268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6624138"/>
            <a:ext cx="29037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«В ніч Святого Миколая»</a:t>
            </a:r>
            <a:endParaRPr lang="uk-UA" dirty="0"/>
          </a:p>
        </p:txBody>
      </p:sp>
      <p:pic>
        <p:nvPicPr>
          <p:cNvPr id="9" name="Picture 2" descr="DSC03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3"/>
          <a:stretch>
            <a:fillRect/>
          </a:stretch>
        </p:blipFill>
        <p:spPr bwMode="auto">
          <a:xfrm>
            <a:off x="4733376" y="3985775"/>
            <a:ext cx="4452938" cy="2638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97700" y="6286000"/>
            <a:ext cx="2146300" cy="338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uk-UA" sz="1400" dirty="0"/>
              <a:t> </a:t>
            </a:r>
            <a:r>
              <a:rPr lang="uk-UA" sz="1600" dirty="0"/>
              <a:t>“</a:t>
            </a:r>
            <a:r>
              <a:rPr lang="uk-UA" sz="1600" dirty="0" err="1"/>
              <a:t>Мавка-вербинка</a:t>
            </a:r>
            <a:r>
              <a:rPr lang="uk-UA" sz="1400" dirty="0"/>
              <a:t>”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34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-25643"/>
            <a:ext cx="4636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Вистава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«Колобок»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</a:rPr>
              <a:t>новий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лад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Плекаймо рідну мову\фото\12499460_577361589087034_1504806288_o.jpg"/>
          <p:cNvPicPr>
            <a:picLocks noChangeAspect="1" noChangeArrowheads="1"/>
          </p:cNvPicPr>
          <p:nvPr/>
        </p:nvPicPr>
        <p:blipFill>
          <a:blip r:embed="rId2" cstate="print"/>
          <a:srcRect r="1562" b="9375"/>
          <a:stretch>
            <a:fillRect/>
          </a:stretch>
        </p:blipFill>
        <p:spPr bwMode="auto">
          <a:xfrm>
            <a:off x="683568" y="1268759"/>
            <a:ext cx="3456384" cy="2386551"/>
          </a:xfrm>
          <a:prstGeom prst="rect">
            <a:avLst/>
          </a:prstGeom>
          <a:noFill/>
        </p:spPr>
      </p:pic>
      <p:pic>
        <p:nvPicPr>
          <p:cNvPr id="3075" name="Picture 3" descr="E:\Плекаймо рідну мову\фото\12596610_577361555753704_923250043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340768"/>
            <a:ext cx="3360373" cy="2520280"/>
          </a:xfrm>
          <a:prstGeom prst="rect">
            <a:avLst/>
          </a:prstGeom>
          <a:noFill/>
        </p:spPr>
      </p:pic>
      <p:pic>
        <p:nvPicPr>
          <p:cNvPr id="3076" name="Picture 4" descr="E:\Плекаймо рідну мову\фото\12874225_577361649087028_392686415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97672"/>
            <a:ext cx="3336370" cy="2502277"/>
          </a:xfrm>
          <a:prstGeom prst="rect">
            <a:avLst/>
          </a:prstGeom>
          <a:noFill/>
        </p:spPr>
      </p:pic>
      <p:pic>
        <p:nvPicPr>
          <p:cNvPr id="3077" name="Picture 5" descr="E:\Плекаймо рідну мову\фото\12896305_577362705753589_333310439_o.jpg"/>
          <p:cNvPicPr>
            <a:picLocks noChangeAspect="1" noChangeArrowheads="1"/>
          </p:cNvPicPr>
          <p:nvPr/>
        </p:nvPicPr>
        <p:blipFill>
          <a:blip r:embed="rId5" cstate="print"/>
          <a:srcRect l="14286" t="26191" r="1786" b="14286"/>
          <a:stretch>
            <a:fillRect/>
          </a:stretch>
        </p:blipFill>
        <p:spPr bwMode="auto">
          <a:xfrm>
            <a:off x="4427983" y="4005064"/>
            <a:ext cx="4332001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646152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УЄ\IMG_4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78360"/>
            <a:ext cx="6048673" cy="4032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err="1" smtClean="0">
                <a:solidFill>
                  <a:srgbClr val="002060"/>
                </a:solidFill>
              </a:rPr>
              <a:t>Флеш-моб</a:t>
            </a:r>
            <a:r>
              <a:rPr lang="uk-UA" sz="3600" dirty="0" smtClean="0">
                <a:solidFill>
                  <a:srgbClr val="002060"/>
                </a:solidFill>
              </a:rPr>
              <a:t> 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єдності </a:t>
            </a:r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поколінь-сила </a:t>
            </a:r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народу»</a:t>
            </a:r>
            <a:endParaRPr lang="uk-UA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58015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3828859" y="1443480"/>
            <a:ext cx="2304256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Подорож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у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Країну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endParaRPr lang="ru-RU" sz="3600" kern="10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ru-RU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Прав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Дитини</a:t>
            </a:r>
            <a:endParaRPr lang="uk-UA" sz="36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H:\бтш\тиждень правових знань\фото\IMG_7887.JPG"/>
          <p:cNvPicPr/>
          <p:nvPr/>
        </p:nvPicPr>
        <p:blipFill rotWithShape="1">
          <a:blip r:embed="rId3" cstate="print"/>
          <a:srcRect l="9264" t="14546" r="10082"/>
          <a:stretch/>
        </p:blipFill>
        <p:spPr bwMode="auto">
          <a:xfrm>
            <a:off x="1115616" y="1340768"/>
            <a:ext cx="2531368" cy="1981363"/>
          </a:xfrm>
          <a:prstGeom prst="roundRect">
            <a:avLst>
              <a:gd name="adj" fmla="val 11111"/>
            </a:avLst>
          </a:prstGeom>
          <a:ln w="190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:\бтш\тиждень правових знань\фото\IMG_7893.JPG"/>
          <p:cNvPicPr/>
          <p:nvPr/>
        </p:nvPicPr>
        <p:blipFill rotWithShape="1">
          <a:blip r:embed="rId4" cstate="print"/>
          <a:srcRect l="4582" t="17770" r="11051"/>
          <a:stretch/>
        </p:blipFill>
        <p:spPr bwMode="auto">
          <a:xfrm>
            <a:off x="6228184" y="980728"/>
            <a:ext cx="2698956" cy="2031876"/>
          </a:xfrm>
          <a:prstGeom prst="roundRect">
            <a:avLst>
              <a:gd name="adj" fmla="val 11111"/>
            </a:avLst>
          </a:prstGeom>
          <a:ln w="190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:\бтш\тиждень правових знань\фото\IMG_79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6849" r="3238" b="3563"/>
          <a:stretch/>
        </p:blipFill>
        <p:spPr bwMode="auto">
          <a:xfrm>
            <a:off x="3419872" y="2636912"/>
            <a:ext cx="377677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:\делегати дитячих прав\IMG_06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" y="4221088"/>
            <a:ext cx="3389490" cy="254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1" y="1"/>
            <a:ext cx="6705674" cy="980727"/>
          </a:xfrm>
        </p:spPr>
        <p:txBody>
          <a:bodyPr/>
          <a:lstStyle/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ТИЖДЕНЬ ПРАВОВИХ ЗНАНЬ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«Права дитини»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131840" y="6021288"/>
            <a:ext cx="2522488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Перегляд презентації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WordArt 1"/>
          <p:cNvSpPr>
            <a:spLocks noChangeArrowheads="1" noChangeShapeType="1" noTextEdit="1"/>
          </p:cNvSpPr>
          <p:nvPr/>
        </p:nvSpPr>
        <p:spPr bwMode="auto">
          <a:xfrm>
            <a:off x="3254276" y="6492460"/>
            <a:ext cx="21336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uk-UA" sz="20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"Я і мої права"</a:t>
            </a:r>
            <a:endParaRPr lang="uk-UA" sz="20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8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672" y="188640"/>
            <a:ext cx="7416824" cy="7778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400" b="1" i="1" dirty="0" smtClean="0"/>
              <a:t>     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</a:t>
            </a:r>
            <a:b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НАЦІОНАЛЬНО-ПАТРІОТИЧНОГО ВИХОВАННЯ </a:t>
            </a:r>
            <a:endParaRPr lang="ru-RU" sz="2400" b="1" i="1" dirty="0" smtClean="0">
              <a:solidFill>
                <a:srgbClr val="F381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11188" y="1125538"/>
            <a:ext cx="17303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виховні справи</a:t>
            </a:r>
            <a:endParaRPr lang="uk-UA" sz="1600" dirty="0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421063" y="1125538"/>
            <a:ext cx="25908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/>
              <a:t>Позашкільна робота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608763" y="1125538"/>
            <a:ext cx="1922054" cy="827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с</a:t>
            </a:r>
            <a:r>
              <a:rPr lang="uk-UA" sz="1600" dirty="0" smtClean="0"/>
              <a:t>півпраця </a:t>
            </a:r>
          </a:p>
          <a:p>
            <a:pPr algn="ctr"/>
            <a:r>
              <a:rPr lang="uk-UA" sz="1600" dirty="0" smtClean="0"/>
              <a:t>з громадськими</a:t>
            </a:r>
          </a:p>
          <a:p>
            <a:pPr algn="ctr"/>
            <a:r>
              <a:rPr lang="uk-UA" sz="1600" dirty="0" smtClean="0"/>
              <a:t> організаціями</a:t>
            </a:r>
            <a:endParaRPr lang="uk-UA" sz="1600" dirty="0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611188" y="1773238"/>
            <a:ext cx="1730375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о</a:t>
            </a:r>
            <a:r>
              <a:rPr lang="uk-UA" sz="1600" dirty="0" smtClean="0"/>
              <a:t>брядові свята</a:t>
            </a:r>
            <a:endParaRPr lang="uk-UA" sz="1600" dirty="0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3847787" y="2517775"/>
            <a:ext cx="18716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походи</a:t>
            </a:r>
            <a:endParaRPr lang="uk-UA" sz="1600" dirty="0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3845320" y="3190763"/>
            <a:ext cx="1871662" cy="384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екскурсії</a:t>
            </a:r>
            <a:endParaRPr lang="uk-UA" sz="1600" dirty="0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6717594" y="2214108"/>
            <a:ext cx="1719263" cy="45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співпраця </a:t>
            </a:r>
            <a:endParaRPr lang="uk-UA" sz="1600" dirty="0"/>
          </a:p>
          <a:p>
            <a:pPr algn="ctr"/>
            <a:r>
              <a:rPr lang="uk-UA" sz="1600" dirty="0"/>
              <a:t>з </a:t>
            </a:r>
            <a:r>
              <a:rPr lang="uk-UA" sz="1600" dirty="0" smtClean="0"/>
              <a:t>батьками</a:t>
            </a:r>
            <a:endParaRPr lang="uk-UA" sz="1600" dirty="0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6518684" y="2854386"/>
            <a:ext cx="2012132" cy="48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п</a:t>
            </a:r>
            <a:r>
              <a:rPr lang="uk-UA" sz="1600" dirty="0" smtClean="0"/>
              <a:t>роектна діяльність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52600" y="3606233"/>
            <a:ext cx="172515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err="1"/>
              <a:t>ф</a:t>
            </a:r>
            <a:r>
              <a:rPr lang="uk-UA" sz="1600" dirty="0" err="1" smtClean="0"/>
              <a:t>лешмоби</a:t>
            </a:r>
            <a:endParaRPr lang="uk-UA" sz="1600" dirty="0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3648855" y="3838576"/>
            <a:ext cx="2435164" cy="3476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600" dirty="0"/>
              <a:t>е</a:t>
            </a:r>
            <a:r>
              <a:rPr lang="uk-UA" sz="1600" dirty="0" smtClean="0"/>
              <a:t>тнографічні експедиції</a:t>
            </a:r>
            <a:endParaRPr lang="uk-UA" sz="1600" dirty="0"/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6518684" y="3498283"/>
            <a:ext cx="2012132" cy="5627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dirty="0" smtClean="0"/>
          </a:p>
          <a:p>
            <a:pPr algn="ctr"/>
            <a:r>
              <a:rPr lang="uk-UA" sz="1600" dirty="0" smtClean="0"/>
              <a:t>клуб </a:t>
            </a:r>
            <a:r>
              <a:rPr lang="uk-UA" sz="1600" dirty="0"/>
              <a:t>цікавих</a:t>
            </a:r>
          </a:p>
          <a:p>
            <a:pPr algn="ctr"/>
            <a:r>
              <a:rPr lang="uk-UA" sz="1600" dirty="0"/>
              <a:t> зустрічей</a:t>
            </a:r>
          </a:p>
          <a:p>
            <a:pPr algn="ctr"/>
            <a:endParaRPr lang="uk-UA" sz="1600" dirty="0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269841" y="4453153"/>
            <a:ext cx="1725158" cy="8788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з</a:t>
            </a:r>
            <a:r>
              <a:rPr lang="uk-UA" sz="1600" dirty="0" smtClean="0"/>
              <a:t>магання </a:t>
            </a:r>
          </a:p>
          <a:p>
            <a:pPr algn="ctr"/>
            <a:r>
              <a:rPr lang="uk-UA" sz="1600" dirty="0" smtClean="0"/>
              <a:t>приурочені </a:t>
            </a:r>
          </a:p>
          <a:p>
            <a:pPr algn="ctr"/>
            <a:r>
              <a:rPr lang="uk-UA" sz="1600" dirty="0" smtClean="0"/>
              <a:t>пам'ятним датам</a:t>
            </a:r>
            <a:endParaRPr lang="uk-UA" sz="1600" dirty="0"/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2362200" y="3195923"/>
            <a:ext cx="1237559" cy="469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Пошукова</a:t>
            </a:r>
          </a:p>
          <a:p>
            <a:pPr algn="ctr"/>
            <a:r>
              <a:rPr lang="uk-UA" sz="1600" dirty="0" smtClean="0"/>
              <a:t> робота</a:t>
            </a:r>
            <a:endParaRPr lang="uk-UA" sz="1600" dirty="0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3815631" y="4365625"/>
            <a:ext cx="2051769" cy="6445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оформлення звітів </a:t>
            </a:r>
          </a:p>
          <a:p>
            <a:pPr algn="ctr"/>
            <a:r>
              <a:rPr lang="uk-UA" sz="1600" dirty="0" smtClean="0"/>
              <a:t>про екскурсії і походи</a:t>
            </a:r>
            <a:endParaRPr lang="uk-UA" sz="1600" dirty="0"/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6288027" y="4216400"/>
            <a:ext cx="233592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dirty="0" smtClean="0"/>
          </a:p>
          <a:p>
            <a:pPr algn="ctr"/>
            <a:r>
              <a:rPr lang="uk-UA" sz="1600" dirty="0" smtClean="0"/>
              <a:t>зустрічі </a:t>
            </a:r>
            <a:r>
              <a:rPr lang="uk-UA" sz="1600" dirty="0"/>
              <a:t>з жертвами</a:t>
            </a:r>
          </a:p>
          <a:p>
            <a:pPr algn="ctr"/>
            <a:r>
              <a:rPr lang="uk-UA" sz="1600" dirty="0"/>
              <a:t> Голодомору</a:t>
            </a:r>
          </a:p>
          <a:p>
            <a:endParaRPr lang="uk-UA" sz="1600" dirty="0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2278967" y="4012406"/>
            <a:ext cx="1245965" cy="573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Вивчення</a:t>
            </a:r>
          </a:p>
          <a:p>
            <a:pPr algn="ctr"/>
            <a:r>
              <a:rPr lang="uk-UA" sz="1600" dirty="0" smtClean="0"/>
              <a:t> історії села</a:t>
            </a:r>
            <a:endParaRPr lang="uk-UA" sz="1600" dirty="0"/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6406281" y="4887913"/>
            <a:ext cx="2217666" cy="715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з</a:t>
            </a:r>
            <a:r>
              <a:rPr lang="uk-UA" sz="1600" dirty="0" smtClean="0"/>
              <a:t>устрічі з народними </a:t>
            </a:r>
          </a:p>
          <a:p>
            <a:pPr algn="ctr"/>
            <a:r>
              <a:rPr lang="uk-UA" sz="1600" dirty="0" smtClean="0"/>
              <a:t>майстрами</a:t>
            </a:r>
            <a:endParaRPr lang="uk-UA" sz="1600" dirty="0"/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2157059" y="4811316"/>
            <a:ext cx="1476375" cy="590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Вивчення </a:t>
            </a:r>
          </a:p>
          <a:p>
            <a:pPr algn="ctr"/>
            <a:r>
              <a:rPr lang="uk-UA" sz="1600" dirty="0" smtClean="0"/>
              <a:t>історії ПНЗ</a:t>
            </a:r>
            <a:endParaRPr lang="uk-UA" sz="1600" dirty="0"/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3723158" y="6115495"/>
            <a:ext cx="221854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туристсько-краєзнавча</a:t>
            </a:r>
          </a:p>
          <a:p>
            <a:pPr algn="ctr"/>
            <a:r>
              <a:rPr lang="uk-UA" sz="1600" dirty="0" smtClean="0"/>
              <a:t> </a:t>
            </a:r>
            <a:r>
              <a:rPr lang="uk-UA" sz="1600" dirty="0"/>
              <a:t>р</a:t>
            </a:r>
            <a:r>
              <a:rPr lang="uk-UA" sz="1600" dirty="0" smtClean="0"/>
              <a:t>обота</a:t>
            </a:r>
            <a:endParaRPr lang="uk-UA" sz="1600" dirty="0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 flipH="1">
            <a:off x="2362200" y="14478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 flipV="1">
            <a:off x="4787900" y="15573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18" name="Line 30"/>
          <p:cNvSpPr>
            <a:spLocks noChangeShapeType="1"/>
          </p:cNvSpPr>
          <p:nvPr/>
        </p:nvSpPr>
        <p:spPr bwMode="auto">
          <a:xfrm>
            <a:off x="1331913" y="15573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19" name="Line 31"/>
          <p:cNvSpPr>
            <a:spLocks noChangeShapeType="1"/>
          </p:cNvSpPr>
          <p:nvPr/>
        </p:nvSpPr>
        <p:spPr bwMode="auto">
          <a:xfrm>
            <a:off x="2341563" y="1557338"/>
            <a:ext cx="501650" cy="8861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0" name="Line 32"/>
          <p:cNvSpPr>
            <a:spLocks noChangeShapeType="1"/>
          </p:cNvSpPr>
          <p:nvPr/>
        </p:nvSpPr>
        <p:spPr bwMode="auto">
          <a:xfrm>
            <a:off x="5674542" y="2357647"/>
            <a:ext cx="844142" cy="1308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1" name="Line 33"/>
          <p:cNvSpPr>
            <a:spLocks noChangeShapeType="1"/>
          </p:cNvSpPr>
          <p:nvPr/>
        </p:nvSpPr>
        <p:spPr bwMode="auto">
          <a:xfrm flipH="1">
            <a:off x="3346657" y="2060575"/>
            <a:ext cx="506205" cy="11491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2980979" y="3721894"/>
            <a:ext cx="0" cy="250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3" name="Line 35"/>
          <p:cNvSpPr>
            <a:spLocks noChangeShapeType="1"/>
          </p:cNvSpPr>
          <p:nvPr/>
        </p:nvSpPr>
        <p:spPr bwMode="auto">
          <a:xfrm>
            <a:off x="2936186" y="459541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4" name="Line 36"/>
          <p:cNvSpPr>
            <a:spLocks noChangeShapeType="1"/>
          </p:cNvSpPr>
          <p:nvPr/>
        </p:nvSpPr>
        <p:spPr bwMode="auto">
          <a:xfrm flipH="1">
            <a:off x="1139418" y="2158207"/>
            <a:ext cx="21828" cy="9739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5" name="Line 37"/>
          <p:cNvSpPr>
            <a:spLocks noChangeShapeType="1"/>
          </p:cNvSpPr>
          <p:nvPr/>
        </p:nvSpPr>
        <p:spPr bwMode="auto">
          <a:xfrm>
            <a:off x="1084358" y="339033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6" name="Line 38"/>
          <p:cNvSpPr>
            <a:spLocks noChangeShapeType="1"/>
          </p:cNvSpPr>
          <p:nvPr/>
        </p:nvSpPr>
        <p:spPr bwMode="auto">
          <a:xfrm>
            <a:off x="1100476" y="4050181"/>
            <a:ext cx="3131" cy="371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7" name="Line 39"/>
          <p:cNvSpPr>
            <a:spLocks noChangeShapeType="1"/>
          </p:cNvSpPr>
          <p:nvPr/>
        </p:nvSpPr>
        <p:spPr bwMode="auto">
          <a:xfrm>
            <a:off x="4759344" y="2158206"/>
            <a:ext cx="24274" cy="3595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8" name="Line 40"/>
          <p:cNvSpPr>
            <a:spLocks noChangeShapeType="1"/>
          </p:cNvSpPr>
          <p:nvPr/>
        </p:nvSpPr>
        <p:spPr bwMode="auto">
          <a:xfrm>
            <a:off x="4791021" y="2970838"/>
            <a:ext cx="1887" cy="2389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29" name="Line 41"/>
          <p:cNvSpPr>
            <a:spLocks noChangeShapeType="1"/>
          </p:cNvSpPr>
          <p:nvPr/>
        </p:nvSpPr>
        <p:spPr bwMode="auto">
          <a:xfrm flipH="1">
            <a:off x="4812174" y="3574938"/>
            <a:ext cx="0" cy="263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0" name="Line 42"/>
          <p:cNvSpPr>
            <a:spLocks noChangeShapeType="1"/>
          </p:cNvSpPr>
          <p:nvPr/>
        </p:nvSpPr>
        <p:spPr bwMode="auto">
          <a:xfrm>
            <a:off x="4832430" y="4186238"/>
            <a:ext cx="0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1" name="Line 43"/>
          <p:cNvSpPr>
            <a:spLocks noChangeShapeType="1"/>
          </p:cNvSpPr>
          <p:nvPr/>
        </p:nvSpPr>
        <p:spPr bwMode="auto">
          <a:xfrm flipH="1">
            <a:off x="4781151" y="4992914"/>
            <a:ext cx="4935" cy="21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2" name="Line 44"/>
          <p:cNvSpPr>
            <a:spLocks noChangeShapeType="1"/>
          </p:cNvSpPr>
          <p:nvPr/>
        </p:nvSpPr>
        <p:spPr bwMode="auto">
          <a:xfrm flipH="1">
            <a:off x="4788553" y="5769600"/>
            <a:ext cx="2468" cy="3849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3" name="Line 45"/>
          <p:cNvSpPr>
            <a:spLocks noChangeShapeType="1"/>
          </p:cNvSpPr>
          <p:nvPr/>
        </p:nvSpPr>
        <p:spPr bwMode="auto">
          <a:xfrm>
            <a:off x="7524750" y="268457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5" name="Line 47"/>
          <p:cNvSpPr>
            <a:spLocks noChangeShapeType="1"/>
          </p:cNvSpPr>
          <p:nvPr/>
        </p:nvSpPr>
        <p:spPr bwMode="auto">
          <a:xfrm>
            <a:off x="7572375" y="4081463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6" name="Line 48"/>
          <p:cNvSpPr>
            <a:spLocks noChangeShapeType="1"/>
          </p:cNvSpPr>
          <p:nvPr/>
        </p:nvSpPr>
        <p:spPr bwMode="auto">
          <a:xfrm>
            <a:off x="7559675" y="4734719"/>
            <a:ext cx="0" cy="1531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7" name="Line 49"/>
          <p:cNvSpPr>
            <a:spLocks noChangeShapeType="1"/>
          </p:cNvSpPr>
          <p:nvPr/>
        </p:nvSpPr>
        <p:spPr bwMode="auto">
          <a:xfrm>
            <a:off x="7545760" y="200042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8" name="Line 50"/>
          <p:cNvSpPr>
            <a:spLocks noChangeShapeType="1"/>
          </p:cNvSpPr>
          <p:nvPr/>
        </p:nvSpPr>
        <p:spPr bwMode="auto">
          <a:xfrm>
            <a:off x="6011863" y="14128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539" name="Line 51"/>
          <p:cNvSpPr>
            <a:spLocks noChangeShapeType="1"/>
          </p:cNvSpPr>
          <p:nvPr/>
        </p:nvSpPr>
        <p:spPr bwMode="auto">
          <a:xfrm flipH="1">
            <a:off x="6011863" y="14128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1447719" y="2420998"/>
            <a:ext cx="2185715" cy="433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600" dirty="0"/>
              <a:t>н</a:t>
            </a:r>
            <a:r>
              <a:rPr lang="uk-UA" sz="1600" dirty="0" smtClean="0"/>
              <a:t>ародознавча робота</a:t>
            </a:r>
            <a:endParaRPr lang="uk-UA" sz="1600" dirty="0"/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3888915" y="5245894"/>
            <a:ext cx="1905199" cy="6249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в</a:t>
            </a:r>
            <a:r>
              <a:rPr lang="uk-UA" sz="1600" dirty="0" smtClean="0"/>
              <a:t>ивчення історії</a:t>
            </a:r>
          </a:p>
          <a:p>
            <a:pPr algn="ctr"/>
            <a:r>
              <a:rPr lang="uk-UA" sz="1600" dirty="0" smtClean="0"/>
              <a:t> Тернопільщини</a:t>
            </a:r>
            <a:endParaRPr lang="uk-UA" sz="1600" dirty="0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346658" y="1761219"/>
            <a:ext cx="2878856" cy="58210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/>
              <a:t>к</a:t>
            </a:r>
            <a:r>
              <a:rPr lang="uk-UA" sz="1600" dirty="0" smtClean="0"/>
              <a:t>раєзнавчо-пошукова робота</a:t>
            </a:r>
            <a:endParaRPr lang="uk-UA" sz="1600" dirty="0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291383" y="2984757"/>
            <a:ext cx="1686375" cy="412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dirty="0" smtClean="0"/>
          </a:p>
          <a:p>
            <a:pPr algn="ctr"/>
            <a:r>
              <a:rPr lang="uk-UA" sz="1600" dirty="0" smtClean="0"/>
              <a:t>уроки </a:t>
            </a:r>
            <a:r>
              <a:rPr lang="uk-UA" sz="1600" dirty="0"/>
              <a:t>мужності</a:t>
            </a:r>
          </a:p>
          <a:p>
            <a:pPr algn="ctr"/>
            <a:endParaRPr lang="uk-UA" dirty="0"/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297957" y="5530281"/>
            <a:ext cx="1679801" cy="5852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Інформаційні </a:t>
            </a:r>
          </a:p>
          <a:p>
            <a:pPr algn="ctr"/>
            <a:r>
              <a:rPr lang="uk-UA" sz="1600" dirty="0" smtClean="0"/>
              <a:t>хвилини</a:t>
            </a:r>
            <a:endParaRPr lang="uk-UA" sz="1600" dirty="0"/>
          </a:p>
        </p:txBody>
      </p:sp>
      <p:sp>
        <p:nvSpPr>
          <p:cNvPr id="52" name="Line 37"/>
          <p:cNvSpPr>
            <a:spLocks noChangeShapeType="1"/>
          </p:cNvSpPr>
          <p:nvPr/>
        </p:nvSpPr>
        <p:spPr bwMode="auto">
          <a:xfrm>
            <a:off x="1115179" y="531338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FC8-4E10-4FA3-AB87-3237DE354A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44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2" descr="G:\правовий квест\IMG_2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3131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258060"/>
            <a:ext cx="648072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>
                <a:ln w="22225">
                  <a:solidFill>
                    <a:srgbClr val="969696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Правовий </a:t>
            </a:r>
            <a:r>
              <a:rPr lang="uk-UA" sz="4000" b="1" dirty="0" err="1">
                <a:ln w="22225">
                  <a:solidFill>
                    <a:srgbClr val="969696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endParaRPr lang="uk-UA" sz="4000" b="1" dirty="0">
              <a:ln w="22225">
                <a:solidFill>
                  <a:srgbClr val="969696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6" name="Рисунок 3" descr="G:\правовий квест\IMG_2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05263"/>
            <a:ext cx="36353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Рисунок 11" descr="G:\правовий квест\IMG_2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81300"/>
            <a:ext cx="28289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Рисунок 12" descr="G:\правовий квест\IMG_2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35623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Рисунок 13" descr="G:\правовий квест\IMG_21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975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FC8-4E10-4FA3-AB87-3237DE354A6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51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75" y="58738"/>
            <a:ext cx="6357938" cy="7778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</a:rPr>
              <a:t>Проект </a:t>
            </a:r>
            <a:r>
              <a:rPr lang="uk-UA" sz="2800" b="1" dirty="0" smtClean="0">
                <a:solidFill>
                  <a:srgbClr val="00206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"РУШНИК ЄДНОСТІ"</a:t>
            </a:r>
            <a:r>
              <a:rPr lang="uk-UA" sz="2800" b="1" dirty="0" smtClean="0">
                <a:solidFill>
                  <a:srgbClr val="002060"/>
                </a:solidFill>
              </a:rPr>
              <a:t>.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0A9A3-1D88-4129-A41B-3A64677003A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15365" name="Объект 5"/>
          <p:cNvSpPr>
            <a:spLocks noGrp="1"/>
          </p:cNvSpPr>
          <p:nvPr>
            <p:ph idx="1"/>
          </p:nvPr>
        </p:nvSpPr>
        <p:spPr>
          <a:xfrm>
            <a:off x="4857750" y="660401"/>
            <a:ext cx="4198938" cy="1472455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uk-UA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 березня-червня кожний учнівський осередок, передаючи естафету із школи в школу вишивав рушник з візерунком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uk-UA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елементами </a:t>
            </a:r>
            <a:r>
              <a:rPr lang="uk-UA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символіки,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uk-UA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притаманним Тернопільському району. </a:t>
            </a:r>
            <a:endParaRPr lang="uk-UA" sz="1600" dirty="0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C:\Users\Igor\Downloads\грабовець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57163"/>
            <a:ext cx="2376487" cy="1763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Igor\Downloads\лучка.jpg"/>
          <p:cNvPicPr/>
          <p:nvPr/>
        </p:nvPicPr>
        <p:blipFill rotWithShape="1">
          <a:blip r:embed="rId4"/>
          <a:srcRect l="9904" r="7766"/>
          <a:stretch/>
        </p:blipFill>
        <p:spPr bwMode="auto">
          <a:xfrm>
            <a:off x="2306638" y="836613"/>
            <a:ext cx="2376487" cy="1728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gor\Downloads\настасів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66900"/>
            <a:ext cx="2125663" cy="162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Igor\Downloads\острів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2430" y="2292349"/>
            <a:ext cx="2424113" cy="172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C:\Users\Igor\Downloads\беркезовиця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2345" y="3746969"/>
            <a:ext cx="2306638" cy="172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1" name="Рисунок 11" descr="C:\Users\Igor\Downloads\довжанк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" y="5206566"/>
            <a:ext cx="21907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12" descr="D:\ольга\фотографії\139___01\IMG_228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934297"/>
            <a:ext cx="3302967" cy="24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13" descr="D:\ольга\фотографії\139___01\IMG_227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7" y="5281613"/>
            <a:ext cx="2103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Рисунок 14" descr="C:\Users\Igor\Downloads\Q-HkM9wmL2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13" y="4181437"/>
            <a:ext cx="3377748" cy="205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G:\IMG_20150615_13051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4733" y="3321666"/>
            <a:ext cx="2545527" cy="190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582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2F69-41D7-4FC6-941B-13E3CD671D6C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12486"/>
          <a:stretch/>
        </p:blipFill>
        <p:spPr bwMode="auto">
          <a:xfrm>
            <a:off x="8987" y="49140"/>
            <a:ext cx="9135013" cy="68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555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712912" y="44450"/>
            <a:ext cx="7011987" cy="1498600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В рамках реалізації проекту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звитяги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Євромайдану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АТО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AE007-7784-48C2-B0F1-22D565CBA230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pic>
        <p:nvPicPr>
          <p:cNvPr id="19461" name="Рисунок 11" descr="D:\ольга\самоврядування\школа управлінської майстерності\2015\жовтнево 16.10.2015\IMG_3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879475"/>
            <a:ext cx="1516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2" descr="D:\ольга\самоврядування\школа управлінської майстерності\2015\жовтнево 16.10.2015\IMG_3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878013"/>
            <a:ext cx="275748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13" descr="D:\ольга\самоврядування\школа управлінської майстерності\2015\жовтнево 16.10.2015\IMG_34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1649413"/>
            <a:ext cx="32448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14" descr="D:\ольга\самоврядування\школа управлінської майстерності\2015\жовтнево 16.10.2015\IMG_34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3270250"/>
            <a:ext cx="2887662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15" descr="D:\ольга\самоврядування\школа управлінської майстерності\2015\жовтнево 16.10.2015\IMG_34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24971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2" descr="F:\d-QtK1AoxK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989513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7" descr="D:\ольга\самоврядування\школа управлінської майстерності\2015\жовтнево 16.10.2015\IMG_353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24288"/>
            <a:ext cx="26987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18" descr="D:\ольга\самоврядування\школа управлінської майстерності\2015\жовтнево 16.10.2015\IMG_351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989513"/>
            <a:ext cx="280828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8575" y="3040063"/>
            <a:ext cx="1782763" cy="4603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спільний молебень</a:t>
            </a:r>
          </a:p>
          <a:p>
            <a:pPr>
              <a:defRPr/>
            </a:pP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на могилі Героя України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739063" y="2624138"/>
            <a:ext cx="1397000" cy="646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-моб </a:t>
            </a:r>
          </a:p>
          <a:p>
            <a:pPr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"Молитва за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75000" y="5351463"/>
            <a:ext cx="1479550" cy="4619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Мрія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воїна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розарій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мами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".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758113" y="5157788"/>
            <a:ext cx="1135062" cy="830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Акції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Оберіг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волонтера»,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Листівка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воїну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АТО».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07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7317952" cy="765175"/>
          </a:xfrm>
        </p:spPr>
        <p:txBody>
          <a:bodyPr/>
          <a:lstStyle/>
          <a:p>
            <a:pPr algn="ctr" eaLnBrk="1" hangingPunct="1"/>
            <a:r>
              <a:rPr lang="uk-UA" sz="3600" b="1" i="1" dirty="0" smtClean="0">
                <a:solidFill>
                  <a:schemeClr val="tx2">
                    <a:lumMod val="75000"/>
                  </a:schemeClr>
                </a:solidFill>
              </a:rPr>
              <a:t>Відкриття </a:t>
            </a:r>
            <a:r>
              <a:rPr lang="uk-UA" sz="3600" b="1" i="1" dirty="0" err="1" smtClean="0">
                <a:solidFill>
                  <a:schemeClr val="tx2">
                    <a:lumMod val="75000"/>
                  </a:schemeClr>
                </a:solidFill>
              </a:rPr>
              <a:t>БТШівського</a:t>
            </a:r>
            <a:r>
              <a:rPr lang="uk-UA" sz="3600" b="1" i="1" dirty="0" smtClean="0">
                <a:solidFill>
                  <a:schemeClr val="tx2">
                    <a:lumMod val="75000"/>
                  </a:schemeClr>
                </a:solidFill>
              </a:rPr>
              <a:t> сезону</a:t>
            </a:r>
          </a:p>
        </p:txBody>
      </p:sp>
      <p:pic>
        <p:nvPicPr>
          <p:cNvPr id="6146" name="Picture 2" descr="C:\Users\BTSH\Desktop\з фотоапарата\відкриття сезону БТШ 2015-2016\IMG_07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5" b="15148"/>
          <a:stretch/>
        </p:blipFill>
        <p:spPr bwMode="auto">
          <a:xfrm>
            <a:off x="2510154" y="3617640"/>
            <a:ext cx="637227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:\Відкриття сезону БТШівська родина у єдиній Україні\фото\P1010639.JPG"/>
          <p:cNvPicPr/>
          <p:nvPr/>
        </p:nvPicPr>
        <p:blipFill>
          <a:blip r:embed="rId4" cstate="print"/>
          <a:srcRect t="8352" r="2720" b="12967"/>
          <a:stretch>
            <a:fillRect/>
          </a:stretch>
        </p:blipFill>
        <p:spPr bwMode="auto">
          <a:xfrm>
            <a:off x="395536" y="1052736"/>
            <a:ext cx="433621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148064" y="1952496"/>
            <a:ext cx="350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«Рушник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днання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250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0" y="188913"/>
            <a:ext cx="7281863" cy="791815"/>
          </a:xfrm>
        </p:spPr>
        <p:txBody>
          <a:bodyPr/>
          <a:lstStyle/>
          <a:p>
            <a:pPr algn="ctr"/>
            <a:r>
              <a:rPr lang="uk-UA" dirty="0" smtClean="0"/>
              <a:t>Уроки мужності</a:t>
            </a:r>
            <a:endParaRPr lang="uk-UA" dirty="0"/>
          </a:p>
        </p:txBody>
      </p:sp>
      <p:pic>
        <p:nvPicPr>
          <p:cNvPr id="5" name="Рисунок 4" descr="D:\керівники гуртків\Урманець Ольга\ПТМ\фото\фотографії\2014\козацька чайка\IMG_01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b="25104"/>
          <a:stretch/>
        </p:blipFill>
        <p:spPr bwMode="auto">
          <a:xfrm>
            <a:off x="5255568" y="1014231"/>
            <a:ext cx="3888432" cy="246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DCIM\126___10\IMG_49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/>
          <a:stretch/>
        </p:blipFill>
        <p:spPr bwMode="auto">
          <a:xfrm>
            <a:off x="5002173" y="4279853"/>
            <a:ext cx="4141827" cy="2551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26___10\IMG_49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5" y="4335628"/>
            <a:ext cx="3420049" cy="252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60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" y="1169554"/>
            <a:ext cx="3541395" cy="2654300"/>
          </a:xfrm>
          <a:prstGeom prst="rect">
            <a:avLst/>
          </a:prstGeom>
          <a:noFill/>
        </p:spPr>
      </p:pic>
      <p:pic>
        <p:nvPicPr>
          <p:cNvPr id="3" name="Рисунок 2" descr="H:\DCIM\133___01\IMG_02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68" y="2780928"/>
            <a:ext cx="2774776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561" y="116632"/>
            <a:ext cx="7281863" cy="719807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Інформаційно-просвітницькі хвилинки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G:\DCIM\126___10\IMG_49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43" y="998548"/>
            <a:ext cx="3699807" cy="27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580112" y="3618959"/>
            <a:ext cx="3263009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 smtClean="0"/>
              <a:t>Презентація </a:t>
            </a:r>
            <a:r>
              <a:rPr lang="uk-UA" sz="1400" b="1" dirty="0"/>
              <a:t>«Герої поряд з нами» </a:t>
            </a:r>
            <a:endParaRPr lang="uk-UA" sz="1400" dirty="0"/>
          </a:p>
        </p:txBody>
      </p:sp>
      <p:pic>
        <p:nvPicPr>
          <p:cNvPr id="15362" name="Picture 2" descr="D:\ольга\педпрацівники\керівники гуртків\соломія\IMG_9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4" y="4268590"/>
            <a:ext cx="3452744" cy="25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6550223"/>
            <a:ext cx="407457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Стінгазета «Чорнобиль - біль моєї України»</a:t>
            </a:r>
            <a:endParaRPr lang="uk-UA" sz="1400" dirty="0"/>
          </a:p>
        </p:txBody>
      </p:sp>
      <p:pic>
        <p:nvPicPr>
          <p:cNvPr id="15363" name="Picture 3" descr="D:\ольга\фотографії\134___02\IMG_1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67560"/>
            <a:ext cx="3721667" cy="27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5955" y="3817163"/>
            <a:ext cx="411612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400" b="1" dirty="0"/>
              <a:t>В</a:t>
            </a:r>
            <a:r>
              <a:rPr lang="uk-UA" sz="1400" b="1" dirty="0" smtClean="0"/>
              <a:t>ікторина </a:t>
            </a:r>
            <a:r>
              <a:rPr lang="uk-UA" sz="1400" b="1" dirty="0"/>
              <a:t>«Запобігти, врятувати, зберегти» </a:t>
            </a:r>
            <a:endParaRPr lang="uk-UA" sz="1400" dirty="0"/>
          </a:p>
        </p:txBody>
      </p:sp>
      <p:pic>
        <p:nvPicPr>
          <p:cNvPr id="9" name="Місце для вмісту 7" descr="IMG_78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7620" y="3917405"/>
            <a:ext cx="3900804" cy="280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74780" y="6217038"/>
            <a:ext cx="276922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Виставка матеріалів проекту</a:t>
            </a:r>
          </a:p>
          <a:p>
            <a:r>
              <a:rPr lang="uk-UA" sz="1400" b="1" dirty="0" smtClean="0"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«На Хресті Голодомору»</a:t>
            </a:r>
            <a:endParaRPr lang="uk-UA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33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G_13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2169"/>
            <a:ext cx="4176712" cy="313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3" name="Picture 5" descr="IMG_1383"/>
          <p:cNvPicPr>
            <a:picLocks noChangeAspect="1" noChangeArrowheads="1"/>
          </p:cNvPicPr>
          <p:nvPr/>
        </p:nvPicPr>
        <p:blipFill>
          <a:blip r:embed="rId4" cstate="print"/>
          <a:srcRect r="8875" b="8910"/>
          <a:stretch>
            <a:fillRect/>
          </a:stretch>
        </p:blipFill>
        <p:spPr bwMode="auto">
          <a:xfrm>
            <a:off x="189833" y="3952220"/>
            <a:ext cx="4176712" cy="313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0" y="3321050"/>
            <a:ext cx="3993401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Акція «Патріотичні мости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»</a:t>
            </a:r>
            <a:endParaRPr lang="uk-UA" sz="2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1" y="-10358"/>
            <a:ext cx="4803865" cy="6435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Благодійна діяльність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C:\Users\BTSH\Desktop\різдво у шанцях\IMG_036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42" y="633141"/>
            <a:ext cx="3968477" cy="295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:\керівники гуртків\Урманець Ольга\ПТМ\фото\фотографії\2014\день армії 5-12.2014\IMG_06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91" y="3603950"/>
            <a:ext cx="4075747" cy="2863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642616" y="6438026"/>
            <a:ext cx="324458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/>
              <a:t>В</a:t>
            </a:r>
            <a:r>
              <a:rPr lang="uk-UA" sz="1400" b="1" dirty="0" smtClean="0"/>
              <a:t>иготовлення </a:t>
            </a:r>
            <a:endParaRPr lang="uk-UA" sz="1400" dirty="0"/>
          </a:p>
          <a:p>
            <a:pPr algn="ctr"/>
            <a:r>
              <a:rPr lang="uk-UA" sz="1400" b="1" dirty="0"/>
              <a:t>маскувальної сітки в зону АТО</a:t>
            </a:r>
            <a:endParaRPr lang="uk-UA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38910" y="3310574"/>
            <a:ext cx="377624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/>
              <a:t>Передача волонтеру сувенірів-оберегів воїнам-захисникам</a:t>
            </a:r>
            <a:endParaRPr lang="uk-UA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22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:\2010рік\11.Бережани\DSC06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519" y="3817168"/>
            <a:ext cx="3900156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1680" y="0"/>
            <a:ext cx="7452320" cy="765175"/>
          </a:xfrm>
        </p:spPr>
        <p:txBody>
          <a:bodyPr/>
          <a:lstStyle/>
          <a:p>
            <a:pPr algn="ctr" eaLnBrk="1" hangingPunct="1"/>
            <a:r>
              <a:rPr lang="uk-UA" sz="2800" b="1" dirty="0" smtClean="0"/>
              <a:t>Походи місцями</a:t>
            </a:r>
            <a:br>
              <a:rPr lang="uk-UA" sz="2800" b="1" dirty="0" smtClean="0"/>
            </a:br>
            <a:r>
              <a:rPr lang="uk-UA" sz="2800" b="1" dirty="0" smtClean="0"/>
              <a:t> національно-визвольних змагань</a:t>
            </a:r>
          </a:p>
        </p:txBody>
      </p:sp>
      <p:pic>
        <p:nvPicPr>
          <p:cNvPr id="10244" name="Picture 4" descr="Изображение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 b="18102"/>
          <a:stretch>
            <a:fillRect/>
          </a:stretch>
        </p:blipFill>
        <p:spPr>
          <a:xfrm>
            <a:off x="1593850" y="864418"/>
            <a:ext cx="2498725" cy="29527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5" descr="Изображение 009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 l="1347" t="52827" r="55536" b="7033"/>
          <a:stretch>
            <a:fillRect/>
          </a:stretch>
        </p:blipFill>
        <p:spPr bwMode="auto">
          <a:xfrm>
            <a:off x="4283968" y="980728"/>
            <a:ext cx="3910013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 l="16438" t="2229" r="8075" b="14896"/>
          <a:stretch>
            <a:fillRect/>
          </a:stretch>
        </p:blipFill>
        <p:spPr bwMode="auto">
          <a:xfrm>
            <a:off x="365457" y="3989040"/>
            <a:ext cx="3918511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843213" y="4005263"/>
            <a:ext cx="1971675" cy="3667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Козацька</a:t>
            </a:r>
            <a:r>
              <a:rPr lang="uk-UA" dirty="0"/>
              <a:t> могила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350886" y="3489126"/>
            <a:ext cx="170894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День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Героїв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497512" y="781020"/>
            <a:ext cx="364648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uk-UA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Тернопільському районі</a:t>
            </a:r>
            <a:endParaRPr lang="uk-UA" sz="20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435600" y="3860800"/>
            <a:ext cx="1970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uk-UA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Бережанщині</a:t>
            </a:r>
            <a:endParaRPr lang="uk-UA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FC8-4E10-4FA3-AB87-3237DE354A6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79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TSH\Desktop\з фотоапарата\НГ\IMG_8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6" y="1340768"/>
            <a:ext cx="4464496" cy="29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281863" cy="1079847"/>
          </a:xfrm>
        </p:spPr>
        <p:txBody>
          <a:bodyPr/>
          <a:lstStyle/>
          <a:p>
            <a:pPr algn="ctr"/>
            <a:r>
              <a:rPr lang="uk-UA" sz="3600" dirty="0" smtClean="0"/>
              <a:t>Екскурсія</a:t>
            </a:r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 </a:t>
            </a:r>
            <a:r>
              <a:rPr lang="uk-UA" sz="2800" dirty="0" smtClean="0"/>
              <a:t>в Національну гвардію </a:t>
            </a:r>
            <a:r>
              <a:rPr lang="uk-UA" sz="2800" dirty="0" err="1" smtClean="0"/>
              <a:t>м.Тернополя</a:t>
            </a:r>
            <a:endParaRPr lang="uk-UA" sz="2800" dirty="0"/>
          </a:p>
        </p:txBody>
      </p:sp>
      <p:pic>
        <p:nvPicPr>
          <p:cNvPr id="7171" name="Picture 3" descr="C:\Users\BTSH\Desktop\з фотоапарата\НГ\IMG_8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50306"/>
            <a:ext cx="4316885" cy="28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TSH\Desktop\з фотоапарата\НГ\IMG_82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30626"/>
            <a:ext cx="3635896" cy="24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TSH\Desktop\з фотоапарата\НГ\IMG_8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19" y="1595432"/>
            <a:ext cx="3701588" cy="24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1B8E-7024-4902-A828-0F60438AD66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07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972</Words>
  <Application>Microsoft Office PowerPoint</Application>
  <PresentationFormat>Экран (4:3)</PresentationFormat>
  <Paragraphs>210</Paragraphs>
  <Slides>33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Формування громадянської компетентності вихованців</vt:lpstr>
      <vt:lpstr>Презентация PowerPoint</vt:lpstr>
      <vt:lpstr>     ФОРМИ  НАЦІОНАЛЬНО-ПАТРІОТИЧНОГО ВИХОВАННЯ </vt:lpstr>
      <vt:lpstr>Відкриття БТШівського сезону</vt:lpstr>
      <vt:lpstr>Уроки мужності</vt:lpstr>
      <vt:lpstr> Інформаційно-просвітницькі хвилинки</vt:lpstr>
      <vt:lpstr>Благодійна діяльність</vt:lpstr>
      <vt:lpstr>Походи місцями  національно-визвольних змагань</vt:lpstr>
      <vt:lpstr>Екскурсія  в Національну гвардію м.Тернополя</vt:lpstr>
      <vt:lpstr>Родинні свята</vt:lpstr>
      <vt:lpstr>Презентация PowerPoint</vt:lpstr>
      <vt:lpstr>День захисника України! (Свято до Покрови Пресвятої Богородиці,  Дню козацтва та річниці УПА </vt:lpstr>
      <vt:lpstr>Презентация PowerPoint</vt:lpstr>
      <vt:lpstr>День Гідності і Свободи</vt:lpstr>
      <vt:lpstr>Презентация PowerPoint</vt:lpstr>
      <vt:lpstr>Фольклорне дійство  “Андріївські  вечорниці”</vt:lpstr>
      <vt:lpstr>Новорічно-різдвяна акція  «Україна колядує»</vt:lpstr>
      <vt:lpstr>Презентация PowerPoint</vt:lpstr>
      <vt:lpstr>Зустрічі із захисниками</vt:lpstr>
      <vt:lpstr>День пам'яті і примирення</vt:lpstr>
      <vt:lpstr>Презентация PowerPoint</vt:lpstr>
      <vt:lpstr>Презентация PowerPoint</vt:lpstr>
      <vt:lpstr>Народознавчі заходи</vt:lpstr>
      <vt:lpstr>Презентация PowerPoint</vt:lpstr>
      <vt:lpstr>Презентация PowerPoint</vt:lpstr>
      <vt:lpstr>Прем'єри вистав</vt:lpstr>
      <vt:lpstr>Презентация PowerPoint</vt:lpstr>
      <vt:lpstr>Флеш-моб  «В єдності поколінь-сила народу»</vt:lpstr>
      <vt:lpstr>ТИЖДЕНЬ ПРАВОВИХ ЗНАНЬ  «Права дитини»</vt:lpstr>
      <vt:lpstr>Презентация PowerPoint</vt:lpstr>
      <vt:lpstr>Проект "РУШНИК ЄДНОСТІ".</vt:lpstr>
      <vt:lpstr>Презентация PowerPoint</vt:lpstr>
      <vt:lpstr>В рамках реалізації проекту  «Книга звитяги Євромайдану та АТО»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Lahudza</dc:creator>
  <cp:lastModifiedBy>BTSH</cp:lastModifiedBy>
  <cp:revision>101</cp:revision>
  <dcterms:created xsi:type="dcterms:W3CDTF">2015-05-14T16:44:19Z</dcterms:created>
  <dcterms:modified xsi:type="dcterms:W3CDTF">2016-05-25T15:26:57Z</dcterms:modified>
</cp:coreProperties>
</file>