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  <p:sldMasterId id="2147483734" r:id="rId3"/>
    <p:sldMasterId id="2147483784" r:id="rId4"/>
    <p:sldMasterId id="2147483797" r:id="rId5"/>
    <p:sldMasterId id="2147483809" r:id="rId6"/>
  </p:sldMasterIdLst>
  <p:notesMasterIdLst>
    <p:notesMasterId r:id="rId65"/>
  </p:notesMasterIdLst>
  <p:sldIdLst>
    <p:sldId id="275" r:id="rId7"/>
    <p:sldId id="279" r:id="rId8"/>
    <p:sldId id="309" r:id="rId9"/>
    <p:sldId id="294" r:id="rId10"/>
    <p:sldId id="310" r:id="rId11"/>
    <p:sldId id="289" r:id="rId12"/>
    <p:sldId id="311" r:id="rId13"/>
    <p:sldId id="293" r:id="rId14"/>
    <p:sldId id="312" r:id="rId15"/>
    <p:sldId id="290" r:id="rId16"/>
    <p:sldId id="313" r:id="rId17"/>
    <p:sldId id="282" r:id="rId18"/>
    <p:sldId id="314" r:id="rId19"/>
    <p:sldId id="287" r:id="rId20"/>
    <p:sldId id="315" r:id="rId21"/>
    <p:sldId id="288" r:id="rId22"/>
    <p:sldId id="260" r:id="rId23"/>
    <p:sldId id="316" r:id="rId24"/>
    <p:sldId id="273" r:id="rId25"/>
    <p:sldId id="317" r:id="rId26"/>
    <p:sldId id="274" r:id="rId27"/>
    <p:sldId id="318" r:id="rId28"/>
    <p:sldId id="302" r:id="rId29"/>
    <p:sldId id="319" r:id="rId30"/>
    <p:sldId id="336" r:id="rId31"/>
    <p:sldId id="337" r:id="rId32"/>
    <p:sldId id="303" r:id="rId33"/>
    <p:sldId id="321" r:id="rId34"/>
    <p:sldId id="308" r:id="rId35"/>
    <p:sldId id="320" r:id="rId36"/>
    <p:sldId id="304" r:id="rId37"/>
    <p:sldId id="322" r:id="rId38"/>
    <p:sldId id="305" r:id="rId39"/>
    <p:sldId id="323" r:id="rId40"/>
    <p:sldId id="306" r:id="rId41"/>
    <p:sldId id="324" r:id="rId42"/>
    <p:sldId id="307" r:id="rId43"/>
    <p:sldId id="325" r:id="rId44"/>
    <p:sldId id="262" r:id="rId45"/>
    <p:sldId id="326" r:id="rId46"/>
    <p:sldId id="295" r:id="rId47"/>
    <p:sldId id="327" r:id="rId48"/>
    <p:sldId id="301" r:id="rId49"/>
    <p:sldId id="328" r:id="rId50"/>
    <p:sldId id="283" r:id="rId51"/>
    <p:sldId id="329" r:id="rId52"/>
    <p:sldId id="296" r:id="rId53"/>
    <p:sldId id="330" r:id="rId54"/>
    <p:sldId id="297" r:id="rId55"/>
    <p:sldId id="331" r:id="rId56"/>
    <p:sldId id="298" r:id="rId57"/>
    <p:sldId id="332" r:id="rId58"/>
    <p:sldId id="299" r:id="rId59"/>
    <p:sldId id="333" r:id="rId60"/>
    <p:sldId id="300" r:id="rId61"/>
    <p:sldId id="334" r:id="rId62"/>
    <p:sldId id="338" r:id="rId63"/>
    <p:sldId id="335" r:id="rId64"/>
  </p:sldIdLst>
  <p:sldSz cx="9144000" cy="6858000" type="screen4x3"/>
  <p:notesSz cx="6886575" cy="100187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8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43456-0DFA-4020-9117-AFB4F7FAC8E9}" type="doc">
      <dgm:prSet loTypeId="urn:microsoft.com/office/officeart/2005/8/layout/target3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BB6CE9EF-E8F0-4F2C-A7B9-FA520A118BA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 Дослідження  і вивчення поетичного та пісенного фольклору рідного краю;</a:t>
          </a:r>
          <a:endParaRPr lang="uk-UA" dirty="0"/>
        </a:p>
      </dgm:t>
    </dgm:pt>
    <dgm:pt modelId="{FD147A5A-7F89-4C43-83EE-5BF6FDC47602}" type="parTrans" cxnId="{890A1248-415D-4168-8B47-4AB4D0E35801}">
      <dgm:prSet/>
      <dgm:spPr/>
      <dgm:t>
        <a:bodyPr/>
        <a:lstStyle/>
        <a:p>
          <a:endParaRPr lang="uk-UA"/>
        </a:p>
      </dgm:t>
    </dgm:pt>
    <dgm:pt modelId="{BC0DE0E8-760C-44F3-B0A5-E350FA866CAA}" type="sibTrans" cxnId="{890A1248-415D-4168-8B47-4AB4D0E35801}">
      <dgm:prSet/>
      <dgm:spPr/>
      <dgm:t>
        <a:bodyPr/>
        <a:lstStyle/>
        <a:p>
          <a:endParaRPr lang="uk-UA"/>
        </a:p>
      </dgm:t>
    </dgm:pt>
    <dgm:pt modelId="{3B413EA4-E4C4-4F2C-A1EC-301B449D93A9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Прадавні криниці</a:t>
          </a:r>
          <a:endParaRPr lang="uk-UA" sz="2400" b="1" i="1" dirty="0">
            <a:solidFill>
              <a:schemeClr val="accent5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7B679E-4991-480F-AA89-AFEA8B21FA8D}" type="parTrans" cxnId="{7AC55FAA-9C0E-444A-B1B2-1E433C15B9AA}">
      <dgm:prSet/>
      <dgm:spPr/>
      <dgm:t>
        <a:bodyPr/>
        <a:lstStyle/>
        <a:p>
          <a:endParaRPr lang="uk-UA"/>
        </a:p>
      </dgm:t>
    </dgm:pt>
    <dgm:pt modelId="{1DC4BF10-6FA5-4FAF-A43B-78DC78752A06}" type="sibTrans" cxnId="{7AC55FAA-9C0E-444A-B1B2-1E433C15B9AA}">
      <dgm:prSet/>
      <dgm:spPr/>
      <dgm:t>
        <a:bodyPr/>
        <a:lstStyle/>
        <a:p>
          <a:endParaRPr lang="uk-UA"/>
        </a:p>
      </dgm:t>
    </dgm:pt>
    <dgm:pt modelId="{7D050037-B6E7-4631-B00F-B187708B6717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Джерела народної творчості</a:t>
          </a:r>
          <a:endParaRPr lang="uk-UA" sz="2800" b="1" i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D4C36F-81C1-4FDF-A77E-383510105C97}" type="sibTrans" cxnId="{5BD228C0-4B7D-44D8-89E9-A5F42CFF5F22}">
      <dgm:prSet/>
      <dgm:spPr/>
      <dgm:t>
        <a:bodyPr/>
        <a:lstStyle/>
        <a:p>
          <a:endParaRPr lang="uk-UA"/>
        </a:p>
      </dgm:t>
    </dgm:pt>
    <dgm:pt modelId="{E2CD5337-AE24-47DF-85EE-1B835C14154D}" type="parTrans" cxnId="{5BD228C0-4B7D-44D8-89E9-A5F42CFF5F22}">
      <dgm:prSet/>
      <dgm:spPr/>
      <dgm:t>
        <a:bodyPr/>
        <a:lstStyle/>
        <a:p>
          <a:endParaRPr lang="uk-UA"/>
        </a:p>
      </dgm:t>
    </dgm:pt>
    <dgm:pt modelId="{4C96A701-1F32-4BB3-8B2D-90F812FF8B0C}">
      <dgm:prSet phldrT="[Текст]"/>
      <dgm:spPr/>
      <dgm:t>
        <a:bodyPr/>
        <a:lstStyle/>
        <a:p>
          <a:r>
            <a:rPr lang="uk-UA" dirty="0" smtClean="0"/>
            <a:t>Дослідження народних  промислів рідного краю</a:t>
          </a:r>
          <a:endParaRPr lang="uk-UA" dirty="0"/>
        </a:p>
      </dgm:t>
    </dgm:pt>
    <dgm:pt modelId="{F33C2C3B-E29B-476C-9E95-1DEBD4929102}" type="sibTrans" cxnId="{138473BA-CA7A-46D2-AA4F-6CFE68C7A597}">
      <dgm:prSet/>
      <dgm:spPr/>
      <dgm:t>
        <a:bodyPr/>
        <a:lstStyle/>
        <a:p>
          <a:endParaRPr lang="uk-UA"/>
        </a:p>
      </dgm:t>
    </dgm:pt>
    <dgm:pt modelId="{C47D9DCE-A206-4B98-852F-B1BAB5970C25}" type="parTrans" cxnId="{138473BA-CA7A-46D2-AA4F-6CFE68C7A597}">
      <dgm:prSet/>
      <dgm:spPr/>
      <dgm:t>
        <a:bodyPr/>
        <a:lstStyle/>
        <a:p>
          <a:endParaRPr lang="uk-UA"/>
        </a:p>
      </dgm:t>
    </dgm:pt>
    <dgm:pt modelId="{504D9372-92D6-4DE8-85DD-F175222EE76F}">
      <dgm:prSet phldrT="[Текст]"/>
      <dgm:spPr/>
      <dgm:t>
        <a:bodyPr/>
        <a:lstStyle/>
        <a:p>
          <a:r>
            <a:rPr lang="uk-UA" dirty="0" smtClean="0"/>
            <a:t>Вивчення історії та символіки українських прадавніх оберегів;</a:t>
          </a:r>
          <a:endParaRPr lang="uk-UA" dirty="0"/>
        </a:p>
      </dgm:t>
    </dgm:pt>
    <dgm:pt modelId="{03CBA228-3992-4B20-A4EE-0BF86338557E}" type="parTrans" cxnId="{CD5017F2-2417-4F83-A1F2-8CA42401E60F}">
      <dgm:prSet/>
      <dgm:spPr/>
      <dgm:t>
        <a:bodyPr/>
        <a:lstStyle/>
        <a:p>
          <a:endParaRPr lang="uk-UA"/>
        </a:p>
      </dgm:t>
    </dgm:pt>
    <dgm:pt modelId="{2DDB02A5-B00C-4AB5-8F45-F9759421A875}" type="sibTrans" cxnId="{CD5017F2-2417-4F83-A1F2-8CA42401E60F}">
      <dgm:prSet/>
      <dgm:spPr/>
      <dgm:t>
        <a:bodyPr/>
        <a:lstStyle/>
        <a:p>
          <a:endParaRPr lang="uk-UA"/>
        </a:p>
      </dgm:t>
    </dgm:pt>
    <dgm:pt modelId="{BB68D53C-C9A0-4977-AD68-9CC6B4584EFA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розкриття глибин укладу української родини, строю та родинно-побутових традицій, збереження зв’язку поколінь</a:t>
          </a:r>
          <a:endParaRPr lang="uk-UA" dirty="0"/>
        </a:p>
      </dgm:t>
    </dgm:pt>
    <dgm:pt modelId="{E1369A29-1503-45C9-B6C7-E6146C010CA2}" type="parTrans" cxnId="{4D1A179B-711A-455D-A259-20E8DF995C2C}">
      <dgm:prSet/>
      <dgm:spPr/>
      <dgm:t>
        <a:bodyPr/>
        <a:lstStyle/>
        <a:p>
          <a:endParaRPr lang="uk-UA"/>
        </a:p>
      </dgm:t>
    </dgm:pt>
    <dgm:pt modelId="{AA664071-CBC4-49B9-8D92-5975AD7B813B}" type="sibTrans" cxnId="{4D1A179B-711A-455D-A259-20E8DF995C2C}">
      <dgm:prSet/>
      <dgm:spPr/>
      <dgm:t>
        <a:bodyPr/>
        <a:lstStyle/>
        <a:p>
          <a:endParaRPr lang="uk-UA"/>
        </a:p>
      </dgm:t>
    </dgm:pt>
    <dgm:pt modelId="{5ECD0D2F-2E2A-4C91-B54A-8B02056928D2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Відродження та збереження українських народних традицій, обрядів;</a:t>
          </a:r>
          <a:endParaRPr lang="uk-UA" dirty="0"/>
        </a:p>
      </dgm:t>
    </dgm:pt>
    <dgm:pt modelId="{90CB0D67-2E3D-490F-941A-71D0A114CBF5}" type="parTrans" cxnId="{1BD41484-00A9-4134-88C9-C022F1C65D3C}">
      <dgm:prSet/>
      <dgm:spPr/>
      <dgm:t>
        <a:bodyPr/>
        <a:lstStyle/>
        <a:p>
          <a:endParaRPr lang="uk-UA"/>
        </a:p>
      </dgm:t>
    </dgm:pt>
    <dgm:pt modelId="{B8600E87-BC55-4000-8848-875423706764}" type="sibTrans" cxnId="{1BD41484-00A9-4134-88C9-C022F1C65D3C}">
      <dgm:prSet/>
      <dgm:spPr/>
      <dgm:t>
        <a:bodyPr/>
        <a:lstStyle/>
        <a:p>
          <a:endParaRPr lang="uk-UA"/>
        </a:p>
      </dgm:t>
    </dgm:pt>
    <dgm:pt modelId="{AE82E75B-3088-4CBA-B4F7-DC78073921ED}">
      <dgm:prSet phldrT="[Текст]"/>
      <dgm:spPr/>
      <dgm:t>
        <a:bodyPr/>
        <a:lstStyle/>
        <a:p>
          <a:r>
            <a:rPr lang="uk-UA" dirty="0" smtClean="0"/>
            <a:t>Навчитись виготовляти обереги, добираючи відповідні орнаменти</a:t>
          </a:r>
          <a:endParaRPr lang="uk-UA" dirty="0"/>
        </a:p>
      </dgm:t>
    </dgm:pt>
    <dgm:pt modelId="{38984F5E-0ADB-4EF7-93D5-3AF877A9E5F1}" type="parTrans" cxnId="{96A636B4-E8F0-4965-B406-F120BC0C9AFE}">
      <dgm:prSet/>
      <dgm:spPr/>
      <dgm:t>
        <a:bodyPr/>
        <a:lstStyle/>
        <a:p>
          <a:endParaRPr lang="uk-UA"/>
        </a:p>
      </dgm:t>
    </dgm:pt>
    <dgm:pt modelId="{DC755114-C9D3-47D7-9388-20B965E91A67}" type="sibTrans" cxnId="{96A636B4-E8F0-4965-B406-F120BC0C9AFE}">
      <dgm:prSet/>
      <dgm:spPr/>
      <dgm:t>
        <a:bodyPr/>
        <a:lstStyle/>
        <a:p>
          <a:endParaRPr lang="uk-UA"/>
        </a:p>
      </dgm:t>
    </dgm:pt>
    <dgm:pt modelId="{856DBD19-05CD-4659-BCFF-7D37BE5D2444}" type="pres">
      <dgm:prSet presAssocID="{90E43456-0DFA-4020-9117-AFB4F7FAC8E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D5E8EF0-6C7A-4D9C-912B-D0013194264A}" type="pres">
      <dgm:prSet presAssocID="{7D050037-B6E7-4631-B00F-B187708B6717}" presName="circle1" presStyleLbl="node1" presStyleIdx="0" presStyleCnt="2"/>
      <dgm:spPr/>
    </dgm:pt>
    <dgm:pt modelId="{A4278183-0D35-44BE-A404-FAE5DE1B84CD}" type="pres">
      <dgm:prSet presAssocID="{7D050037-B6E7-4631-B00F-B187708B6717}" presName="space" presStyleCnt="0"/>
      <dgm:spPr/>
    </dgm:pt>
    <dgm:pt modelId="{6F5D1B8B-5F27-4D7D-B460-6DE5DFD22B67}" type="pres">
      <dgm:prSet presAssocID="{7D050037-B6E7-4631-B00F-B187708B6717}" presName="rect1" presStyleLbl="alignAcc1" presStyleIdx="0" presStyleCnt="2"/>
      <dgm:spPr/>
      <dgm:t>
        <a:bodyPr/>
        <a:lstStyle/>
        <a:p>
          <a:endParaRPr lang="uk-UA"/>
        </a:p>
      </dgm:t>
    </dgm:pt>
    <dgm:pt modelId="{0AE546EE-A2CB-4FED-8B40-DF61AFC144BF}" type="pres">
      <dgm:prSet presAssocID="{3B413EA4-E4C4-4F2C-A1EC-301B449D93A9}" presName="vertSpace2" presStyleLbl="node1" presStyleIdx="0" presStyleCnt="2"/>
      <dgm:spPr/>
    </dgm:pt>
    <dgm:pt modelId="{8A7277FC-2097-4D8D-A322-180D27DDA0F9}" type="pres">
      <dgm:prSet presAssocID="{3B413EA4-E4C4-4F2C-A1EC-301B449D93A9}" presName="circle2" presStyleLbl="node1" presStyleIdx="1" presStyleCnt="2"/>
      <dgm:spPr/>
    </dgm:pt>
    <dgm:pt modelId="{F92A42FF-3436-4827-97B6-1E23E7356050}" type="pres">
      <dgm:prSet presAssocID="{3B413EA4-E4C4-4F2C-A1EC-301B449D93A9}" presName="rect2" presStyleLbl="alignAcc1" presStyleIdx="1" presStyleCnt="2"/>
      <dgm:spPr/>
      <dgm:t>
        <a:bodyPr/>
        <a:lstStyle/>
        <a:p>
          <a:endParaRPr lang="uk-UA"/>
        </a:p>
      </dgm:t>
    </dgm:pt>
    <dgm:pt modelId="{82E207E1-9B50-4CE8-93F9-91B9A0735FA1}" type="pres">
      <dgm:prSet presAssocID="{7D050037-B6E7-4631-B00F-B187708B6717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B77EDC-C39B-460C-BA8A-6E882D37425E}" type="pres">
      <dgm:prSet presAssocID="{7D050037-B6E7-4631-B00F-B187708B6717}" presName="rect1ChTx" presStyleLbl="alignAcc1" presStyleIdx="1" presStyleCnt="2" custScaleX="1004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1E732E-057F-425F-BBCA-E351BCAADDB9}" type="pres">
      <dgm:prSet presAssocID="{3B413EA4-E4C4-4F2C-A1EC-301B449D93A9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77B59C-9CA4-49F2-B4D0-687E36C399C5}" type="pres">
      <dgm:prSet presAssocID="{3B413EA4-E4C4-4F2C-A1EC-301B449D93A9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0F344BE-21C7-4100-9C71-CD99961D4B6F}" type="presOf" srcId="{5ECD0D2F-2E2A-4C91-B54A-8B02056928D2}" destId="{2BB77EDC-C39B-460C-BA8A-6E882D37425E}" srcOrd="0" destOrd="1" presId="urn:microsoft.com/office/officeart/2005/8/layout/target3"/>
    <dgm:cxn modelId="{7AC55FAA-9C0E-444A-B1B2-1E433C15B9AA}" srcId="{90E43456-0DFA-4020-9117-AFB4F7FAC8E9}" destId="{3B413EA4-E4C4-4F2C-A1EC-301B449D93A9}" srcOrd="1" destOrd="0" parTransId="{567B679E-4991-480F-AA89-AFEA8B21FA8D}" sibTransId="{1DC4BF10-6FA5-4FAF-A43B-78DC78752A06}"/>
    <dgm:cxn modelId="{1E5DD909-384E-41BA-9D0A-80E429AD5306}" type="presOf" srcId="{4C96A701-1F32-4BB3-8B2D-90F812FF8B0C}" destId="{8977B59C-9CA4-49F2-B4D0-687E36C399C5}" srcOrd="0" destOrd="0" presId="urn:microsoft.com/office/officeart/2005/8/layout/target3"/>
    <dgm:cxn modelId="{96A636B4-E8F0-4965-B406-F120BC0C9AFE}" srcId="{3B413EA4-E4C4-4F2C-A1EC-301B449D93A9}" destId="{AE82E75B-3088-4CBA-B4F7-DC78073921ED}" srcOrd="2" destOrd="0" parTransId="{38984F5E-0ADB-4EF7-93D5-3AF877A9E5F1}" sibTransId="{DC755114-C9D3-47D7-9388-20B965E91A67}"/>
    <dgm:cxn modelId="{5BD228C0-4B7D-44D8-89E9-A5F42CFF5F22}" srcId="{90E43456-0DFA-4020-9117-AFB4F7FAC8E9}" destId="{7D050037-B6E7-4631-B00F-B187708B6717}" srcOrd="0" destOrd="0" parTransId="{E2CD5337-AE24-47DF-85EE-1B835C14154D}" sibTransId="{C6D4C36F-81C1-4FDF-A77E-383510105C97}"/>
    <dgm:cxn modelId="{890A1248-415D-4168-8B47-4AB4D0E35801}" srcId="{7D050037-B6E7-4631-B00F-B187708B6717}" destId="{BB6CE9EF-E8F0-4F2C-A7B9-FA520A118BAD}" srcOrd="0" destOrd="0" parTransId="{FD147A5A-7F89-4C43-83EE-5BF6FDC47602}" sibTransId="{BC0DE0E8-760C-44F3-B0A5-E350FA866CAA}"/>
    <dgm:cxn modelId="{9D1BE03D-AADF-4541-B742-A7D09A8F3970}" type="presOf" srcId="{AE82E75B-3088-4CBA-B4F7-DC78073921ED}" destId="{8977B59C-9CA4-49F2-B4D0-687E36C399C5}" srcOrd="0" destOrd="2" presId="urn:microsoft.com/office/officeart/2005/8/layout/target3"/>
    <dgm:cxn modelId="{680D7CE2-CA69-4C59-826B-3D3B8024796B}" type="presOf" srcId="{3B413EA4-E4C4-4F2C-A1EC-301B449D93A9}" destId="{171E732E-057F-425F-BBCA-E351BCAADDB9}" srcOrd="1" destOrd="0" presId="urn:microsoft.com/office/officeart/2005/8/layout/target3"/>
    <dgm:cxn modelId="{C3023D93-DEDE-4DD1-8758-8D318A5F4FDB}" type="presOf" srcId="{BB68D53C-C9A0-4977-AD68-9CC6B4584EFA}" destId="{2BB77EDC-C39B-460C-BA8A-6E882D37425E}" srcOrd="0" destOrd="2" presId="urn:microsoft.com/office/officeart/2005/8/layout/target3"/>
    <dgm:cxn modelId="{6F45E410-F0C3-4F2F-9A0A-E9C58756F722}" type="presOf" srcId="{7D050037-B6E7-4631-B00F-B187708B6717}" destId="{6F5D1B8B-5F27-4D7D-B460-6DE5DFD22B67}" srcOrd="0" destOrd="0" presId="urn:microsoft.com/office/officeart/2005/8/layout/target3"/>
    <dgm:cxn modelId="{4D1A179B-711A-455D-A259-20E8DF995C2C}" srcId="{7D050037-B6E7-4631-B00F-B187708B6717}" destId="{BB68D53C-C9A0-4977-AD68-9CC6B4584EFA}" srcOrd="2" destOrd="0" parTransId="{E1369A29-1503-45C9-B6C7-E6146C010CA2}" sibTransId="{AA664071-CBC4-49B9-8D92-5975AD7B813B}"/>
    <dgm:cxn modelId="{C3ADA2BE-C6CB-4810-AC96-9B36BB1D27D0}" type="presOf" srcId="{90E43456-0DFA-4020-9117-AFB4F7FAC8E9}" destId="{856DBD19-05CD-4659-BCFF-7D37BE5D2444}" srcOrd="0" destOrd="0" presId="urn:microsoft.com/office/officeart/2005/8/layout/target3"/>
    <dgm:cxn modelId="{138473BA-CA7A-46D2-AA4F-6CFE68C7A597}" srcId="{3B413EA4-E4C4-4F2C-A1EC-301B449D93A9}" destId="{4C96A701-1F32-4BB3-8B2D-90F812FF8B0C}" srcOrd="0" destOrd="0" parTransId="{C47D9DCE-A206-4B98-852F-B1BAB5970C25}" sibTransId="{F33C2C3B-E29B-476C-9E95-1DEBD4929102}"/>
    <dgm:cxn modelId="{A19FFEFA-E20F-4102-B429-9FE382B11CA8}" type="presOf" srcId="{7D050037-B6E7-4631-B00F-B187708B6717}" destId="{82E207E1-9B50-4CE8-93F9-91B9A0735FA1}" srcOrd="1" destOrd="0" presId="urn:microsoft.com/office/officeart/2005/8/layout/target3"/>
    <dgm:cxn modelId="{1BD41484-00A9-4134-88C9-C022F1C65D3C}" srcId="{7D050037-B6E7-4631-B00F-B187708B6717}" destId="{5ECD0D2F-2E2A-4C91-B54A-8B02056928D2}" srcOrd="1" destOrd="0" parTransId="{90CB0D67-2E3D-490F-941A-71D0A114CBF5}" sibTransId="{B8600E87-BC55-4000-8848-875423706764}"/>
    <dgm:cxn modelId="{CD5017F2-2417-4F83-A1F2-8CA42401E60F}" srcId="{3B413EA4-E4C4-4F2C-A1EC-301B449D93A9}" destId="{504D9372-92D6-4DE8-85DD-F175222EE76F}" srcOrd="1" destOrd="0" parTransId="{03CBA228-3992-4B20-A4EE-0BF86338557E}" sibTransId="{2DDB02A5-B00C-4AB5-8F45-F9759421A875}"/>
    <dgm:cxn modelId="{70308A1D-7977-4A1B-903E-FB0C6884FC62}" type="presOf" srcId="{3B413EA4-E4C4-4F2C-A1EC-301B449D93A9}" destId="{F92A42FF-3436-4827-97B6-1E23E7356050}" srcOrd="0" destOrd="0" presId="urn:microsoft.com/office/officeart/2005/8/layout/target3"/>
    <dgm:cxn modelId="{7E584E7A-30DF-4978-810C-A79F19E98DAD}" type="presOf" srcId="{BB6CE9EF-E8F0-4F2C-A7B9-FA520A118BAD}" destId="{2BB77EDC-C39B-460C-BA8A-6E882D37425E}" srcOrd="0" destOrd="0" presId="urn:microsoft.com/office/officeart/2005/8/layout/target3"/>
    <dgm:cxn modelId="{95F31228-570F-4064-8B9B-16FD8EAC6066}" type="presOf" srcId="{504D9372-92D6-4DE8-85DD-F175222EE76F}" destId="{8977B59C-9CA4-49F2-B4D0-687E36C399C5}" srcOrd="0" destOrd="1" presId="urn:microsoft.com/office/officeart/2005/8/layout/target3"/>
    <dgm:cxn modelId="{21AB0527-F5E0-422F-85A7-2D1400AF0C30}" type="presParOf" srcId="{856DBD19-05CD-4659-BCFF-7D37BE5D2444}" destId="{CD5E8EF0-6C7A-4D9C-912B-D0013194264A}" srcOrd="0" destOrd="0" presId="urn:microsoft.com/office/officeart/2005/8/layout/target3"/>
    <dgm:cxn modelId="{8D0BFABE-6452-4DAD-BA05-DFF7A9E898F5}" type="presParOf" srcId="{856DBD19-05CD-4659-BCFF-7D37BE5D2444}" destId="{A4278183-0D35-44BE-A404-FAE5DE1B84CD}" srcOrd="1" destOrd="0" presId="urn:microsoft.com/office/officeart/2005/8/layout/target3"/>
    <dgm:cxn modelId="{34400DDD-83FE-45FA-977F-E5A9463CA566}" type="presParOf" srcId="{856DBD19-05CD-4659-BCFF-7D37BE5D2444}" destId="{6F5D1B8B-5F27-4D7D-B460-6DE5DFD22B67}" srcOrd="2" destOrd="0" presId="urn:microsoft.com/office/officeart/2005/8/layout/target3"/>
    <dgm:cxn modelId="{5C7CA6BD-BE99-40E6-B9EB-32543328346D}" type="presParOf" srcId="{856DBD19-05CD-4659-BCFF-7D37BE5D2444}" destId="{0AE546EE-A2CB-4FED-8B40-DF61AFC144BF}" srcOrd="3" destOrd="0" presId="urn:microsoft.com/office/officeart/2005/8/layout/target3"/>
    <dgm:cxn modelId="{B5B3E1E1-E773-4E8C-AFF2-9ED108A92213}" type="presParOf" srcId="{856DBD19-05CD-4659-BCFF-7D37BE5D2444}" destId="{8A7277FC-2097-4D8D-A322-180D27DDA0F9}" srcOrd="4" destOrd="0" presId="urn:microsoft.com/office/officeart/2005/8/layout/target3"/>
    <dgm:cxn modelId="{4190E6E7-13C9-4035-AB40-78F97B59B577}" type="presParOf" srcId="{856DBD19-05CD-4659-BCFF-7D37BE5D2444}" destId="{F92A42FF-3436-4827-97B6-1E23E7356050}" srcOrd="5" destOrd="0" presId="urn:microsoft.com/office/officeart/2005/8/layout/target3"/>
    <dgm:cxn modelId="{61EF9020-CB07-42AE-9FB1-96E68ED7FE67}" type="presParOf" srcId="{856DBD19-05CD-4659-BCFF-7D37BE5D2444}" destId="{82E207E1-9B50-4CE8-93F9-91B9A0735FA1}" srcOrd="6" destOrd="0" presId="urn:microsoft.com/office/officeart/2005/8/layout/target3"/>
    <dgm:cxn modelId="{4593CB4B-2FC1-4737-84D2-90AC77C69F6D}" type="presParOf" srcId="{856DBD19-05CD-4659-BCFF-7D37BE5D2444}" destId="{2BB77EDC-C39B-460C-BA8A-6E882D37425E}" srcOrd="7" destOrd="0" presId="urn:microsoft.com/office/officeart/2005/8/layout/target3"/>
    <dgm:cxn modelId="{329C2CA4-33CB-4CA6-BEBD-512D24812726}" type="presParOf" srcId="{856DBD19-05CD-4659-BCFF-7D37BE5D2444}" destId="{171E732E-057F-425F-BBCA-E351BCAADDB9}" srcOrd="8" destOrd="0" presId="urn:microsoft.com/office/officeart/2005/8/layout/target3"/>
    <dgm:cxn modelId="{A7ABEB3A-1746-4D02-B884-CE7D089EC209}" type="presParOf" srcId="{856DBD19-05CD-4659-BCFF-7D37BE5D2444}" destId="{8977B59C-9CA4-49F2-B4D0-687E36C399C5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839C42-35D5-4942-8FC2-7139AB41212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FE44BAB-8E8F-472C-A981-D6B92E66CD7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3496102" y="-10112"/>
          <a:ext cx="2026608" cy="1013304"/>
        </a:xfrm>
        <a:prstGeom prst="round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uk-UA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Історичні пісні</a:t>
          </a:r>
        </a:p>
        <a:p>
          <a:r>
            <a:rPr lang="uk-UA" sz="1400" b="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(козацькі, чумацькі, </a:t>
          </a:r>
          <a:r>
            <a:rPr lang="uk-UA" sz="1400" b="0" dirty="0" err="1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кріпатські</a:t>
          </a:r>
          <a:r>
            <a:rPr lang="uk-UA" sz="1400" b="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, рекрутські, заробітчанські, </a:t>
          </a:r>
          <a:r>
            <a:rPr lang="uk-UA" sz="1400" b="0" dirty="0" err="1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емігранські</a:t>
          </a:r>
          <a:r>
            <a:rPr lang="uk-UA" sz="1400" b="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, переселенські, стрілецькі)</a:t>
          </a:r>
          <a:endParaRPr lang="uk-UA" sz="1400" b="0" dirty="0">
            <a:solidFill>
              <a:sysClr val="windowText" lastClr="000000"/>
            </a:solidFill>
            <a:effectLst/>
            <a:latin typeface="Calibri"/>
            <a:ea typeface="+mn-ea"/>
            <a:cs typeface="+mn-cs"/>
          </a:endParaRPr>
        </a:p>
      </dgm:t>
    </dgm:pt>
    <dgm:pt modelId="{7F3B336A-BE76-42B6-8D6F-06E428319421}" type="parTrans" cxnId="{5DF9A59A-FB64-47DF-A63E-9B2981A1BA45}">
      <dgm:prSet/>
      <dgm:spPr/>
      <dgm:t>
        <a:bodyPr/>
        <a:lstStyle/>
        <a:p>
          <a:endParaRPr lang="uk-UA"/>
        </a:p>
      </dgm:t>
    </dgm:pt>
    <dgm:pt modelId="{583D4319-F4FA-4EB7-86BB-183421D3DB33}" type="sibTrans" cxnId="{5DF9A59A-FB64-47DF-A63E-9B2981A1BA45}">
      <dgm:prSet/>
      <dgm:spPr>
        <a:xfrm>
          <a:off x="1853289" y="-16490"/>
          <a:ext cx="5312233" cy="5312233"/>
        </a:xfrm>
        <a:prstGeom prst="circularArrow">
          <a:avLst>
            <a:gd name="adj1" fmla="val 5274"/>
            <a:gd name="adj2" fmla="val 312630"/>
            <a:gd name="adj3" fmla="val 14222067"/>
            <a:gd name="adj4" fmla="val 17130568"/>
            <a:gd name="adj5" fmla="val 5477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 w="19050">
          <a:solidFill>
            <a:srgbClr val="0B5914"/>
          </a:solidFill>
        </a:ln>
        <a:effectLst/>
      </dgm:spPr>
      <dgm:t>
        <a:bodyPr/>
        <a:lstStyle/>
        <a:p>
          <a:endParaRPr lang="uk-UA"/>
        </a:p>
      </dgm:t>
    </dgm:pt>
    <dgm:pt modelId="{053062A7-6ED4-4791-AE08-F16FFA98805E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3035879" y="4274632"/>
          <a:ext cx="2947053" cy="1064070"/>
        </a:xfr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Календарно-обрядові пісні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(Колядки, </a:t>
          </a:r>
          <a:r>
            <a:rPr lang="ru-RU" sz="14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щедрівки</a:t>
          </a:r>
          <a:r>
            <a:rPr lang="ru-RU" sz="14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веснянки, </a:t>
          </a:r>
          <a:r>
            <a:rPr lang="ru-RU" sz="14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гаївки</a:t>
          </a:r>
          <a:r>
            <a:rPr lang="ru-RU" sz="14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ru-RU" sz="14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купальські</a:t>
          </a:r>
          <a:r>
            <a:rPr lang="ru-RU" sz="14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та </a:t>
          </a:r>
          <a:r>
            <a:rPr lang="ru-RU" sz="14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жниварські</a:t>
          </a:r>
          <a:r>
            <a:rPr lang="ru-RU" sz="14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ru-RU" sz="14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пісні</a:t>
          </a:r>
          <a:r>
            <a:rPr lang="ru-RU" sz="14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endParaRPr lang="uk-UA" sz="1400" dirty="0" smtClean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54294BD-3A5E-4A46-80ED-755F21C0601D}" type="parTrans" cxnId="{88AFF0F8-5FBA-460A-88A1-37BCE894D5DF}">
      <dgm:prSet/>
      <dgm:spPr/>
      <dgm:t>
        <a:bodyPr/>
        <a:lstStyle/>
        <a:p>
          <a:endParaRPr lang="uk-UA"/>
        </a:p>
      </dgm:t>
    </dgm:pt>
    <dgm:pt modelId="{28215238-C710-4D3F-BC9F-9D463BA0EC58}" type="sibTrans" cxnId="{88AFF0F8-5FBA-460A-88A1-37BCE894D5DF}">
      <dgm:prSet/>
      <dgm:spPr/>
      <dgm:t>
        <a:bodyPr/>
        <a:lstStyle/>
        <a:p>
          <a:endParaRPr lang="uk-UA"/>
        </a:p>
      </dgm:t>
    </dgm:pt>
    <dgm:pt modelId="{4A519641-4F9E-4A5E-928F-01FEF880837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3035879" y="4274632"/>
          <a:ext cx="2947053" cy="1064070"/>
        </a:xfr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Родинно-обрядові пісні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(весільні, похоронні)</a:t>
          </a:r>
        </a:p>
      </dgm:t>
    </dgm:pt>
    <dgm:pt modelId="{8DA27371-B3D1-4CAB-AA42-FC70CF75EEBB}" type="parTrans" cxnId="{5ECA606B-3271-464B-B386-D13C89B1535C}">
      <dgm:prSet/>
      <dgm:spPr/>
      <dgm:t>
        <a:bodyPr/>
        <a:lstStyle/>
        <a:p>
          <a:endParaRPr lang="uk-UA"/>
        </a:p>
      </dgm:t>
    </dgm:pt>
    <dgm:pt modelId="{6B651EEA-70F1-41A4-8CB9-562D76643A2E}" type="sibTrans" cxnId="{5ECA606B-3271-464B-B386-D13C89B1535C}">
      <dgm:prSet/>
      <dgm:spPr/>
      <dgm:t>
        <a:bodyPr/>
        <a:lstStyle/>
        <a:p>
          <a:endParaRPr lang="uk-UA"/>
        </a:p>
      </dgm:t>
    </dgm:pt>
    <dgm:pt modelId="{7742937F-0859-4FDB-8585-0A6FF029E36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5264729" y="962993"/>
          <a:ext cx="2222033" cy="1222156"/>
        </a:xfrm>
        <a:prstGeom prst="round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Родинно-побутові пісні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(про кохання, про родинне життя, жартівливі)</a:t>
          </a:r>
        </a:p>
      </dgm:t>
    </dgm:pt>
    <dgm:pt modelId="{F232CB97-3BB9-4701-B561-2E321D1A049E}" type="sibTrans" cxnId="{8D2F90CD-6774-4D75-9580-36DC0E38A1D5}">
      <dgm:prSet/>
      <dgm:spPr/>
      <dgm:t>
        <a:bodyPr/>
        <a:lstStyle/>
        <a:p>
          <a:endParaRPr lang="uk-UA"/>
        </a:p>
      </dgm:t>
    </dgm:pt>
    <dgm:pt modelId="{7E7FEC62-29F8-427F-A74D-34FA58A4D27B}" type="parTrans" cxnId="{8D2F90CD-6774-4D75-9580-36DC0E38A1D5}">
      <dgm:prSet/>
      <dgm:spPr/>
      <dgm:t>
        <a:bodyPr/>
        <a:lstStyle/>
        <a:p>
          <a:endParaRPr lang="uk-UA"/>
        </a:p>
      </dgm:t>
    </dgm:pt>
    <dgm:pt modelId="{D2E32F63-D900-4F4C-9E81-9B79A6F68DBA}" type="pres">
      <dgm:prSet presAssocID="{41839C42-35D5-4942-8FC2-7139AB4121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7AADA0F-6003-4EDD-B9BF-861558D491DE}" type="pres">
      <dgm:prSet presAssocID="{41839C42-35D5-4942-8FC2-7139AB412127}" presName="cycle" presStyleCnt="0"/>
      <dgm:spPr/>
    </dgm:pt>
    <dgm:pt modelId="{FFDA98C2-1E7B-41B1-9CB4-E2A74D4BF567}" type="pres">
      <dgm:prSet presAssocID="{2FE44BAB-8E8F-472C-A981-D6B92E66CD71}" presName="nodeFirstNode" presStyleLbl="node1" presStyleIdx="0" presStyleCnt="4" custScaleX="84879" custScaleY="69530" custRadScaleRad="117635" custRadScaleInc="176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454CBA-2F27-42D2-AA96-9F78710B9BA3}" type="pres">
      <dgm:prSet presAssocID="{583D4319-F4FA-4EB7-86BB-183421D3DB33}" presName="sibTransFirstNode" presStyleLbl="bgShp" presStyleIdx="0" presStyleCnt="1" custScaleX="114386" custLinFactNeighborX="-2664" custLinFactNeighborY="6460"/>
      <dgm:spPr/>
      <dgm:t>
        <a:bodyPr/>
        <a:lstStyle/>
        <a:p>
          <a:endParaRPr lang="uk-UA"/>
        </a:p>
      </dgm:t>
    </dgm:pt>
    <dgm:pt modelId="{05BA8F63-0A6F-4C21-9913-C840A6FCE4B7}" type="pres">
      <dgm:prSet presAssocID="{7742937F-0859-4FDB-8585-0A6FF029E365}" presName="nodeFollowingNodes" presStyleLbl="node1" presStyleIdx="1" presStyleCnt="4" custScaleX="80949" custScaleY="64407" custRadScaleRad="145329" custRadScaleInc="-2537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66ADCC-5045-47D5-8901-23F652589667}" type="pres">
      <dgm:prSet presAssocID="{053062A7-6ED4-4791-AE08-F16FFA98805E}" presName="nodeFollowingNodes" presStyleLbl="node1" presStyleIdx="2" presStyleCnt="4" custScaleX="93155" custScaleY="73795" custRadScaleRad="104246" custRadScaleInc="88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B23936C8-A00B-4E8B-AD3C-781634DA2441}" type="pres">
      <dgm:prSet presAssocID="{4A519641-4F9E-4A5E-928F-01FEF880837C}" presName="nodeFollowingNodes" presStyleLbl="node1" presStyleIdx="3" presStyleCnt="4" custScaleX="81180" custScaleY="60968" custRadScaleRad="117186" custRadScaleInc="66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D2F90CD-6774-4D75-9580-36DC0E38A1D5}" srcId="{41839C42-35D5-4942-8FC2-7139AB412127}" destId="{7742937F-0859-4FDB-8585-0A6FF029E365}" srcOrd="1" destOrd="0" parTransId="{7E7FEC62-29F8-427F-A74D-34FA58A4D27B}" sibTransId="{F232CB97-3BB9-4701-B561-2E321D1A049E}"/>
    <dgm:cxn modelId="{2F75CD5A-0A8A-4EF2-A786-533A4D209629}" type="presOf" srcId="{583D4319-F4FA-4EB7-86BB-183421D3DB33}" destId="{D6454CBA-2F27-42D2-AA96-9F78710B9BA3}" srcOrd="0" destOrd="0" presId="urn:microsoft.com/office/officeart/2005/8/layout/cycle3"/>
    <dgm:cxn modelId="{2EF320B8-8485-4E38-AB02-BF3982BF8D97}" type="presOf" srcId="{053062A7-6ED4-4791-AE08-F16FFA98805E}" destId="{0066ADCC-5045-47D5-8901-23F652589667}" srcOrd="0" destOrd="0" presId="urn:microsoft.com/office/officeart/2005/8/layout/cycle3"/>
    <dgm:cxn modelId="{5ECA606B-3271-464B-B386-D13C89B1535C}" srcId="{41839C42-35D5-4942-8FC2-7139AB412127}" destId="{4A519641-4F9E-4A5E-928F-01FEF880837C}" srcOrd="3" destOrd="0" parTransId="{8DA27371-B3D1-4CAB-AA42-FC70CF75EEBB}" sibTransId="{6B651EEA-70F1-41A4-8CB9-562D76643A2E}"/>
    <dgm:cxn modelId="{0DEB050C-402A-4D21-8765-958CF4B57F1B}" type="presOf" srcId="{2FE44BAB-8E8F-472C-A981-D6B92E66CD71}" destId="{FFDA98C2-1E7B-41B1-9CB4-E2A74D4BF567}" srcOrd="0" destOrd="0" presId="urn:microsoft.com/office/officeart/2005/8/layout/cycle3"/>
    <dgm:cxn modelId="{6FB23DCB-D974-48D1-8E3F-D86BB0349028}" type="presOf" srcId="{41839C42-35D5-4942-8FC2-7139AB412127}" destId="{D2E32F63-D900-4F4C-9E81-9B79A6F68DBA}" srcOrd="0" destOrd="0" presId="urn:microsoft.com/office/officeart/2005/8/layout/cycle3"/>
    <dgm:cxn modelId="{5DF9A59A-FB64-47DF-A63E-9B2981A1BA45}" srcId="{41839C42-35D5-4942-8FC2-7139AB412127}" destId="{2FE44BAB-8E8F-472C-A981-D6B92E66CD71}" srcOrd="0" destOrd="0" parTransId="{7F3B336A-BE76-42B6-8D6F-06E428319421}" sibTransId="{583D4319-F4FA-4EB7-86BB-183421D3DB33}"/>
    <dgm:cxn modelId="{13FBAD95-3EE4-4F9C-8747-5177EC0092D2}" type="presOf" srcId="{7742937F-0859-4FDB-8585-0A6FF029E365}" destId="{05BA8F63-0A6F-4C21-9913-C840A6FCE4B7}" srcOrd="0" destOrd="0" presId="urn:microsoft.com/office/officeart/2005/8/layout/cycle3"/>
    <dgm:cxn modelId="{88AFF0F8-5FBA-460A-88A1-37BCE894D5DF}" srcId="{41839C42-35D5-4942-8FC2-7139AB412127}" destId="{053062A7-6ED4-4791-AE08-F16FFA98805E}" srcOrd="2" destOrd="0" parTransId="{554294BD-3A5E-4A46-80ED-755F21C0601D}" sibTransId="{28215238-C710-4D3F-BC9F-9D463BA0EC58}"/>
    <dgm:cxn modelId="{6B6F09CB-BF2D-4693-9BA9-220240B154E9}" type="presOf" srcId="{4A519641-4F9E-4A5E-928F-01FEF880837C}" destId="{B23936C8-A00B-4E8B-AD3C-781634DA2441}" srcOrd="0" destOrd="0" presId="urn:microsoft.com/office/officeart/2005/8/layout/cycle3"/>
    <dgm:cxn modelId="{65BFE83A-A3FB-4B99-A94C-CBDE35FC111C}" type="presParOf" srcId="{D2E32F63-D900-4F4C-9E81-9B79A6F68DBA}" destId="{87AADA0F-6003-4EDD-B9BF-861558D491DE}" srcOrd="0" destOrd="0" presId="urn:microsoft.com/office/officeart/2005/8/layout/cycle3"/>
    <dgm:cxn modelId="{32F6C0B1-A8EA-497A-A625-5860CF116A53}" type="presParOf" srcId="{87AADA0F-6003-4EDD-B9BF-861558D491DE}" destId="{FFDA98C2-1E7B-41B1-9CB4-E2A74D4BF567}" srcOrd="0" destOrd="0" presId="urn:microsoft.com/office/officeart/2005/8/layout/cycle3"/>
    <dgm:cxn modelId="{31A94227-158C-4E1B-A864-D49670FC7727}" type="presParOf" srcId="{87AADA0F-6003-4EDD-B9BF-861558D491DE}" destId="{D6454CBA-2F27-42D2-AA96-9F78710B9BA3}" srcOrd="1" destOrd="0" presId="urn:microsoft.com/office/officeart/2005/8/layout/cycle3"/>
    <dgm:cxn modelId="{0DC7F3F7-6FA4-44C6-872F-C91650E6220F}" type="presParOf" srcId="{87AADA0F-6003-4EDD-B9BF-861558D491DE}" destId="{05BA8F63-0A6F-4C21-9913-C840A6FCE4B7}" srcOrd="2" destOrd="0" presId="urn:microsoft.com/office/officeart/2005/8/layout/cycle3"/>
    <dgm:cxn modelId="{A4CE2009-960D-41F2-99E6-7FC6B729E1F3}" type="presParOf" srcId="{87AADA0F-6003-4EDD-B9BF-861558D491DE}" destId="{0066ADCC-5045-47D5-8901-23F652589667}" srcOrd="3" destOrd="0" presId="urn:microsoft.com/office/officeart/2005/8/layout/cycle3"/>
    <dgm:cxn modelId="{6B7B87C6-6CC4-4862-A049-D88938652BE5}" type="presParOf" srcId="{87AADA0F-6003-4EDD-B9BF-861558D491DE}" destId="{B23936C8-A00B-4E8B-AD3C-781634DA2441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E5CC1-82AE-46A8-BD3F-71BB87589374}" type="doc">
      <dgm:prSet loTypeId="urn:microsoft.com/office/officeart/2005/8/layout/vList6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uk-UA"/>
        </a:p>
      </dgm:t>
    </dgm:pt>
    <dgm:pt modelId="{F051DC13-DA74-4AA4-9C76-2C0EDDBB98F9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</a:rPr>
            <a:t> «</a:t>
          </a:r>
          <a:r>
            <a:rPr lang="ru-RU" sz="1800" b="1" u="sng" dirty="0" err="1" smtClean="0">
              <a:solidFill>
                <a:schemeClr val="tx1"/>
              </a:solidFill>
            </a:rPr>
            <a:t>Природолюби</a:t>
          </a:r>
          <a:r>
            <a:rPr lang="ru-RU" sz="1800" b="1" u="sng" dirty="0" smtClean="0">
              <a:solidFill>
                <a:schemeClr val="tx1"/>
              </a:solidFill>
            </a:rPr>
            <a:t>»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dirty="0" smtClean="0">
              <a:solidFill>
                <a:schemeClr val="tx1"/>
              </a:solidFill>
            </a:rPr>
            <a:t>(</a:t>
          </a:r>
          <a:r>
            <a:rPr lang="ru-RU" sz="1400" b="0" dirty="0" err="1" smtClean="0">
              <a:solidFill>
                <a:schemeClr val="tx1"/>
              </a:solidFill>
            </a:rPr>
            <a:t>вихованці</a:t>
          </a:r>
          <a:r>
            <a:rPr lang="ru-RU" sz="1400" b="0" dirty="0" smtClean="0">
              <a:solidFill>
                <a:schemeClr val="tx1"/>
              </a:solidFill>
            </a:rPr>
            <a:t> </a:t>
          </a:r>
          <a:r>
            <a:rPr lang="ru-RU" sz="1400" b="0" dirty="0" err="1" smtClean="0">
              <a:solidFill>
                <a:schemeClr val="tx1"/>
              </a:solidFill>
            </a:rPr>
            <a:t>еколого-натуралістичних</a:t>
          </a:r>
          <a:r>
            <a:rPr lang="ru-RU" sz="1400" b="0" dirty="0" smtClean="0">
              <a:solidFill>
                <a:schemeClr val="tx1"/>
              </a:solidFill>
            </a:rPr>
            <a:t> </a:t>
          </a:r>
          <a:r>
            <a:rPr lang="ru-RU" sz="1400" b="0" dirty="0" err="1" smtClean="0">
              <a:solidFill>
                <a:schemeClr val="tx1"/>
              </a:solidFill>
            </a:rPr>
            <a:t>гуртків</a:t>
          </a:r>
          <a:r>
            <a:rPr lang="ru-RU" sz="1400" b="0" dirty="0" smtClean="0">
              <a:solidFill>
                <a:schemeClr val="tx1"/>
              </a:solidFill>
            </a:rPr>
            <a:t>) </a:t>
          </a:r>
          <a:endParaRPr lang="uk-UA" sz="1400" b="0" dirty="0">
            <a:solidFill>
              <a:schemeClr val="tx1"/>
            </a:solidFill>
          </a:endParaRPr>
        </a:p>
      </dgm:t>
    </dgm:pt>
    <dgm:pt modelId="{4945AD19-3AE1-45D9-994E-2022CF3CA0A1}" type="parTrans" cxnId="{4471C396-4802-4B63-A4DC-2789816F3EB8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19CDF59-CB38-4385-B2ED-AACE4495F809}" type="sibTrans" cxnId="{4471C396-4802-4B63-A4DC-2789816F3EB8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D8FC4D5-FCCE-4463-B08D-942E4C3EE3B8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dirty="0" err="1" smtClean="0">
              <a:solidFill>
                <a:schemeClr val="tx1"/>
              </a:solidFill>
            </a:rPr>
            <a:t>зібра­ти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інформацію</a:t>
          </a:r>
          <a:r>
            <a:rPr lang="ru-RU" sz="1400" dirty="0" smtClean="0">
              <a:solidFill>
                <a:schemeClr val="tx1"/>
              </a:solidFill>
            </a:rPr>
            <a:t> про </a:t>
          </a:r>
          <a:r>
            <a:rPr lang="ru-RU" sz="1400" dirty="0" err="1" smtClean="0">
              <a:solidFill>
                <a:schemeClr val="tx1"/>
              </a:solidFill>
            </a:rPr>
            <a:t>прадавні</a:t>
          </a:r>
          <a:r>
            <a:rPr lang="ru-RU" sz="1400" dirty="0" smtClean="0">
              <a:solidFill>
                <a:schemeClr val="tx1"/>
              </a:solidFill>
            </a:rPr>
            <a:t> обереги та </a:t>
          </a:r>
          <a:r>
            <a:rPr lang="ru-RU" sz="1400" dirty="0" err="1" smtClean="0">
              <a:solidFill>
                <a:schemeClr val="tx1"/>
              </a:solidFill>
            </a:rPr>
            <a:t>символи</a:t>
          </a:r>
          <a:r>
            <a:rPr lang="ru-RU" sz="1400" dirty="0" smtClean="0">
              <a:solidFill>
                <a:schemeClr val="tx1"/>
              </a:solidFill>
            </a:rPr>
            <a:t> в </a:t>
          </a:r>
          <a:r>
            <a:rPr lang="ru-RU" sz="1400" dirty="0" err="1" smtClean="0">
              <a:solidFill>
                <a:schemeClr val="tx1"/>
              </a:solidFill>
            </a:rPr>
            <a:t>живій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природі</a:t>
          </a:r>
          <a:r>
            <a:rPr lang="ru-RU" sz="1400" dirty="0" smtClean="0">
              <a:solidFill>
                <a:schemeClr val="tx1"/>
              </a:solidFill>
            </a:rPr>
            <a:t>, </a:t>
          </a:r>
          <a:endParaRPr lang="uk-UA" sz="1400" dirty="0">
            <a:solidFill>
              <a:schemeClr val="tx1"/>
            </a:solidFill>
          </a:endParaRPr>
        </a:p>
      </dgm:t>
    </dgm:pt>
    <dgm:pt modelId="{EFBF8E52-A602-473A-B65F-4DC5F49263F7}" type="parTrans" cxnId="{81392EBE-C3F2-4055-A452-D4B885490CE1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D6E793F5-07C4-41B5-9B70-18B130263AD3}" type="sibTrans" cxnId="{81392EBE-C3F2-4055-A452-D4B885490CE1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635F090B-0F74-46F2-B02E-2CA6679137EA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</a:rPr>
            <a:t>«</a:t>
          </a:r>
          <a:r>
            <a:rPr lang="ru-RU" sz="1800" b="1" u="sng" dirty="0" err="1" smtClean="0">
              <a:solidFill>
                <a:schemeClr val="tx1"/>
              </a:solidFill>
            </a:rPr>
            <a:t>Техніки</a:t>
          </a:r>
          <a:r>
            <a:rPr lang="ru-RU" sz="1800" b="1" u="sng" dirty="0" smtClean="0">
              <a:solidFill>
                <a:schemeClr val="tx1"/>
              </a:solidFill>
            </a:rPr>
            <a:t>»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</a:p>
        <a:p>
          <a:r>
            <a:rPr lang="ru-RU" sz="1400" dirty="0" smtClean="0">
              <a:solidFill>
                <a:schemeClr val="tx1"/>
              </a:solidFill>
            </a:rPr>
            <a:t>(</a:t>
          </a:r>
          <a:r>
            <a:rPr lang="ru-RU" sz="1400" dirty="0" err="1" smtClean="0">
              <a:solidFill>
                <a:schemeClr val="tx1"/>
              </a:solidFill>
            </a:rPr>
            <a:t>вихованці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гуртка</a:t>
          </a:r>
          <a:r>
            <a:rPr lang="ru-RU" sz="1400" dirty="0" smtClean="0">
              <a:solidFill>
                <a:schemeClr val="tx1"/>
              </a:solidFill>
            </a:rPr>
            <a:t> </a:t>
          </a:r>
        </a:p>
        <a:p>
          <a:r>
            <a:rPr lang="ru-RU" sz="1400" dirty="0" smtClean="0">
              <a:solidFill>
                <a:schemeClr val="tx1"/>
              </a:solidFill>
            </a:rPr>
            <a:t>«</a:t>
          </a:r>
          <a:r>
            <a:rPr lang="ru-RU" sz="1400" dirty="0" err="1" smtClean="0">
              <a:solidFill>
                <a:schemeClr val="tx1"/>
              </a:solidFill>
            </a:rPr>
            <a:t>Виготовлення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сувенірів</a:t>
          </a:r>
          <a:r>
            <a:rPr lang="ru-RU" sz="1400" dirty="0" smtClean="0">
              <a:solidFill>
                <a:schemeClr val="tx1"/>
              </a:solidFill>
            </a:rPr>
            <a:t>») </a:t>
          </a:r>
        </a:p>
      </dgm:t>
    </dgm:pt>
    <dgm:pt modelId="{9CC5A73D-FD46-4237-BD51-C833F36F77E9}" type="parTrans" cxnId="{7A4F39C3-2B99-432D-90DA-45A023AAB24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54A0D98-7DE9-4DE5-8DB2-68073B0B2C4C}" type="sibTrans" cxnId="{7A4F39C3-2B99-432D-90DA-45A023AAB24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44F9B933-3466-41EF-AFE0-9F697414F50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err="1" smtClean="0">
              <a:solidFill>
                <a:schemeClr val="tx1"/>
              </a:solidFill>
            </a:rPr>
            <a:t>зібрати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інформацію</a:t>
          </a:r>
          <a:r>
            <a:rPr lang="ru-RU" sz="1400" dirty="0" smtClean="0">
              <a:solidFill>
                <a:schemeClr val="tx1"/>
              </a:solidFill>
            </a:rPr>
            <a:t> про </a:t>
          </a:r>
          <a:r>
            <a:rPr lang="ru-RU" sz="1400" dirty="0" err="1" smtClean="0">
              <a:solidFill>
                <a:schemeClr val="tx1"/>
              </a:solidFill>
            </a:rPr>
            <a:t>виготовлення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оберегів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власними</a:t>
          </a:r>
          <a:r>
            <a:rPr lang="ru-RU" sz="1400" dirty="0" smtClean="0">
              <a:solidFill>
                <a:schemeClr val="tx1"/>
              </a:solidFill>
            </a:rPr>
            <a:t> руками, </a:t>
          </a:r>
          <a:r>
            <a:rPr lang="ru-RU" sz="1400" dirty="0" err="1" smtClean="0">
              <a:solidFill>
                <a:schemeClr val="tx1"/>
              </a:solidFill>
            </a:rPr>
            <a:t>їх</a:t>
          </a:r>
          <a:r>
            <a:rPr lang="ru-RU" sz="1400" dirty="0" smtClean="0">
              <a:solidFill>
                <a:schemeClr val="tx1"/>
              </a:solidFill>
            </a:rPr>
            <a:t> роль і </a:t>
          </a:r>
          <a:r>
            <a:rPr lang="ru-RU" sz="1400" dirty="0" err="1" smtClean="0">
              <a:solidFill>
                <a:schemeClr val="tx1"/>
              </a:solidFill>
            </a:rPr>
            <a:t>значення</a:t>
          </a:r>
          <a:r>
            <a:rPr lang="ru-RU" sz="1400" dirty="0" smtClean="0">
              <a:solidFill>
                <a:schemeClr val="tx1"/>
              </a:solidFill>
            </a:rPr>
            <a:t>,</a:t>
          </a:r>
          <a:endParaRPr lang="uk-UA" sz="1400" dirty="0">
            <a:solidFill>
              <a:schemeClr val="tx1"/>
            </a:solidFill>
          </a:endParaRPr>
        </a:p>
      </dgm:t>
    </dgm:pt>
    <dgm:pt modelId="{7687CDA3-A6C3-49CE-A378-56440BFDB9BF}" type="parTrans" cxnId="{C31DFAA2-DB91-46BD-A083-576AEAFE0F50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3584591-AAF7-4B2E-B6FA-7AE87AFB60B2}" type="sibTrans" cxnId="{C31DFAA2-DB91-46BD-A083-576AEAFE0F50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99DD72E1-9C43-4D3D-BECD-4E1F6A528066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</a:rPr>
            <a:t>«</a:t>
          </a:r>
          <a:r>
            <a:rPr lang="ru-RU" sz="1800" b="1" u="sng" dirty="0" err="1" smtClean="0">
              <a:solidFill>
                <a:schemeClr val="tx1"/>
              </a:solidFill>
            </a:rPr>
            <a:t>Вишивальниці</a:t>
          </a:r>
          <a:r>
            <a:rPr lang="ru-RU" sz="1800" b="1" u="sng" dirty="0" smtClean="0">
              <a:solidFill>
                <a:schemeClr val="tx1"/>
              </a:solidFill>
            </a:rPr>
            <a:t>»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400" dirty="0" smtClean="0">
              <a:solidFill>
                <a:schemeClr val="tx1"/>
              </a:solidFill>
            </a:rPr>
            <a:t>(</a:t>
          </a:r>
          <a:r>
            <a:rPr lang="ru-RU" sz="1400" dirty="0" err="1" smtClean="0">
              <a:solidFill>
                <a:schemeClr val="tx1"/>
              </a:solidFill>
            </a:rPr>
            <a:t>вихованці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гуртка</a:t>
          </a:r>
          <a:r>
            <a:rPr lang="ru-RU" sz="1400" dirty="0" smtClean="0">
              <a:solidFill>
                <a:schemeClr val="tx1"/>
              </a:solidFill>
            </a:rPr>
            <a:t> </a:t>
          </a:r>
        </a:p>
        <a:p>
          <a:r>
            <a:rPr lang="ru-RU" sz="1400" dirty="0" smtClean="0">
              <a:solidFill>
                <a:schemeClr val="tx1"/>
              </a:solidFill>
            </a:rPr>
            <a:t>«</a:t>
          </a:r>
          <a:r>
            <a:rPr lang="ru-RU" sz="1400" dirty="0" err="1" smtClean="0">
              <a:solidFill>
                <a:schemeClr val="tx1"/>
              </a:solidFill>
            </a:rPr>
            <a:t>Художня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вишивка</a:t>
          </a:r>
          <a:r>
            <a:rPr lang="ru-RU" sz="1400" dirty="0" smtClean="0">
              <a:solidFill>
                <a:schemeClr val="tx1"/>
              </a:solidFill>
            </a:rPr>
            <a:t>») </a:t>
          </a:r>
          <a:endParaRPr lang="uk-UA" sz="1400" dirty="0">
            <a:solidFill>
              <a:schemeClr val="tx1"/>
            </a:solidFill>
          </a:endParaRPr>
        </a:p>
      </dgm:t>
    </dgm:pt>
    <dgm:pt modelId="{07A9B45B-5AF5-470C-A473-788C22960431}" type="parTrans" cxnId="{A773135B-93CE-450A-91A3-BD668F5E054F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557D034-7AB2-4CA2-8340-52BD5CEDFD7E}" type="sibTrans" cxnId="{A773135B-93CE-450A-91A3-BD668F5E054F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5114727-A4D4-4225-B572-D7F1C932228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dirty="0" smtClean="0">
              <a:solidFill>
                <a:schemeClr val="tx1"/>
              </a:solidFill>
            </a:rPr>
            <a:t>зібрати зразки орнаментів-символів в українській вишивці</a:t>
          </a:r>
          <a:endParaRPr lang="uk-UA" sz="1400" dirty="0">
            <a:solidFill>
              <a:schemeClr val="tx1"/>
            </a:solidFill>
          </a:endParaRPr>
        </a:p>
      </dgm:t>
    </dgm:pt>
    <dgm:pt modelId="{8BB8AF08-6578-4D04-97D2-AE3D2DF1404D}" type="parTrans" cxnId="{6E5CE1FA-D560-4875-9F76-270A95AC4911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AA5FA32-AA5F-4228-A5E0-D4414AE8627E}" type="sibTrans" cxnId="{6E5CE1FA-D560-4875-9F76-270A95AC4911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0A474F6E-1DA6-4479-9A6A-34C442D8AE4A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chemeClr val="tx1"/>
              </a:solidFill>
            </a:rPr>
            <a:t> «</a:t>
          </a:r>
          <a:r>
            <a:rPr lang="ru-RU" sz="1800" b="1" u="sng" dirty="0" err="1" smtClean="0">
              <a:solidFill>
                <a:schemeClr val="tx1"/>
              </a:solidFill>
            </a:rPr>
            <a:t>Народознавці</a:t>
          </a:r>
          <a:r>
            <a:rPr lang="ru-RU" sz="1800" b="1" u="sng" dirty="0" smtClean="0">
              <a:solidFill>
                <a:schemeClr val="tx1"/>
              </a:solidFill>
            </a:rPr>
            <a:t>»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400" dirty="0" smtClean="0">
              <a:solidFill>
                <a:schemeClr val="tx1"/>
              </a:solidFill>
            </a:rPr>
            <a:t>(</a:t>
          </a:r>
          <a:r>
            <a:rPr lang="ru-RU" sz="1400" dirty="0" err="1" smtClean="0">
              <a:solidFill>
                <a:schemeClr val="tx1"/>
              </a:solidFill>
            </a:rPr>
            <a:t>вихованці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гуртка</a:t>
          </a:r>
          <a:r>
            <a:rPr lang="ru-RU" sz="1400" dirty="0" smtClean="0">
              <a:solidFill>
                <a:schemeClr val="tx1"/>
              </a:solidFill>
            </a:rPr>
            <a:t> «</a:t>
          </a:r>
          <a:r>
            <a:rPr lang="ru-RU" sz="1400" dirty="0" err="1" smtClean="0">
              <a:solidFill>
                <a:schemeClr val="tx1"/>
              </a:solidFill>
            </a:rPr>
            <a:t>Народознавство</a:t>
          </a:r>
          <a:r>
            <a:rPr lang="ru-RU" sz="1400" dirty="0" smtClean="0">
              <a:solidFill>
                <a:schemeClr val="tx1"/>
              </a:solidFill>
            </a:rPr>
            <a:t>») </a:t>
          </a:r>
          <a:endParaRPr lang="uk-UA" sz="1400" dirty="0">
            <a:solidFill>
              <a:schemeClr val="tx1"/>
            </a:solidFill>
          </a:endParaRPr>
        </a:p>
      </dgm:t>
    </dgm:pt>
    <dgm:pt modelId="{ADC15222-2BFE-4807-9C0A-64734172314D}" type="parTrans" cxnId="{52D488A1-B7FF-4A68-B983-A0C664A5D1F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75743F90-6B51-4909-8F7B-149416F0833E}" type="sibTrans" cxnId="{52D488A1-B7FF-4A68-B983-A0C664A5D1F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651F12C-6ACF-4D64-B032-D8548825B49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err="1" smtClean="0">
              <a:solidFill>
                <a:schemeClr val="tx1"/>
              </a:solidFill>
            </a:rPr>
            <a:t>зібрати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відомості</a:t>
          </a:r>
          <a:r>
            <a:rPr lang="ru-RU" sz="1400" dirty="0" smtClean="0">
              <a:solidFill>
                <a:schemeClr val="tx1"/>
              </a:solidFill>
            </a:rPr>
            <a:t> про </a:t>
          </a:r>
          <a:r>
            <a:rPr lang="ru-RU" sz="1400" dirty="0" err="1" smtClean="0">
              <a:solidFill>
                <a:schemeClr val="tx1"/>
              </a:solidFill>
            </a:rPr>
            <a:t>символіку</a:t>
          </a:r>
          <a:r>
            <a:rPr lang="ru-RU" sz="1400" dirty="0" smtClean="0">
              <a:solidFill>
                <a:schemeClr val="tx1"/>
              </a:solidFill>
            </a:rPr>
            <a:t> і </a:t>
          </a:r>
          <a:r>
            <a:rPr lang="ru-RU" sz="1400" dirty="0" err="1" smtClean="0">
              <a:solidFill>
                <a:schemeClr val="tx1"/>
              </a:solidFill>
            </a:rPr>
            <a:t>значення</a:t>
          </a:r>
          <a:r>
            <a:rPr lang="ru-RU" sz="1400" dirty="0" smtClean="0">
              <a:solidFill>
                <a:schemeClr val="tx1"/>
              </a:solidFill>
            </a:rPr>
            <a:t>  </a:t>
          </a:r>
          <a:r>
            <a:rPr lang="ru-RU" sz="1400" dirty="0" err="1" smtClean="0">
              <a:solidFill>
                <a:schemeClr val="tx1"/>
              </a:solidFill>
            </a:rPr>
            <a:t>оберегів</a:t>
          </a:r>
          <a:r>
            <a:rPr lang="ru-RU" sz="1400" dirty="0" smtClean="0">
              <a:solidFill>
                <a:schemeClr val="tx1"/>
              </a:solidFill>
            </a:rPr>
            <a:t> в </a:t>
          </a:r>
          <a:r>
            <a:rPr lang="ru-RU" sz="1400" dirty="0" err="1" smtClean="0">
              <a:solidFill>
                <a:schemeClr val="tx1"/>
              </a:solidFill>
            </a:rPr>
            <a:t>елементах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одягу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українців</a:t>
          </a:r>
          <a:r>
            <a:rPr lang="ru-RU" sz="1400" dirty="0" smtClean="0">
              <a:solidFill>
                <a:schemeClr val="tx1"/>
              </a:solidFill>
            </a:rPr>
            <a:t>;</a:t>
          </a:r>
          <a:endParaRPr lang="uk-UA" sz="1400" dirty="0">
            <a:solidFill>
              <a:schemeClr val="tx1"/>
            </a:solidFill>
          </a:endParaRPr>
        </a:p>
      </dgm:t>
    </dgm:pt>
    <dgm:pt modelId="{9CB5CC44-7B24-4F1C-8433-1A51925692F9}" type="parTrans" cxnId="{5C2FAAD4-6A6B-4EDA-9697-9C48D3623CC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AB8FB820-CE68-4E9B-9C95-F2666D1C1FFF}" type="sibTrans" cxnId="{5C2FAAD4-6A6B-4EDA-9697-9C48D3623CC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5D372506-AA58-4B93-8553-9798D4267B3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err="1" smtClean="0">
              <a:solidFill>
                <a:schemeClr val="tx1"/>
              </a:solidFill>
            </a:rPr>
            <a:t>дослідити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трансформацію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національного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одягу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минулих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років</a:t>
          </a:r>
          <a:r>
            <a:rPr lang="ru-RU" sz="1400" dirty="0" smtClean="0">
              <a:solidFill>
                <a:schemeClr val="tx1"/>
              </a:solidFill>
            </a:rPr>
            <a:t> та </a:t>
          </a:r>
          <a:r>
            <a:rPr lang="ru-RU" sz="1400" dirty="0" err="1" smtClean="0">
              <a:solidFill>
                <a:schemeClr val="tx1"/>
              </a:solidFill>
            </a:rPr>
            <a:t>сьогодення</a:t>
          </a:r>
          <a:endParaRPr lang="uk-UA" sz="1400" dirty="0">
            <a:solidFill>
              <a:schemeClr val="tx1"/>
            </a:solidFill>
          </a:endParaRPr>
        </a:p>
      </dgm:t>
    </dgm:pt>
    <dgm:pt modelId="{C17C1A8B-C605-4302-A2F5-C0012F38587A}" type="parTrans" cxnId="{BFF69EE3-3C11-4E89-BA33-0C3AA04B4498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BA22C147-2432-465C-AE60-3DF6F042300F}" type="sibTrans" cxnId="{BFF69EE3-3C11-4E89-BA33-0C3AA04B4498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A77EE0F2-AEAE-49F8-8301-E48F8D129B4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dirty="0" err="1" smtClean="0">
              <a:solidFill>
                <a:schemeClr val="tx1"/>
              </a:solidFill>
            </a:rPr>
            <a:t>зібрати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легенди</a:t>
          </a:r>
          <a:r>
            <a:rPr lang="ru-RU" sz="1400" dirty="0" smtClean="0">
              <a:solidFill>
                <a:schemeClr val="tx1"/>
              </a:solidFill>
            </a:rPr>
            <a:t>, </a:t>
          </a:r>
          <a:r>
            <a:rPr lang="ru-RU" sz="1400" dirty="0" err="1" smtClean="0">
              <a:solidFill>
                <a:schemeClr val="tx1"/>
              </a:solidFill>
            </a:rPr>
            <a:t>перекази</a:t>
          </a:r>
          <a:r>
            <a:rPr lang="ru-RU" sz="1400" dirty="0" smtClean="0">
              <a:solidFill>
                <a:schemeClr val="tx1"/>
              </a:solidFill>
            </a:rPr>
            <a:t> про </a:t>
          </a:r>
          <a:r>
            <a:rPr lang="ru-RU" sz="1400" dirty="0" err="1" smtClean="0">
              <a:solidFill>
                <a:schemeClr val="tx1"/>
              </a:solidFill>
            </a:rPr>
            <a:t>їх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значення</a:t>
          </a:r>
          <a:endParaRPr lang="uk-UA" sz="1400" dirty="0">
            <a:solidFill>
              <a:schemeClr val="tx1"/>
            </a:solidFill>
          </a:endParaRPr>
        </a:p>
      </dgm:t>
    </dgm:pt>
    <dgm:pt modelId="{9F3CD6EF-B36E-4E2C-BF4F-343B2623CE70}" type="parTrans" cxnId="{5169D4CC-9E04-4805-812B-0B41AC3F9118}">
      <dgm:prSet/>
      <dgm:spPr/>
    </dgm:pt>
    <dgm:pt modelId="{EFEE02A5-C500-4BE2-8C3E-8AA9AC0AAC1B}" type="sibTrans" cxnId="{5169D4CC-9E04-4805-812B-0B41AC3F9118}">
      <dgm:prSet/>
      <dgm:spPr/>
    </dgm:pt>
    <dgm:pt modelId="{916B2EB1-FABB-4B29-AAED-E3A3EB1C9C4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err="1" smtClean="0">
              <a:solidFill>
                <a:schemeClr val="tx1"/>
              </a:solidFill>
            </a:rPr>
            <a:t>створити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технологічні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картки</a:t>
          </a:r>
          <a:r>
            <a:rPr lang="ru-RU" sz="1400" dirty="0" smtClean="0">
              <a:solidFill>
                <a:schemeClr val="tx1"/>
              </a:solidFill>
            </a:rPr>
            <a:t>  </a:t>
          </a:r>
          <a:r>
            <a:rPr lang="ru-RU" sz="1400" dirty="0" err="1" smtClean="0">
              <a:solidFill>
                <a:schemeClr val="tx1"/>
              </a:solidFill>
            </a:rPr>
            <a:t>їх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dirty="0" err="1" smtClean="0">
              <a:solidFill>
                <a:schemeClr val="tx1"/>
              </a:solidFill>
            </a:rPr>
            <a:t>виготовлення</a:t>
          </a:r>
          <a:endParaRPr lang="uk-UA" sz="1400" dirty="0">
            <a:solidFill>
              <a:schemeClr val="tx1"/>
            </a:solidFill>
          </a:endParaRPr>
        </a:p>
      </dgm:t>
    </dgm:pt>
    <dgm:pt modelId="{44ABD36A-65F6-4282-9564-8D4E6F76E5CB}" type="parTrans" cxnId="{FA177258-A71A-4EF5-A589-84E12B1C76FA}">
      <dgm:prSet/>
      <dgm:spPr/>
    </dgm:pt>
    <dgm:pt modelId="{41384322-892B-4018-8066-758418B2042D}" type="sibTrans" cxnId="{FA177258-A71A-4EF5-A589-84E12B1C76FA}">
      <dgm:prSet/>
      <dgm:spPr/>
    </dgm:pt>
    <dgm:pt modelId="{B9C8205E-C65D-40F4-8FB2-B591F697FE2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dirty="0" smtClean="0">
              <a:solidFill>
                <a:schemeClr val="tx1"/>
              </a:solidFill>
            </a:rPr>
            <a:t> дізнатися про  їх значення. </a:t>
          </a:r>
          <a:endParaRPr lang="uk-UA" sz="1400" dirty="0">
            <a:solidFill>
              <a:schemeClr val="tx1"/>
            </a:solidFill>
          </a:endParaRPr>
        </a:p>
      </dgm:t>
    </dgm:pt>
    <dgm:pt modelId="{945F1B69-7CC5-4D92-B110-F9E752B4F8BA}" type="parTrans" cxnId="{7694A1F6-BB3A-44E6-A901-3B1AB440F8AB}">
      <dgm:prSet/>
      <dgm:spPr/>
    </dgm:pt>
    <dgm:pt modelId="{C02839A1-CA3C-4CAA-8F16-9CA57D5D9043}" type="sibTrans" cxnId="{7694A1F6-BB3A-44E6-A901-3B1AB440F8AB}">
      <dgm:prSet/>
      <dgm:spPr/>
    </dgm:pt>
    <dgm:pt modelId="{A14F5CBF-0063-44A9-B2FE-2519385C91CC}" type="pres">
      <dgm:prSet presAssocID="{F1EE5CC1-82AE-46A8-BD3F-71BB8758937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8DAFB77-739F-4B91-8E56-A52C1FEE4FFB}" type="pres">
      <dgm:prSet presAssocID="{F051DC13-DA74-4AA4-9C76-2C0EDDBB98F9}" presName="linNode" presStyleCnt="0"/>
      <dgm:spPr/>
    </dgm:pt>
    <dgm:pt modelId="{47E3C0D0-3355-45AB-BC2E-A65EBFAD036A}" type="pres">
      <dgm:prSet presAssocID="{F051DC13-DA74-4AA4-9C76-2C0EDDBB98F9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DB72DC-7D4D-4950-ACDF-13E0D8022898}" type="pres">
      <dgm:prSet presAssocID="{F051DC13-DA74-4AA4-9C76-2C0EDDBB98F9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875106-6676-408F-B53C-BACF74F99A0D}" type="pres">
      <dgm:prSet presAssocID="{F19CDF59-CB38-4385-B2ED-AACE4495F809}" presName="spacing" presStyleCnt="0"/>
      <dgm:spPr/>
    </dgm:pt>
    <dgm:pt modelId="{A1A637D5-F21B-49A7-A26F-E19CB12555FE}" type="pres">
      <dgm:prSet presAssocID="{635F090B-0F74-46F2-B02E-2CA6679137EA}" presName="linNode" presStyleCnt="0"/>
      <dgm:spPr/>
    </dgm:pt>
    <dgm:pt modelId="{3D1FF803-F401-4FBA-8EB1-603488484EA9}" type="pres">
      <dgm:prSet presAssocID="{635F090B-0F74-46F2-B02E-2CA6679137EA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5B06B7-FC0F-45A2-9EA1-A39E1FAC309B}" type="pres">
      <dgm:prSet presAssocID="{635F090B-0F74-46F2-B02E-2CA6679137EA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3EFE52-59EC-4FE4-B9DF-2DA76F850DFB}" type="pres">
      <dgm:prSet presAssocID="{E54A0D98-7DE9-4DE5-8DB2-68073B0B2C4C}" presName="spacing" presStyleCnt="0"/>
      <dgm:spPr/>
    </dgm:pt>
    <dgm:pt modelId="{71C480E8-8075-4E9E-9C65-FBB9524A4EA8}" type="pres">
      <dgm:prSet presAssocID="{99DD72E1-9C43-4D3D-BECD-4E1F6A528066}" presName="linNode" presStyleCnt="0"/>
      <dgm:spPr/>
    </dgm:pt>
    <dgm:pt modelId="{3D67408C-0339-4E9E-838E-93095BB4B5F7}" type="pres">
      <dgm:prSet presAssocID="{99DD72E1-9C43-4D3D-BECD-4E1F6A528066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0C5D3A-56D0-4EAA-A6B7-0DF082C3799F}" type="pres">
      <dgm:prSet presAssocID="{99DD72E1-9C43-4D3D-BECD-4E1F6A528066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8C9706-3D1E-43BD-B419-B64B8DA27E9A}" type="pres">
      <dgm:prSet presAssocID="{F557D034-7AB2-4CA2-8340-52BD5CEDFD7E}" presName="spacing" presStyleCnt="0"/>
      <dgm:spPr/>
    </dgm:pt>
    <dgm:pt modelId="{F05FF2C8-44F0-470A-82FD-7FDCD12C1E66}" type="pres">
      <dgm:prSet presAssocID="{0A474F6E-1DA6-4479-9A6A-34C442D8AE4A}" presName="linNode" presStyleCnt="0"/>
      <dgm:spPr/>
    </dgm:pt>
    <dgm:pt modelId="{0DD50C8A-E284-4F3E-B3EB-D00C3679041C}" type="pres">
      <dgm:prSet presAssocID="{0A474F6E-1DA6-4479-9A6A-34C442D8AE4A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748057-CFCD-4081-A081-DEB56DE2EDB2}" type="pres">
      <dgm:prSet presAssocID="{0A474F6E-1DA6-4479-9A6A-34C442D8AE4A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54ED8E5-0F3C-4F2B-9EB3-BC5CF7BF09A2}" type="presOf" srcId="{916B2EB1-FABB-4B29-AAED-E3A3EB1C9C4F}" destId="{0C5B06B7-FC0F-45A2-9EA1-A39E1FAC309B}" srcOrd="0" destOrd="1" presId="urn:microsoft.com/office/officeart/2005/8/layout/vList6"/>
    <dgm:cxn modelId="{A773135B-93CE-450A-91A3-BD668F5E054F}" srcId="{F1EE5CC1-82AE-46A8-BD3F-71BB87589374}" destId="{99DD72E1-9C43-4D3D-BECD-4E1F6A528066}" srcOrd="2" destOrd="0" parTransId="{07A9B45B-5AF5-470C-A473-788C22960431}" sibTransId="{F557D034-7AB2-4CA2-8340-52BD5CEDFD7E}"/>
    <dgm:cxn modelId="{5C2FAAD4-6A6B-4EDA-9697-9C48D3623CC6}" srcId="{0A474F6E-1DA6-4479-9A6A-34C442D8AE4A}" destId="{F651F12C-6ACF-4D64-B032-D8548825B49B}" srcOrd="0" destOrd="0" parTransId="{9CB5CC44-7B24-4F1C-8433-1A51925692F9}" sibTransId="{AB8FB820-CE68-4E9B-9C95-F2666D1C1FFF}"/>
    <dgm:cxn modelId="{681637CD-0575-4055-B8DE-409E15045692}" type="presOf" srcId="{CD8FC4D5-FCCE-4463-B08D-942E4C3EE3B8}" destId="{FEDB72DC-7D4D-4950-ACDF-13E0D8022898}" srcOrd="0" destOrd="0" presId="urn:microsoft.com/office/officeart/2005/8/layout/vList6"/>
    <dgm:cxn modelId="{6D477D62-623E-4D8B-8F29-5143230567D9}" type="presOf" srcId="{635F090B-0F74-46F2-B02E-2CA6679137EA}" destId="{3D1FF803-F401-4FBA-8EB1-603488484EA9}" srcOrd="0" destOrd="0" presId="urn:microsoft.com/office/officeart/2005/8/layout/vList6"/>
    <dgm:cxn modelId="{8364D969-C0FB-4716-98F3-6642F6F61038}" type="presOf" srcId="{C5114727-A4D4-4225-B572-D7F1C9322289}" destId="{B40C5D3A-56D0-4EAA-A6B7-0DF082C3799F}" srcOrd="0" destOrd="0" presId="urn:microsoft.com/office/officeart/2005/8/layout/vList6"/>
    <dgm:cxn modelId="{C31DFAA2-DB91-46BD-A083-576AEAFE0F50}" srcId="{635F090B-0F74-46F2-B02E-2CA6679137EA}" destId="{44F9B933-3466-41EF-AFE0-9F697414F503}" srcOrd="0" destOrd="0" parTransId="{7687CDA3-A6C3-49CE-A378-56440BFDB9BF}" sibTransId="{13584591-AAF7-4B2E-B6FA-7AE87AFB60B2}"/>
    <dgm:cxn modelId="{7A4F39C3-2B99-432D-90DA-45A023AAB247}" srcId="{F1EE5CC1-82AE-46A8-BD3F-71BB87589374}" destId="{635F090B-0F74-46F2-B02E-2CA6679137EA}" srcOrd="1" destOrd="0" parTransId="{9CC5A73D-FD46-4237-BD51-C833F36F77E9}" sibTransId="{E54A0D98-7DE9-4DE5-8DB2-68073B0B2C4C}"/>
    <dgm:cxn modelId="{DFB68469-7673-4CFB-8E3F-6F40E3D5E96A}" type="presOf" srcId="{A77EE0F2-AEAE-49F8-8301-E48F8D129B46}" destId="{FEDB72DC-7D4D-4950-ACDF-13E0D8022898}" srcOrd="0" destOrd="1" presId="urn:microsoft.com/office/officeart/2005/8/layout/vList6"/>
    <dgm:cxn modelId="{BFF69EE3-3C11-4E89-BA33-0C3AA04B4498}" srcId="{0A474F6E-1DA6-4479-9A6A-34C442D8AE4A}" destId="{5D372506-AA58-4B93-8553-9798D4267B3B}" srcOrd="1" destOrd="0" parTransId="{C17C1A8B-C605-4302-A2F5-C0012F38587A}" sibTransId="{BA22C147-2432-465C-AE60-3DF6F042300F}"/>
    <dgm:cxn modelId="{81392EBE-C3F2-4055-A452-D4B885490CE1}" srcId="{F051DC13-DA74-4AA4-9C76-2C0EDDBB98F9}" destId="{CD8FC4D5-FCCE-4463-B08D-942E4C3EE3B8}" srcOrd="0" destOrd="0" parTransId="{EFBF8E52-A602-473A-B65F-4DC5F49263F7}" sibTransId="{D6E793F5-07C4-41B5-9B70-18B130263AD3}"/>
    <dgm:cxn modelId="{9B93337D-9D40-42AC-842C-03C973F26B52}" type="presOf" srcId="{B9C8205E-C65D-40F4-8FB2-B591F697FE29}" destId="{B40C5D3A-56D0-4EAA-A6B7-0DF082C3799F}" srcOrd="0" destOrd="1" presId="urn:microsoft.com/office/officeart/2005/8/layout/vList6"/>
    <dgm:cxn modelId="{FA177258-A71A-4EF5-A589-84E12B1C76FA}" srcId="{635F090B-0F74-46F2-B02E-2CA6679137EA}" destId="{916B2EB1-FABB-4B29-AAED-E3A3EB1C9C4F}" srcOrd="1" destOrd="0" parTransId="{44ABD36A-65F6-4282-9564-8D4E6F76E5CB}" sibTransId="{41384322-892B-4018-8066-758418B2042D}"/>
    <dgm:cxn modelId="{6E5CE1FA-D560-4875-9F76-270A95AC4911}" srcId="{99DD72E1-9C43-4D3D-BECD-4E1F6A528066}" destId="{C5114727-A4D4-4225-B572-D7F1C9322289}" srcOrd="0" destOrd="0" parTransId="{8BB8AF08-6578-4D04-97D2-AE3D2DF1404D}" sibTransId="{1AA5FA32-AA5F-4228-A5E0-D4414AE8627E}"/>
    <dgm:cxn modelId="{4471C396-4802-4B63-A4DC-2789816F3EB8}" srcId="{F1EE5CC1-82AE-46A8-BD3F-71BB87589374}" destId="{F051DC13-DA74-4AA4-9C76-2C0EDDBB98F9}" srcOrd="0" destOrd="0" parTransId="{4945AD19-3AE1-45D9-994E-2022CF3CA0A1}" sibTransId="{F19CDF59-CB38-4385-B2ED-AACE4495F809}"/>
    <dgm:cxn modelId="{52D488A1-B7FF-4A68-B983-A0C664A5D1F9}" srcId="{F1EE5CC1-82AE-46A8-BD3F-71BB87589374}" destId="{0A474F6E-1DA6-4479-9A6A-34C442D8AE4A}" srcOrd="3" destOrd="0" parTransId="{ADC15222-2BFE-4807-9C0A-64734172314D}" sibTransId="{75743F90-6B51-4909-8F7B-149416F0833E}"/>
    <dgm:cxn modelId="{7694A1F6-BB3A-44E6-A901-3B1AB440F8AB}" srcId="{99DD72E1-9C43-4D3D-BECD-4E1F6A528066}" destId="{B9C8205E-C65D-40F4-8FB2-B591F697FE29}" srcOrd="1" destOrd="0" parTransId="{945F1B69-7CC5-4D92-B110-F9E752B4F8BA}" sibTransId="{C02839A1-CA3C-4CAA-8F16-9CA57D5D9043}"/>
    <dgm:cxn modelId="{216258AA-C54D-467E-A837-84CC50CA3CB8}" type="presOf" srcId="{0A474F6E-1DA6-4479-9A6A-34C442D8AE4A}" destId="{0DD50C8A-E284-4F3E-B3EB-D00C3679041C}" srcOrd="0" destOrd="0" presId="urn:microsoft.com/office/officeart/2005/8/layout/vList6"/>
    <dgm:cxn modelId="{B89D8822-0D84-49E1-A44C-353BD2881027}" type="presOf" srcId="{44F9B933-3466-41EF-AFE0-9F697414F503}" destId="{0C5B06B7-FC0F-45A2-9EA1-A39E1FAC309B}" srcOrd="0" destOrd="0" presId="urn:microsoft.com/office/officeart/2005/8/layout/vList6"/>
    <dgm:cxn modelId="{EDDCD27A-8D71-42EE-AA56-6665E879FAA6}" type="presOf" srcId="{F1EE5CC1-82AE-46A8-BD3F-71BB87589374}" destId="{A14F5CBF-0063-44A9-B2FE-2519385C91CC}" srcOrd="0" destOrd="0" presId="urn:microsoft.com/office/officeart/2005/8/layout/vList6"/>
    <dgm:cxn modelId="{91E968B4-DE60-457F-8813-334FF1ADF501}" type="presOf" srcId="{5D372506-AA58-4B93-8553-9798D4267B3B}" destId="{FD748057-CFCD-4081-A081-DEB56DE2EDB2}" srcOrd="0" destOrd="1" presId="urn:microsoft.com/office/officeart/2005/8/layout/vList6"/>
    <dgm:cxn modelId="{93E3D438-4ACA-4B0C-82FB-590A4F7C3D1E}" type="presOf" srcId="{99DD72E1-9C43-4D3D-BECD-4E1F6A528066}" destId="{3D67408C-0339-4E9E-838E-93095BB4B5F7}" srcOrd="0" destOrd="0" presId="urn:microsoft.com/office/officeart/2005/8/layout/vList6"/>
    <dgm:cxn modelId="{B9351272-03CA-4289-8FED-986EB16C34BF}" type="presOf" srcId="{F651F12C-6ACF-4D64-B032-D8548825B49B}" destId="{FD748057-CFCD-4081-A081-DEB56DE2EDB2}" srcOrd="0" destOrd="0" presId="urn:microsoft.com/office/officeart/2005/8/layout/vList6"/>
    <dgm:cxn modelId="{5169D4CC-9E04-4805-812B-0B41AC3F9118}" srcId="{F051DC13-DA74-4AA4-9C76-2C0EDDBB98F9}" destId="{A77EE0F2-AEAE-49F8-8301-E48F8D129B46}" srcOrd="1" destOrd="0" parTransId="{9F3CD6EF-B36E-4E2C-BF4F-343B2623CE70}" sibTransId="{EFEE02A5-C500-4BE2-8C3E-8AA9AC0AAC1B}"/>
    <dgm:cxn modelId="{FE76145E-4243-438B-9596-6C8F40F346D9}" type="presOf" srcId="{F051DC13-DA74-4AA4-9C76-2C0EDDBB98F9}" destId="{47E3C0D0-3355-45AB-BC2E-A65EBFAD036A}" srcOrd="0" destOrd="0" presId="urn:microsoft.com/office/officeart/2005/8/layout/vList6"/>
    <dgm:cxn modelId="{1A84286A-D93C-4F92-B61C-F464E7B5383C}" type="presParOf" srcId="{A14F5CBF-0063-44A9-B2FE-2519385C91CC}" destId="{98DAFB77-739F-4B91-8E56-A52C1FEE4FFB}" srcOrd="0" destOrd="0" presId="urn:microsoft.com/office/officeart/2005/8/layout/vList6"/>
    <dgm:cxn modelId="{7A670702-3014-4F80-86D6-68B0712FB143}" type="presParOf" srcId="{98DAFB77-739F-4B91-8E56-A52C1FEE4FFB}" destId="{47E3C0D0-3355-45AB-BC2E-A65EBFAD036A}" srcOrd="0" destOrd="0" presId="urn:microsoft.com/office/officeart/2005/8/layout/vList6"/>
    <dgm:cxn modelId="{77B16DEF-BA11-4755-AFED-27E34CDED273}" type="presParOf" srcId="{98DAFB77-739F-4B91-8E56-A52C1FEE4FFB}" destId="{FEDB72DC-7D4D-4950-ACDF-13E0D8022898}" srcOrd="1" destOrd="0" presId="urn:microsoft.com/office/officeart/2005/8/layout/vList6"/>
    <dgm:cxn modelId="{4DD65891-4E63-4D0F-9139-3A220D0DD692}" type="presParOf" srcId="{A14F5CBF-0063-44A9-B2FE-2519385C91CC}" destId="{EA875106-6676-408F-B53C-BACF74F99A0D}" srcOrd="1" destOrd="0" presId="urn:microsoft.com/office/officeart/2005/8/layout/vList6"/>
    <dgm:cxn modelId="{CB596841-EEA8-4504-8B58-909C70C97CEF}" type="presParOf" srcId="{A14F5CBF-0063-44A9-B2FE-2519385C91CC}" destId="{A1A637D5-F21B-49A7-A26F-E19CB12555FE}" srcOrd="2" destOrd="0" presId="urn:microsoft.com/office/officeart/2005/8/layout/vList6"/>
    <dgm:cxn modelId="{537195EF-0B45-402F-8662-7290E1B7DD9E}" type="presParOf" srcId="{A1A637D5-F21B-49A7-A26F-E19CB12555FE}" destId="{3D1FF803-F401-4FBA-8EB1-603488484EA9}" srcOrd="0" destOrd="0" presId="urn:microsoft.com/office/officeart/2005/8/layout/vList6"/>
    <dgm:cxn modelId="{13CE6257-6ECB-4F76-9B7E-7B671DB64E5A}" type="presParOf" srcId="{A1A637D5-F21B-49A7-A26F-E19CB12555FE}" destId="{0C5B06B7-FC0F-45A2-9EA1-A39E1FAC309B}" srcOrd="1" destOrd="0" presId="urn:microsoft.com/office/officeart/2005/8/layout/vList6"/>
    <dgm:cxn modelId="{28C08398-744B-41C4-953B-D42109C1599B}" type="presParOf" srcId="{A14F5CBF-0063-44A9-B2FE-2519385C91CC}" destId="{EE3EFE52-59EC-4FE4-B9DF-2DA76F850DFB}" srcOrd="3" destOrd="0" presId="urn:microsoft.com/office/officeart/2005/8/layout/vList6"/>
    <dgm:cxn modelId="{8FC14A46-BC51-412A-9FB8-1B205B0CA334}" type="presParOf" srcId="{A14F5CBF-0063-44A9-B2FE-2519385C91CC}" destId="{71C480E8-8075-4E9E-9C65-FBB9524A4EA8}" srcOrd="4" destOrd="0" presId="urn:microsoft.com/office/officeart/2005/8/layout/vList6"/>
    <dgm:cxn modelId="{78943F28-0BF6-418F-B55E-FC7556A265E3}" type="presParOf" srcId="{71C480E8-8075-4E9E-9C65-FBB9524A4EA8}" destId="{3D67408C-0339-4E9E-838E-93095BB4B5F7}" srcOrd="0" destOrd="0" presId="urn:microsoft.com/office/officeart/2005/8/layout/vList6"/>
    <dgm:cxn modelId="{4AA12B55-C7CF-49BB-B151-05964E01989A}" type="presParOf" srcId="{71C480E8-8075-4E9E-9C65-FBB9524A4EA8}" destId="{B40C5D3A-56D0-4EAA-A6B7-0DF082C3799F}" srcOrd="1" destOrd="0" presId="urn:microsoft.com/office/officeart/2005/8/layout/vList6"/>
    <dgm:cxn modelId="{AEF4241C-6CA8-4411-974C-DA8DA5A8CEEA}" type="presParOf" srcId="{A14F5CBF-0063-44A9-B2FE-2519385C91CC}" destId="{398C9706-3D1E-43BD-B419-B64B8DA27E9A}" srcOrd="5" destOrd="0" presId="urn:microsoft.com/office/officeart/2005/8/layout/vList6"/>
    <dgm:cxn modelId="{E4A6EBF7-4394-45E5-8AA8-A66458C0A428}" type="presParOf" srcId="{A14F5CBF-0063-44A9-B2FE-2519385C91CC}" destId="{F05FF2C8-44F0-470A-82FD-7FDCD12C1E66}" srcOrd="6" destOrd="0" presId="urn:microsoft.com/office/officeart/2005/8/layout/vList6"/>
    <dgm:cxn modelId="{5EAE3283-1689-44C7-B287-51A2C1E844BD}" type="presParOf" srcId="{F05FF2C8-44F0-470A-82FD-7FDCD12C1E66}" destId="{0DD50C8A-E284-4F3E-B3EB-D00C3679041C}" srcOrd="0" destOrd="0" presId="urn:microsoft.com/office/officeart/2005/8/layout/vList6"/>
    <dgm:cxn modelId="{52F4A750-F3B7-4EEB-A252-F73698FD52EB}" type="presParOf" srcId="{F05FF2C8-44F0-470A-82FD-7FDCD12C1E66}" destId="{FD748057-CFCD-4081-A081-DEB56DE2EDB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E8EF0-6C7A-4D9C-912B-D0013194264A}">
      <dsp:nvSpPr>
        <dsp:cNvPr id="0" name=""/>
        <dsp:cNvSpPr/>
      </dsp:nvSpPr>
      <dsp:spPr>
        <a:xfrm>
          <a:off x="-2525" y="79208"/>
          <a:ext cx="4234070" cy="4234070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5D1B8B-5F27-4D7D-B460-6DE5DFD22B67}">
      <dsp:nvSpPr>
        <dsp:cNvPr id="0" name=""/>
        <dsp:cNvSpPr/>
      </dsp:nvSpPr>
      <dsp:spPr>
        <a:xfrm>
          <a:off x="2114509" y="79208"/>
          <a:ext cx="4939748" cy="42340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Джерела народної творчості</a:t>
          </a:r>
          <a:endParaRPr lang="uk-UA" sz="2800" b="1" i="1" kern="12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4509" y="79208"/>
        <a:ext cx="2469874" cy="2011183"/>
      </dsp:txXfrm>
    </dsp:sp>
    <dsp:sp modelId="{8A7277FC-2097-4D8D-A322-180D27DDA0F9}">
      <dsp:nvSpPr>
        <dsp:cNvPr id="0" name=""/>
        <dsp:cNvSpPr/>
      </dsp:nvSpPr>
      <dsp:spPr>
        <a:xfrm>
          <a:off x="1108918" y="2090392"/>
          <a:ext cx="2011183" cy="2011183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2A42FF-3436-4827-97B6-1E23E7356050}">
      <dsp:nvSpPr>
        <dsp:cNvPr id="0" name=""/>
        <dsp:cNvSpPr/>
      </dsp:nvSpPr>
      <dsp:spPr>
        <a:xfrm>
          <a:off x="2114509" y="2090392"/>
          <a:ext cx="4939748" cy="201118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Прадавні криниці</a:t>
          </a:r>
          <a:endParaRPr lang="uk-UA" sz="2400" b="1" i="1" kern="1200" dirty="0">
            <a:solidFill>
              <a:schemeClr val="accent5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4509" y="2090392"/>
        <a:ext cx="2469874" cy="2011183"/>
      </dsp:txXfrm>
    </dsp:sp>
    <dsp:sp modelId="{2BB77EDC-C39B-460C-BA8A-6E882D37425E}">
      <dsp:nvSpPr>
        <dsp:cNvPr id="0" name=""/>
        <dsp:cNvSpPr/>
      </dsp:nvSpPr>
      <dsp:spPr>
        <a:xfrm>
          <a:off x="4579333" y="79208"/>
          <a:ext cx="2479976" cy="2011183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1300" kern="1200" dirty="0" smtClean="0"/>
            <a:t> Дослідження  і вивчення поетичного та пісенного фольклору рідного краю;</a:t>
          </a:r>
          <a:endParaRPr lang="uk-UA" sz="13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1300" kern="1200" dirty="0" smtClean="0"/>
            <a:t>Відродження та збереження українських народних традицій, обрядів;</a:t>
          </a:r>
          <a:endParaRPr lang="uk-UA" sz="13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1300" kern="1200" dirty="0" smtClean="0"/>
            <a:t>розкриття глибин укладу української родини, строю та родинно-побутових традицій, збереження зв’язку поколінь</a:t>
          </a:r>
          <a:endParaRPr lang="uk-UA" sz="1300" kern="1200" dirty="0"/>
        </a:p>
      </dsp:txBody>
      <dsp:txXfrm>
        <a:off x="4579333" y="79208"/>
        <a:ext cx="2479976" cy="2011183"/>
      </dsp:txXfrm>
    </dsp:sp>
    <dsp:sp modelId="{8977B59C-9CA4-49F2-B4D0-687E36C399C5}">
      <dsp:nvSpPr>
        <dsp:cNvPr id="0" name=""/>
        <dsp:cNvSpPr/>
      </dsp:nvSpPr>
      <dsp:spPr>
        <a:xfrm>
          <a:off x="4584384" y="2090392"/>
          <a:ext cx="2469874" cy="2011183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Дослідження народних  промислів рідного краю</a:t>
          </a:r>
          <a:endParaRPr lang="uk-UA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Вивчення історії та символіки українських прадавніх оберегів;</a:t>
          </a:r>
          <a:endParaRPr lang="uk-UA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Навчитись виготовляти обереги, добираючи відповідні орнаменти</a:t>
          </a:r>
          <a:endParaRPr lang="uk-UA" sz="1300" kern="1200" dirty="0"/>
        </a:p>
      </dsp:txBody>
      <dsp:txXfrm>
        <a:off x="4584384" y="2090392"/>
        <a:ext cx="2469874" cy="20111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54CBA-2F27-42D2-AA96-9F78710B9BA3}">
      <dsp:nvSpPr>
        <dsp:cNvPr id="0" name=""/>
        <dsp:cNvSpPr/>
      </dsp:nvSpPr>
      <dsp:spPr>
        <a:xfrm>
          <a:off x="1840581" y="175159"/>
          <a:ext cx="5809685" cy="5079017"/>
        </a:xfrm>
        <a:prstGeom prst="circularArrow">
          <a:avLst>
            <a:gd name="adj1" fmla="val 5274"/>
            <a:gd name="adj2" fmla="val 312630"/>
            <a:gd name="adj3" fmla="val 14222067"/>
            <a:gd name="adj4" fmla="val 17130568"/>
            <a:gd name="adj5" fmla="val 5477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 w="19050">
          <a:solidFill>
            <a:srgbClr val="0B59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A98C2-1E7B-41B1-9CB4-E2A74D4BF567}">
      <dsp:nvSpPr>
        <dsp:cNvPr id="0" name=""/>
        <dsp:cNvSpPr/>
      </dsp:nvSpPr>
      <dsp:spPr>
        <a:xfrm>
          <a:off x="3456388" y="0"/>
          <a:ext cx="2848680" cy="1166771"/>
        </a:xfrm>
        <a:prstGeom prst="round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Історичні пісні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kern="120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(козацькі, чумацькі, </a:t>
          </a:r>
          <a:r>
            <a:rPr lang="uk-UA" sz="1400" b="0" kern="1200" dirty="0" err="1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кріпатські</a:t>
          </a:r>
          <a:r>
            <a:rPr lang="uk-UA" sz="1400" b="0" kern="120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, рекрутські, заробітчанські, </a:t>
          </a:r>
          <a:r>
            <a:rPr lang="uk-UA" sz="1400" b="0" kern="1200" dirty="0" err="1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емігранські</a:t>
          </a:r>
          <a:r>
            <a:rPr lang="uk-UA" sz="1400" b="0" kern="120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, переселенські, стрілецькі)</a:t>
          </a:r>
          <a:endParaRPr lang="uk-UA" sz="1400" b="0" kern="1200" dirty="0">
            <a:solidFill>
              <a:sysClr val="windowText" lastClr="000000"/>
            </a:solidFill>
            <a:effectLst/>
            <a:latin typeface="Calibri"/>
            <a:ea typeface="+mn-ea"/>
            <a:cs typeface="+mn-cs"/>
          </a:endParaRPr>
        </a:p>
      </dsp:txBody>
      <dsp:txXfrm>
        <a:off x="3513345" y="56957"/>
        <a:ext cx="2734766" cy="1052857"/>
      </dsp:txXfrm>
    </dsp:sp>
    <dsp:sp modelId="{05BA8F63-0A6F-4C21-9913-C840A6FCE4B7}">
      <dsp:nvSpPr>
        <dsp:cNvPr id="0" name=""/>
        <dsp:cNvSpPr/>
      </dsp:nvSpPr>
      <dsp:spPr>
        <a:xfrm>
          <a:off x="5566335" y="1275059"/>
          <a:ext cx="2716783" cy="1080803"/>
        </a:xfrm>
        <a:prstGeom prst="round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Родинно-побутові пісні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0" kern="1200" dirty="0" smtClean="0">
              <a:solidFill>
                <a:sysClr val="windowText" lastClr="000000"/>
              </a:solidFill>
              <a:effectLst/>
              <a:latin typeface="Calibri"/>
              <a:ea typeface="+mn-ea"/>
              <a:cs typeface="+mn-cs"/>
            </a:rPr>
            <a:t>(про кохання, про родинне життя, жартівливі)</a:t>
          </a:r>
        </a:p>
      </dsp:txBody>
      <dsp:txXfrm>
        <a:off x="5619095" y="1327819"/>
        <a:ext cx="2611263" cy="975283"/>
      </dsp:txXfrm>
    </dsp:sp>
    <dsp:sp modelId="{0066ADCC-5045-47D5-8901-23F652589667}">
      <dsp:nvSpPr>
        <dsp:cNvPr id="0" name=""/>
        <dsp:cNvSpPr/>
      </dsp:nvSpPr>
      <dsp:spPr>
        <a:xfrm>
          <a:off x="2634196" y="3916674"/>
          <a:ext cx="3126436" cy="1238341"/>
        </a:xfrm>
        <a:prstGeom prst="round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Календарно-обрядові пісні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(Колядки, </a:t>
          </a:r>
          <a:r>
            <a:rPr lang="ru-RU" sz="14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щедрівки</a:t>
          </a:r>
          <a:r>
            <a:rPr lang="ru-RU" sz="14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веснянки, </a:t>
          </a:r>
          <a:r>
            <a:rPr lang="ru-RU" sz="14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гаївки</a:t>
          </a:r>
          <a:r>
            <a:rPr lang="ru-RU" sz="14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ru-RU" sz="14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купальські</a:t>
          </a:r>
          <a:r>
            <a:rPr lang="ru-RU" sz="14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та </a:t>
          </a:r>
          <a:r>
            <a:rPr lang="ru-RU" sz="14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жниварські</a:t>
          </a:r>
          <a:r>
            <a:rPr lang="ru-RU" sz="14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ru-RU" sz="14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пісні</a:t>
          </a:r>
          <a:r>
            <a:rPr lang="ru-RU" sz="14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endParaRPr lang="uk-UA" sz="1400" kern="1200" dirty="0" smtClean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2694647" y="3977125"/>
        <a:ext cx="3005534" cy="1117439"/>
      </dsp:txXfrm>
    </dsp:sp>
    <dsp:sp modelId="{B23936C8-A00B-4E8B-AD3C-781634DA2441}">
      <dsp:nvSpPr>
        <dsp:cNvPr id="0" name=""/>
        <dsp:cNvSpPr/>
      </dsp:nvSpPr>
      <dsp:spPr>
        <a:xfrm>
          <a:off x="916110" y="1955695"/>
          <a:ext cx="2724535" cy="1023093"/>
        </a:xfrm>
        <a:prstGeom prst="round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Родинно-обрядові пісні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(весільні, похоронні)</a:t>
          </a:r>
        </a:p>
      </dsp:txBody>
      <dsp:txXfrm>
        <a:off x="966053" y="2005638"/>
        <a:ext cx="2624649" cy="923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093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799" y="0"/>
            <a:ext cx="2984183" cy="50093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0943E877-E07A-412F-92C2-58D160B9EE70}" type="datetimeFigureOut">
              <a:rPr lang="uk-UA" smtClean="0"/>
              <a:t>17.03.2015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658" y="4758889"/>
            <a:ext cx="5509260" cy="4508421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183" cy="50093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799" y="9516038"/>
            <a:ext cx="2984183" cy="50093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521E8AEF-3E10-47A6-A97A-CCAA73EC7F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346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Vivian" pitchFamily="2" charset="0"/>
              </a:defRPr>
            </a:lvl1pPr>
            <a:lvl2pPr marL="784743" indent="-301824" eaLnBrk="0" hangingPunct="0">
              <a:defRPr b="1" i="1">
                <a:solidFill>
                  <a:schemeClr val="tx1"/>
                </a:solidFill>
                <a:latin typeface="Vivian" pitchFamily="2" charset="0"/>
              </a:defRPr>
            </a:lvl2pPr>
            <a:lvl3pPr marL="1207297" indent="-241459" eaLnBrk="0" hangingPunct="0">
              <a:defRPr b="1" i="1">
                <a:solidFill>
                  <a:schemeClr val="tx1"/>
                </a:solidFill>
                <a:latin typeface="Vivian" pitchFamily="2" charset="0"/>
              </a:defRPr>
            </a:lvl3pPr>
            <a:lvl4pPr marL="1690216" indent="-241459" eaLnBrk="0" hangingPunct="0">
              <a:defRPr b="1" i="1">
                <a:solidFill>
                  <a:schemeClr val="tx1"/>
                </a:solidFill>
                <a:latin typeface="Vivian" pitchFamily="2" charset="0"/>
              </a:defRPr>
            </a:lvl4pPr>
            <a:lvl5pPr marL="2173134" indent="-241459" eaLnBrk="0" hangingPunct="0">
              <a:defRPr b="1" i="1">
                <a:solidFill>
                  <a:schemeClr val="tx1"/>
                </a:solidFill>
                <a:latin typeface="Vivian" pitchFamily="2" charset="0"/>
              </a:defRPr>
            </a:lvl5pPr>
            <a:lvl6pPr marL="2656053" indent="-24145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</a:defRPr>
            </a:lvl6pPr>
            <a:lvl7pPr marL="3138972" indent="-24145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</a:defRPr>
            </a:lvl7pPr>
            <a:lvl8pPr marL="3621891" indent="-24145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</a:defRPr>
            </a:lvl8pPr>
            <a:lvl9pPr marL="4104809" indent="-24145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</a:defRPr>
            </a:lvl9pPr>
          </a:lstStyle>
          <a:p>
            <a:pPr eaLnBrk="1" hangingPunct="1">
              <a:defRPr/>
            </a:pPr>
            <a:fld id="{77E09A96-9D49-48BD-A543-2999B98E8C24}" type="slidenum">
              <a:rPr lang="ru-RU" b="0" i="0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57</a:t>
            </a:fld>
            <a:endParaRPr lang="ru-RU" b="0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BBEAA-CD15-4470-8252-78A6D3BD20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4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8DE4D-86B6-4C3A-B2A9-F25E53F45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0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274638"/>
            <a:ext cx="21717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627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CF1E-A1C8-4032-9AEF-E28A52C9CF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9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2FF7B-7DFA-41FA-BD00-FAB7743D78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9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E16308-F5C5-4F5A-8546-40559791E108}" type="datetime1">
              <a:rPr lang="ru-RU">
                <a:solidFill>
                  <a:srgbClr val="000000"/>
                </a:solidFill>
              </a:rPr>
              <a:pPr/>
              <a:t>17.03.2015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D88DF9-795F-4036-B053-0A89CCFAFD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28249"/>
      </p:ext>
    </p:extLst>
  </p:cSld>
  <p:clrMapOvr>
    <a:masterClrMapping/>
  </p:clrMapOvr>
  <p:transition spd="med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uk-UA"/>
              <a:t>Образец заголовка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uk-UA"/>
              <a:t>Образец подзаголовка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F2468-BC39-477A-8DEB-5BB2F4BF3040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7D945-3266-4F7B-817B-81CBB621B1A1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21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0450-C59D-4525-B205-71EC62B4518F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F50D-5731-42AA-B10C-C0A92B790BDB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4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F2B06-00B9-4347-9F54-C29C3FC56FC5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C49E9-B900-4C61-AAE4-CECDDD030638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77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2060A-545B-49C8-8FC1-63EE991B6846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FF0ED-1067-427C-87EA-224BFC9B9356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16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9AC46-6008-42E1-B969-5277507B5611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5D839-47D1-4C5F-8B17-27311B47054B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13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51AE6-0D99-4C79-A521-52EF5AFB19EE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72FE1-F46D-4A8C-BE0C-05894AC4CFB7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3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082AB-434A-499C-983A-826644F86A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57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EF8F-E69E-4B74-A6D0-73309A1472E1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5B69-D9D6-4BCD-9D6B-F9CAD6D0ED79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6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34AD8-D5D0-474D-88B9-852806D65E2C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5973-B0DE-4669-AA70-3F11E67F5B18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BEEB2-36BA-4349-85A7-9402B70753A6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C9C70-62BA-413C-91EC-489FEABB8C91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80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A8F0F-6107-4BB9-871B-57B36A3CC50D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E9D3E-D6F5-4C0D-BE6A-900836C7EC23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1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708A8-1854-4070-A5CB-9450ABCCBFBB}" type="datetimeFigureOut">
              <a:rPr lang="ru-RU">
                <a:solidFill>
                  <a:srgbClr val="336666"/>
                </a:solidFill>
              </a:rPr>
              <a:pPr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A442D-44D2-48FA-BADE-0BDCBCA3924D}" type="slidenum">
              <a:rPr lang="uk-UA">
                <a:solidFill>
                  <a:srgbClr val="336666"/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04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C9E1E-D7C4-47DF-AD92-F10E42C6D57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92666"/>
      </p:ext>
    </p:extLst>
  </p:cSld>
  <p:clrMapOvr>
    <a:masterClrMapping/>
  </p:clrMapOvr>
  <p:transition advTm="5000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5FC00-49A7-45AF-B782-D3256DF4BB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20026"/>
      </p:ext>
    </p:extLst>
  </p:cSld>
  <p:clrMapOvr>
    <a:masterClrMapping/>
  </p:clrMapOvr>
  <p:transition advTm="5000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B7660-882C-4C85-9BF0-7F722A7472F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99321"/>
      </p:ext>
    </p:extLst>
  </p:cSld>
  <p:clrMapOvr>
    <a:masterClrMapping/>
  </p:clrMapOvr>
  <p:transition advTm="5000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19BA5-2FAA-4678-A906-92CF2B3C4D7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54031"/>
      </p:ext>
    </p:extLst>
  </p:cSld>
  <p:clrMapOvr>
    <a:masterClrMapping/>
  </p:clrMapOvr>
  <p:transition advTm="5000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23343-1961-4BAD-A74B-A6947100603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24061"/>
      </p:ext>
    </p:extLst>
  </p:cSld>
  <p:clrMapOvr>
    <a:masterClrMapping/>
  </p:clrMapOvr>
  <p:transition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627F9-A853-467E-9355-C66DE32320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44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AD1C1-85EB-4DD5-81D7-D621674354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38191"/>
      </p:ext>
    </p:extLst>
  </p:cSld>
  <p:clrMapOvr>
    <a:masterClrMapping/>
  </p:clrMapOvr>
  <p:transition advTm="5000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05ACB-17FB-4641-BB6E-036791BF4F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02949"/>
      </p:ext>
    </p:extLst>
  </p:cSld>
  <p:clrMapOvr>
    <a:masterClrMapping/>
  </p:clrMapOvr>
  <p:transition advTm="5000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04566-9168-4D90-B6A6-7D84E968464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5834"/>
      </p:ext>
    </p:extLst>
  </p:cSld>
  <p:clrMapOvr>
    <a:masterClrMapping/>
  </p:clrMapOvr>
  <p:transition advTm="5000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1CA64-90C2-4386-B5B4-2A4AC4F1FAC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54126"/>
      </p:ext>
    </p:extLst>
  </p:cSld>
  <p:clrMapOvr>
    <a:masterClrMapping/>
  </p:clrMapOvr>
  <p:transition advTm="5000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CC693-750B-47CB-8B4A-F6DD1E22B5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96612"/>
      </p:ext>
    </p:extLst>
  </p:cSld>
  <p:clrMapOvr>
    <a:masterClrMapping/>
  </p:clrMapOvr>
  <p:transition advTm="5000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22FA3-7A7B-4EE8-9298-342C212F1B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87849"/>
      </p:ext>
    </p:extLst>
  </p:cSld>
  <p:clrMapOvr>
    <a:masterClrMapping/>
  </p:clrMapOvr>
  <p:transition advTm="5000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BC0D1-EB08-4611-9C5B-BFF4DDEFE7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4723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61994-F0CB-4BE8-B762-9F92CF1357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875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4AEC1-5DD5-44FC-A487-12248F325A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2717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0273F-B65A-4C5E-B10B-EC8A9D2F2D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615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4A2A4-29CF-4E0B-A87C-860507332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21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43722-F09A-4AA4-9A85-75FB64721D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462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191C6-DF7F-4F55-9834-D16D2AF176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1227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2C987-47F9-4C8D-895E-4287E296AE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6557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A3C8C-E237-4FD7-BDFF-3A6DF87B68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3060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2EB6D-E605-4912-9F5B-6AC8A07E1E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9032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D7E82-C909-43A5-BC27-087A51C762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6341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5956-70F9-49EF-A168-14C3FAA788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9235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1C31E-7D83-4CC9-A622-30F75C9A4E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4366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кут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кут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5677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9235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FBF1B-8A46-462D-BF86-AD06A392D6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45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кут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кут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3" name="Прямокут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кут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809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Місце для вмісту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2" name="Місце для вмісту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77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кут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кут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кут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кут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Місце для вмісту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6" name="Місце для вмісту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5770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81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кут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кут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кут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кут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C90BE6-6CAE-431B-86AF-3F9C488BFF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912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кут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кут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Місце для вмісту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кут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103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 сполучна ліні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кут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кут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2" name="Прямокут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4860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78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кут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кут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кут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кут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7424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F9D39-CD1C-4DF1-B601-51BE6D9AA3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9025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9CF1-C05F-4054-A692-89B14B03D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1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7F40-827D-4870-982A-9F8B716CE4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8835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3F78-7869-493B-AEE5-900A7D58CC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7473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A30FC-7A2C-4A60-A35B-AA50573954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7330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AB55B-339A-4C4F-A395-ED28639134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8699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B0BC7-E158-486D-91AF-2FFC277543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9678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C2DEC-99CE-4858-AC5F-30A279B252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1030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ADB30-50EF-44AD-85FD-29AA6A554F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5395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CD47C-FDFB-49A9-845E-CDAD64943CA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0770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73998-EB9C-438E-B74F-0C966E189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9371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A892B-0FCA-487A-A9D5-1BBBF5BC7B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8559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8FA2B-1B68-430B-A803-770F73479E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921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E74A7-7844-413C-A669-FA80DF563B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706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81EE4-9DC8-423E-91D6-97632A7C3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09B5-73B0-4E2E-B3A0-51791755D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8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74638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8DCB5-5741-40E2-B51A-C6C6D30879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13BAB-5232-40B4-961E-9E0A7462601A}" type="datetimeFigureOut">
              <a:rPr lang="ru-RU">
                <a:solidFill>
                  <a:srgbClr val="33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17.03.2015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A3AF4B-20AB-41B7-AA5E-233F545B966C}" type="slidenum">
              <a:rPr lang="uk-UA">
                <a:solidFill>
                  <a:srgbClr val="33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>
              <a:solidFill>
                <a:srgbClr val="336666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336666"/>
              </a:solidFill>
            </a:endParaRPr>
          </a:p>
        </p:txBody>
      </p:sp>
      <p:sp>
        <p:nvSpPr>
          <p:cNvPr id="1032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1033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2400">
              <a:solidFill>
                <a:srgbClr val="336666"/>
              </a:solidFill>
              <a:latin typeface="Times New Roman" pitchFamily="18" charset="0"/>
            </a:endParaRPr>
          </a:p>
        </p:txBody>
      </p:sp>
      <p:sp>
        <p:nvSpPr>
          <p:cNvPr id="1034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2400">
              <a:solidFill>
                <a:srgbClr val="3366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9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6DCF24-4DBC-40E8-A4E6-2C16A6AB4B0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7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advTm="5000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2C3D9-7A3A-4313-9335-3C7B7D4AE3B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3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кут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E14458-94F3-44B3-94A7-38B2C622059A}" type="datetimeFigureOut">
              <a:rPr lang="uk-UA" smtClean="0"/>
              <a:pPr/>
              <a:t>17.03.2015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C90BE6-6CAE-431B-86AF-3F9C488BFF38}" type="slidenum">
              <a:rPr lang="uk-UA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7912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BD05F4-0D0D-49F0-A060-4958C740E92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2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emf"/><Relationship Id="rId4" Type="http://schemas.openxmlformats.org/officeDocument/2006/relationships/package" Target="../embeddings/_________Microsoft_Word1.docx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emf"/><Relationship Id="rId4" Type="http://schemas.openxmlformats.org/officeDocument/2006/relationships/package" Target="../embeddings/_________Microsoft_Word2.docx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___Microsoft_Word4.docx"/><Relationship Id="rId5" Type="http://schemas.openxmlformats.org/officeDocument/2006/relationships/image" Target="../media/image79.emf"/><Relationship Id="rId4" Type="http://schemas.openxmlformats.org/officeDocument/2006/relationships/package" Target="../embeddings/_________Microsoft_Word3.docx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2.jpeg"/><Relationship Id="rId5" Type="http://schemas.openxmlformats.org/officeDocument/2006/relationships/image" Target="../media/image81.emf"/><Relationship Id="rId4" Type="http://schemas.openxmlformats.org/officeDocument/2006/relationships/package" Target="../embeddings/_________Microsoft_Word5.docx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7.png"/><Relationship Id="rId7" Type="http://schemas.openxmlformats.org/officeDocument/2006/relationships/package" Target="../embeddings/_________Microsoft_Word6.docx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4.jpeg"/><Relationship Id="rId5" Type="http://schemas.openxmlformats.org/officeDocument/2006/relationships/image" Target="../media/image93.emf"/><Relationship Id="rId4" Type="http://schemas.openxmlformats.org/officeDocument/2006/relationships/package" Target="../embeddings/_________Microsoft_Word7.docx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5"/>
          <p:cNvSpPr>
            <a:spLocks noChangeArrowheads="1"/>
          </p:cNvSpPr>
          <p:nvPr/>
        </p:nvSpPr>
        <p:spPr bwMode="auto">
          <a:xfrm>
            <a:off x="2411760" y="364199"/>
            <a:ext cx="65167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pitchFamily="2" charset="2"/>
              <a:buNone/>
              <a:defRPr/>
            </a:pPr>
            <a:r>
              <a:rPr lang="uk-UA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Великобірківський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uk-UA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Будинок творчості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школяра  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030640" y="4235936"/>
            <a:ext cx="64801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З досвіду </a:t>
            </a: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пошуково-дослідницької та науково-краєзнавчої роботи </a:t>
            </a:r>
            <a:endParaRPr kumimoji="0" lang="uk-U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</a:endParaRPr>
          </a:p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фольклорно-етнографічних загонів</a:t>
            </a: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</a:endParaRPr>
          </a:p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342900" marR="0" lvl="0" indent="-342900" algn="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66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691680" y="2287941"/>
            <a:ext cx="68629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>
                <a:ln>
                  <a:noFill/>
                </a:ln>
                <a:solidFill>
                  <a:srgbClr val="740000"/>
                </a:solidFill>
                <a:effectLst/>
                <a:uLnTx/>
                <a:uFillTx/>
                <a:cs typeface="Times New Roman" pitchFamily="18" charset="0"/>
              </a:rPr>
              <a:t>В рамках </a:t>
            </a: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rgbClr val="740000"/>
                </a:solidFill>
                <a:effectLst/>
                <a:uLnTx/>
                <a:uFillTx/>
                <a:cs typeface="Times New Roman" pitchFamily="18" charset="0"/>
              </a:rPr>
              <a:t>обласної краєзнавчої конференції</a:t>
            </a:r>
            <a:endParaRPr kumimoji="0" lang="uk-UA" b="1" i="0" u="none" strike="noStrike" kern="0" cap="none" spc="0" normalizeH="0" baseline="0" noProof="0" dirty="0">
              <a:ln>
                <a:noFill/>
              </a:ln>
              <a:solidFill>
                <a:srgbClr val="740000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7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Times New Roman" pitchFamily="18" charset="0"/>
              </a:rPr>
              <a:t>«Роде наш красний, роде наш прекрасний»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1" u="none" strike="noStrike" kern="0" cap="none" spc="0" normalizeH="0" baseline="0" noProof="0" dirty="0" smtClean="0">
                <a:ln>
                  <a:noFill/>
                </a:ln>
                <a:solidFill>
                  <a:srgbClr val="7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</a:t>
            </a:r>
            <a:r>
              <a:rPr kumimoji="0" lang="uk-UA" b="1" i="1" u="none" strike="noStrike" kern="0" cap="none" spc="0" normalizeH="0" baseline="0" noProof="0" dirty="0" smtClean="0">
                <a:ln>
                  <a:noFill/>
                </a:ln>
                <a:solidFill>
                  <a:srgbClr val="740000"/>
                </a:solidFill>
                <a:effectLst/>
                <a:uLnTx/>
                <a:uFillTx/>
                <a:cs typeface="Times New Roman" pitchFamily="18" charset="0"/>
              </a:rPr>
              <a:t>(</a:t>
            </a:r>
            <a:r>
              <a:rPr lang="uk-UA" b="1" i="1" kern="0" dirty="0" smtClean="0">
                <a:solidFill>
                  <a:srgbClr val="740000"/>
                </a:solidFill>
                <a:cs typeface="Times New Roman" pitchFamily="18" charset="0"/>
              </a:rPr>
              <a:t>секція</a:t>
            </a:r>
            <a:r>
              <a:rPr kumimoji="0" lang="uk-UA" b="1" i="1" u="none" strike="noStrike" kern="0" cap="none" spc="0" normalizeH="0" baseline="0" noProof="0" dirty="0" smtClean="0">
                <a:ln>
                  <a:noFill/>
                </a:ln>
                <a:solidFill>
                  <a:srgbClr val="740000"/>
                </a:solidFill>
                <a:effectLst/>
                <a:uLnTx/>
                <a:uFillTx/>
                <a:cs typeface="Times New Roman" pitchFamily="18" charset="0"/>
              </a:rPr>
              <a:t> «Фольклор та етнографія»)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3005"/>
            <a:ext cx="1982074" cy="198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815667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3" descr="F:\свято червоної калини\фото\P1010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92" y="947547"/>
            <a:ext cx="4280638" cy="32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8669" y="62528"/>
            <a:ext cx="7435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10000"/>
                  </a:schemeClr>
                </a:solidFill>
              </a:rPr>
              <a:t>МАСОВІ ЗАХОДИ</a:t>
            </a:r>
          </a:p>
          <a:p>
            <a:pPr algn="ctr"/>
            <a:r>
              <a:rPr lang="uk-UA" sz="2400" b="1" dirty="0" smtClean="0">
                <a:solidFill>
                  <a:schemeClr val="accent3">
                    <a:lumMod val="10000"/>
                  </a:schemeClr>
                </a:solidFill>
              </a:rPr>
              <a:t>народознавчого та патріотичного спрямування </a:t>
            </a:r>
            <a:endParaRPr lang="uk-UA" sz="2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" name="Picture 4" descr="IMG_76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764" y="3592469"/>
            <a:ext cx="4616331" cy="314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617229"/>
            <a:ext cx="3240360" cy="6480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1400" dirty="0" smtClean="0">
                <a:solidFill>
                  <a:srgbClr val="C00000"/>
                </a:solidFill>
              </a:rPr>
              <a:t>Літературно-музична програма</a:t>
            </a:r>
            <a:r>
              <a:rPr lang="uk-UA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«Червона калина-святий оберіг»</a:t>
            </a:r>
            <a:endParaRPr lang="uk-UA" sz="1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6093296"/>
            <a:ext cx="3264620" cy="677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3">
                    <a:lumMod val="25000"/>
                  </a:schemeClr>
                </a:solidFill>
              </a:rPr>
              <a:t>Яка ж </a:t>
            </a:r>
            <a:r>
              <a:rPr lang="ru-RU" sz="1400" b="1" dirty="0" err="1">
                <a:solidFill>
                  <a:schemeClr val="accent3">
                    <a:lumMod val="25000"/>
                  </a:schemeClr>
                </a:solidFill>
              </a:rPr>
              <a:t>ти</a:t>
            </a:r>
            <a:r>
              <a:rPr lang="ru-RU" sz="1400" b="1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3">
                    <a:lumMod val="25000"/>
                  </a:schemeClr>
                </a:solidFill>
              </a:rPr>
              <a:t>гарна</a:t>
            </a:r>
            <a:r>
              <a:rPr lang="ru-RU" sz="1400" b="1" dirty="0">
                <a:solidFill>
                  <a:schemeClr val="accent3">
                    <a:lumMod val="25000"/>
                  </a:schemeClr>
                </a:solidFill>
              </a:rPr>
              <a:t>, </a:t>
            </a:r>
            <a:r>
              <a:rPr lang="ru-RU" sz="1400" b="1" dirty="0" err="1">
                <a:solidFill>
                  <a:schemeClr val="accent3">
                    <a:lumMod val="25000"/>
                  </a:schemeClr>
                </a:solidFill>
              </a:rPr>
              <a:t>квітко</a:t>
            </a:r>
            <a:r>
              <a:rPr lang="ru-RU" sz="1400" b="1" dirty="0">
                <a:solidFill>
                  <a:schemeClr val="accent3">
                    <a:lumMod val="25000"/>
                  </a:schemeClr>
                </a:solidFill>
              </a:rPr>
              <a:t>, </a:t>
            </a:r>
            <a:r>
              <a:rPr lang="ru-RU" sz="1400" b="1" dirty="0" err="1">
                <a:solidFill>
                  <a:schemeClr val="accent3">
                    <a:lumMod val="25000"/>
                  </a:schemeClr>
                </a:solidFill>
              </a:rPr>
              <a:t>чистоти</a:t>
            </a:r>
            <a:r>
              <a:rPr lang="ru-RU" sz="1400" b="1" dirty="0">
                <a:solidFill>
                  <a:schemeClr val="accent3">
                    <a:lumMod val="25000"/>
                  </a:schemeClr>
                </a:solidFill>
              </a:rPr>
              <a:t>!</a:t>
            </a:r>
            <a:br>
              <a:rPr lang="ru-RU" sz="1400" b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sz="1200" dirty="0"/>
              <a:t>(Свято до </a:t>
            </a:r>
            <a:r>
              <a:rPr lang="ru-RU" sz="1200" dirty="0" err="1"/>
              <a:t>Покрови</a:t>
            </a:r>
            <a:r>
              <a:rPr lang="ru-RU" sz="1200" dirty="0"/>
              <a:t> </a:t>
            </a:r>
            <a:r>
              <a:rPr lang="ru-RU" sz="1200" dirty="0" err="1"/>
              <a:t>Пресвятої</a:t>
            </a:r>
            <a:r>
              <a:rPr lang="ru-RU" sz="1200" dirty="0"/>
              <a:t> </a:t>
            </a:r>
            <a:r>
              <a:rPr lang="ru-RU" sz="1200" dirty="0" err="1"/>
              <a:t>Богородиці</a:t>
            </a:r>
            <a:r>
              <a:rPr lang="ru-RU" sz="1200" dirty="0"/>
              <a:t>, Дню </a:t>
            </a:r>
            <a:r>
              <a:rPr lang="ru-RU" sz="1200" dirty="0" err="1"/>
              <a:t>козацтва</a:t>
            </a:r>
            <a:r>
              <a:rPr lang="ru-RU" sz="1200" dirty="0"/>
              <a:t> та </a:t>
            </a:r>
            <a:r>
              <a:rPr lang="ru-RU" sz="1200" dirty="0" err="1"/>
              <a:t>річниці</a:t>
            </a:r>
            <a:r>
              <a:rPr lang="ru-RU" sz="1200" dirty="0"/>
              <a:t> УПА 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7094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err="1"/>
              <a:t>Історичні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 звучать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/>
              <a:t>час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масових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патріотичного</a:t>
            </a:r>
            <a:r>
              <a:rPr lang="ru-RU" dirty="0"/>
              <a:t>  та </a:t>
            </a:r>
            <a:r>
              <a:rPr lang="ru-RU" dirty="0" err="1"/>
              <a:t>народознавчого</a:t>
            </a:r>
            <a:r>
              <a:rPr lang="ru-RU" dirty="0"/>
              <a:t> </a:t>
            </a:r>
            <a:r>
              <a:rPr lang="ru-RU" dirty="0" err="1"/>
              <a:t>спрямування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371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2" descr="DSC01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33360" r="31729" b="19231"/>
          <a:stretch>
            <a:fillRect/>
          </a:stretch>
        </p:blipFill>
        <p:spPr bwMode="auto">
          <a:xfrm>
            <a:off x="2045218" y="1266536"/>
            <a:ext cx="2924783" cy="21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DSC05342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7622"/>
          <a:stretch>
            <a:fillRect/>
          </a:stretch>
        </p:blipFill>
        <p:spPr bwMode="auto">
          <a:xfrm>
            <a:off x="783352" y="3436992"/>
            <a:ext cx="2996560" cy="199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DSC010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13264" r="26408" b="12454"/>
          <a:stretch>
            <a:fillRect/>
          </a:stretch>
        </p:blipFill>
        <p:spPr bwMode="auto">
          <a:xfrm>
            <a:off x="5545758" y="1532395"/>
            <a:ext cx="2409341" cy="293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6" descr="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3205163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352" y="21000"/>
            <a:ext cx="8037120" cy="1527175"/>
          </a:xfrm>
        </p:spPr>
        <p:txBody>
          <a:bodyPr/>
          <a:lstStyle/>
          <a:p>
            <a:pPr algn="ctr">
              <a:defRPr/>
            </a:pPr>
            <a:r>
              <a:rPr lang="uk-UA" sz="2000" dirty="0">
                <a:cs typeface="+mn-cs"/>
              </a:rPr>
              <a:t>Дослідницька робота</a:t>
            </a:r>
            <a:br>
              <a:rPr lang="uk-UA" sz="2000" dirty="0">
                <a:cs typeface="+mn-cs"/>
              </a:rPr>
            </a:br>
            <a:r>
              <a:rPr lang="uk-UA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«Заспіваймо </a:t>
            </a:r>
            <a:r>
              <a:rPr lang="uk-UA" sz="36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ягілочку</a:t>
            </a:r>
            <a:r>
              <a:rPr lang="uk-UA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…» </a:t>
            </a:r>
            <a:br>
              <a:rPr lang="uk-UA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uk-UA" sz="2000" i="1" dirty="0">
                <a:cs typeface="+mn-cs"/>
              </a:rPr>
              <a:t>(дослідження символіки та опис гаївок-веснянок Тернопільщини)</a:t>
            </a:r>
            <a:br>
              <a:rPr lang="uk-UA" sz="2000" i="1" dirty="0">
                <a:cs typeface="+mn-cs"/>
              </a:rPr>
            </a:br>
            <a:endParaRPr lang="uk-UA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83351" y="5418942"/>
            <a:ext cx="2724259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Учасники самодіяльного народного аматорського фольклорно-етнографічного ансамблю «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Корса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76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1340768"/>
            <a:ext cx="7776864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Календарно-</a:t>
            </a:r>
            <a:r>
              <a:rPr lang="ru-RU" sz="2400" dirty="0" err="1"/>
              <a:t>обрядові</a:t>
            </a:r>
            <a:r>
              <a:rPr lang="ru-RU" sz="2400" dirty="0"/>
              <a:t> </a:t>
            </a:r>
            <a:r>
              <a:rPr lang="ru-RU" sz="2400" dirty="0" err="1"/>
              <a:t>пісні</a:t>
            </a:r>
            <a:r>
              <a:rPr lang="ru-RU" sz="2400" dirty="0"/>
              <a:t>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err="1" smtClean="0"/>
              <a:t>весняного</a:t>
            </a:r>
            <a:r>
              <a:rPr lang="ru-RU" sz="2400" dirty="0" smtClean="0"/>
              <a:t> </a:t>
            </a:r>
            <a:r>
              <a:rPr lang="ru-RU" sz="2400" dirty="0"/>
              <a:t>циклу </a:t>
            </a:r>
            <a:r>
              <a:rPr lang="ru-RU" sz="2400" dirty="0" err="1"/>
              <a:t>Тернопільщини</a:t>
            </a:r>
            <a:r>
              <a:rPr lang="ru-RU" sz="2400" dirty="0"/>
              <a:t>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стали </a:t>
            </a:r>
            <a:r>
              <a:rPr lang="ru-RU" sz="2400" dirty="0"/>
              <a:t>предметом </a:t>
            </a:r>
            <a:r>
              <a:rPr lang="ru-RU" sz="2400" dirty="0" err="1"/>
              <a:t>дослідження</a:t>
            </a:r>
            <a:r>
              <a:rPr lang="ru-RU" sz="2400" dirty="0"/>
              <a:t> в рамках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проекту </a:t>
            </a:r>
            <a:r>
              <a:rPr lang="ru-RU" sz="2400" dirty="0"/>
              <a:t>«</a:t>
            </a:r>
            <a:r>
              <a:rPr lang="ru-RU" sz="2400" dirty="0" err="1"/>
              <a:t>Заспіваймо</a:t>
            </a:r>
            <a:r>
              <a:rPr lang="ru-RU" sz="2400" dirty="0"/>
              <a:t> </a:t>
            </a:r>
            <a:r>
              <a:rPr lang="ru-RU" sz="2400" dirty="0" err="1"/>
              <a:t>ягілочку</a:t>
            </a:r>
            <a:r>
              <a:rPr lang="ru-RU" sz="2400" dirty="0"/>
              <a:t>..».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err="1" smtClean="0"/>
              <a:t>Адже</a:t>
            </a:r>
            <a:r>
              <a:rPr lang="ru-RU" sz="2400" dirty="0"/>
              <a:t>, </a:t>
            </a:r>
            <a:r>
              <a:rPr lang="ru-RU" sz="2400" dirty="0" err="1"/>
              <a:t>особлива</a:t>
            </a:r>
            <a:r>
              <a:rPr lang="ru-RU" sz="2400" dirty="0"/>
              <a:t> </a:t>
            </a:r>
            <a:r>
              <a:rPr lang="ru-RU" sz="2400" dirty="0" err="1"/>
              <a:t>шана</a:t>
            </a:r>
            <a:r>
              <a:rPr lang="ru-RU" sz="2400" dirty="0"/>
              <a:t> предкам у </a:t>
            </a:r>
            <a:r>
              <a:rPr lang="ru-RU" sz="2400" dirty="0" err="1"/>
              <a:t>Великодні</a:t>
            </a:r>
            <a:r>
              <a:rPr lang="ru-RU" sz="2400" dirty="0"/>
              <a:t> </a:t>
            </a:r>
            <a:r>
              <a:rPr lang="ru-RU" sz="2400" dirty="0" err="1" smtClean="0"/>
              <a:t>Дні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 </a:t>
            </a:r>
            <a:r>
              <a:rPr lang="ru-RU" sz="2400" dirty="0"/>
              <a:t>з боку </a:t>
            </a:r>
            <a:r>
              <a:rPr lang="ru-RU" sz="2400" dirty="0" err="1"/>
              <a:t>молоді</a:t>
            </a:r>
            <a:r>
              <a:rPr lang="ru-RU" sz="2400" dirty="0"/>
              <a:t> проходила у </a:t>
            </a:r>
            <a:r>
              <a:rPr lang="ru-RU" sz="2400" dirty="0" err="1"/>
              <a:t>магічних</a:t>
            </a:r>
            <a:r>
              <a:rPr lang="ru-RU" sz="2400" dirty="0"/>
              <a:t> </a:t>
            </a:r>
            <a:r>
              <a:rPr lang="ru-RU" sz="2400" dirty="0" err="1"/>
              <a:t>діях</a:t>
            </a:r>
            <a:r>
              <a:rPr lang="ru-RU" sz="2400" dirty="0"/>
              <a:t> та </a:t>
            </a:r>
            <a:r>
              <a:rPr lang="ru-RU" sz="2400" dirty="0" err="1"/>
              <a:t>співах</a:t>
            </a:r>
            <a:r>
              <a:rPr lang="ru-RU" sz="2400" dirty="0"/>
              <a:t>. </a:t>
            </a:r>
            <a:r>
              <a:rPr lang="ru-RU" sz="2400" dirty="0" err="1"/>
              <a:t>Тож</a:t>
            </a:r>
            <a:r>
              <a:rPr lang="ru-RU" sz="2400" dirty="0"/>
              <a:t> в </a:t>
            </a:r>
            <a:r>
              <a:rPr lang="ru-RU" sz="2400" dirty="0" err="1"/>
              <a:t>ході</a:t>
            </a:r>
            <a:r>
              <a:rPr lang="ru-RU" sz="2400" dirty="0"/>
              <a:t> </a:t>
            </a:r>
            <a:r>
              <a:rPr lang="ru-RU" sz="2400" dirty="0" err="1"/>
              <a:t>пошуково-дослідницької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 нам </a:t>
            </a:r>
            <a:r>
              <a:rPr lang="ru-RU" sz="2400" dirty="0" err="1"/>
              <a:t>вдалося</a:t>
            </a:r>
            <a:r>
              <a:rPr lang="ru-RU" sz="2400" dirty="0"/>
              <a:t> </a:t>
            </a:r>
            <a:r>
              <a:rPr lang="ru-RU" sz="2400" dirty="0" err="1"/>
              <a:t>розкрити</a:t>
            </a:r>
            <a:r>
              <a:rPr lang="ru-RU" sz="2400" dirty="0"/>
              <a:t> </a:t>
            </a:r>
            <a:r>
              <a:rPr lang="ru-RU" sz="2400" dirty="0" err="1"/>
              <a:t>історію</a:t>
            </a:r>
            <a:r>
              <a:rPr lang="ru-RU" sz="2400" dirty="0"/>
              <a:t>, </a:t>
            </a:r>
            <a:r>
              <a:rPr lang="ru-RU" sz="2400" dirty="0" err="1"/>
              <a:t>значення</a:t>
            </a:r>
            <a:r>
              <a:rPr lang="ru-RU" sz="2400" dirty="0"/>
              <a:t>, тематику і </a:t>
            </a:r>
            <a:r>
              <a:rPr lang="ru-RU" sz="2400" dirty="0" err="1"/>
              <a:t>символіку</a:t>
            </a:r>
            <a:r>
              <a:rPr lang="ru-RU" sz="2400" dirty="0"/>
              <a:t> веснянок-</a:t>
            </a:r>
            <a:r>
              <a:rPr lang="ru-RU" sz="2400" dirty="0" err="1"/>
              <a:t>гаївок</a:t>
            </a:r>
            <a:r>
              <a:rPr lang="ru-RU" sz="2400" dirty="0"/>
              <a:t> та </a:t>
            </a:r>
            <a:r>
              <a:rPr lang="ru-RU" sz="2400" dirty="0" err="1"/>
              <a:t>описати</a:t>
            </a:r>
            <a:r>
              <a:rPr lang="ru-RU" sz="2400" dirty="0"/>
              <a:t> </a:t>
            </a:r>
            <a:r>
              <a:rPr lang="ru-RU" sz="2400" dirty="0" err="1"/>
              <a:t>найвідоміші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них з </a:t>
            </a:r>
            <a:r>
              <a:rPr lang="ru-RU" sz="2400" dirty="0" err="1"/>
              <a:t>детальним</a:t>
            </a:r>
            <a:r>
              <a:rPr lang="ru-RU" sz="2400" dirty="0"/>
              <a:t> </a:t>
            </a:r>
            <a:r>
              <a:rPr lang="ru-RU" sz="2400" dirty="0" err="1"/>
              <a:t>словесним</a:t>
            </a:r>
            <a:r>
              <a:rPr lang="ru-RU" sz="2400" dirty="0"/>
              <a:t> та </a:t>
            </a:r>
            <a:r>
              <a:rPr lang="ru-RU" sz="2400" dirty="0" err="1"/>
              <a:t>музичним</a:t>
            </a:r>
            <a:r>
              <a:rPr lang="ru-RU" sz="2400" dirty="0"/>
              <a:t> </a:t>
            </a:r>
            <a:r>
              <a:rPr lang="ru-RU" sz="2400" dirty="0" err="1"/>
              <a:t>супроводом</a:t>
            </a:r>
            <a:r>
              <a:rPr lang="ru-RU" sz="2400" dirty="0"/>
              <a:t> і </a:t>
            </a:r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танцювальними</a:t>
            </a:r>
            <a:r>
              <a:rPr lang="ru-RU" sz="2400" dirty="0"/>
              <a:t> </a:t>
            </a:r>
            <a:r>
              <a:rPr lang="ru-RU" sz="2400" dirty="0" err="1"/>
              <a:t>рухами</a:t>
            </a:r>
            <a:r>
              <a:rPr lang="ru-RU" sz="2400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89267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913"/>
            <a:ext cx="7560840" cy="11096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Районний конкурс - фестиваль </a:t>
            </a:r>
            <a:br>
              <a:rPr lang="uk-UA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хореографічних колективів </a:t>
            </a:r>
            <a:br>
              <a:rPr lang="uk-UA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</a:rPr>
              <a:t>“Український  </a:t>
            </a:r>
            <a:r>
              <a:rPr lang="uk-U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</a:rPr>
              <a:t>танець-увиванець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</a:rPr>
              <a:t>”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40963" name="Picture 3" descr="D:\сценарії\зустріч з випускниками\25 років танцювальному\танцювальний\фото\конкурс 2011\DSC01422.JPG"/>
          <p:cNvPicPr>
            <a:picLocks noChangeAspect="1" noChangeArrowheads="1"/>
          </p:cNvPicPr>
          <p:nvPr/>
        </p:nvPicPr>
        <p:blipFill>
          <a:blip r:embed="rId3"/>
          <a:srcRect l="2532" t="6002" r="8423" b="13772"/>
          <a:stretch>
            <a:fillRect/>
          </a:stretch>
        </p:blipFill>
        <p:spPr bwMode="auto">
          <a:xfrm>
            <a:off x="899592" y="1549400"/>
            <a:ext cx="3960813" cy="240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D:\сценарії\зустріч з випускниками\25 років танцювальному\танцювальний\фото\конкурс 2011\DSC01445.JPG"/>
          <p:cNvPicPr>
            <a:picLocks noChangeAspect="1" noChangeArrowheads="1"/>
          </p:cNvPicPr>
          <p:nvPr/>
        </p:nvPicPr>
        <p:blipFill>
          <a:blip r:embed="rId4"/>
          <a:srcRect l="8938" r="8956" b="22093"/>
          <a:stretch>
            <a:fillRect/>
          </a:stretch>
        </p:blipFill>
        <p:spPr bwMode="auto">
          <a:xfrm>
            <a:off x="1835696" y="4188014"/>
            <a:ext cx="4098404" cy="257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D:\сценарії\зустріч з випускниками\25 років танцювальному\танцювальний\фото\конкурс 2011\DSC01461.JPG"/>
          <p:cNvPicPr>
            <a:picLocks noChangeAspect="1" noChangeArrowheads="1"/>
          </p:cNvPicPr>
          <p:nvPr/>
        </p:nvPicPr>
        <p:blipFill>
          <a:blip r:embed="rId5"/>
          <a:srcRect l="5718" t="4920" r="8151" b="17800"/>
          <a:stretch>
            <a:fillRect/>
          </a:stretch>
        </p:blipFill>
        <p:spPr bwMode="auto">
          <a:xfrm>
            <a:off x="5076825" y="1725613"/>
            <a:ext cx="3425825" cy="22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71600" y="908720"/>
            <a:ext cx="7344816" cy="43924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Матеріали</a:t>
            </a:r>
            <a:r>
              <a:rPr lang="ru-RU" dirty="0"/>
              <a:t>, </a:t>
            </a:r>
            <a:r>
              <a:rPr lang="ru-RU" dirty="0" err="1"/>
              <a:t>зібрані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людей </a:t>
            </a:r>
            <a:r>
              <a:rPr lang="ru-RU" dirty="0"/>
              <a:t>старшого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та </a:t>
            </a:r>
            <a:r>
              <a:rPr lang="ru-RU" dirty="0" err="1"/>
              <a:t>записані</a:t>
            </a:r>
            <a:r>
              <a:rPr lang="ru-RU" dirty="0"/>
              <a:t> разом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музичним</a:t>
            </a:r>
            <a:r>
              <a:rPr lang="ru-RU" dirty="0"/>
              <a:t> </a:t>
            </a:r>
            <a:r>
              <a:rPr lang="ru-RU" dirty="0" err="1"/>
              <a:t>супроводом</a:t>
            </a:r>
            <a:r>
              <a:rPr lang="ru-RU" dirty="0"/>
              <a:t>, стали </a:t>
            </a:r>
            <a:r>
              <a:rPr lang="ru-RU" dirty="0" err="1"/>
              <a:t>підґрунтям</a:t>
            </a:r>
            <a:r>
              <a:rPr lang="ru-RU" dirty="0"/>
              <a:t>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для  </a:t>
            </a:r>
            <a:r>
              <a:rPr lang="ru-RU" dirty="0" err="1"/>
              <a:t>впровадження</a:t>
            </a:r>
            <a:r>
              <a:rPr lang="ru-RU" dirty="0"/>
              <a:t> в роботу вокального та </a:t>
            </a:r>
            <a:r>
              <a:rPr lang="ru-RU" dirty="0" err="1"/>
              <a:t>танцювального</a:t>
            </a:r>
            <a:r>
              <a:rPr lang="ru-RU" dirty="0"/>
              <a:t> </a:t>
            </a:r>
            <a:r>
              <a:rPr lang="ru-RU" dirty="0" err="1"/>
              <a:t>колективів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, а </a:t>
            </a:r>
            <a:r>
              <a:rPr lang="ru-RU" dirty="0" err="1"/>
              <a:t>кращі</a:t>
            </a:r>
            <a:r>
              <a:rPr lang="ru-RU" dirty="0"/>
              <a:t> твори </a:t>
            </a:r>
            <a:r>
              <a:rPr lang="ru-RU" dirty="0" err="1"/>
              <a:t>представлялися</a:t>
            </a:r>
            <a:r>
              <a:rPr lang="ru-RU" dirty="0"/>
              <a:t> на районному та </a:t>
            </a:r>
            <a:r>
              <a:rPr lang="ru-RU" dirty="0" err="1"/>
              <a:t>обласному</a:t>
            </a:r>
            <a:r>
              <a:rPr lang="ru-RU" dirty="0"/>
              <a:t> </a:t>
            </a:r>
            <a:r>
              <a:rPr lang="ru-RU" dirty="0" err="1"/>
              <a:t>фестивалі-конкурсі</a:t>
            </a:r>
            <a:r>
              <a:rPr lang="ru-RU" dirty="0"/>
              <a:t> «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танець-увиванець</a:t>
            </a:r>
            <a:r>
              <a:rPr lang="ru-RU" dirty="0" smtClean="0"/>
              <a:t>»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номінації</a:t>
            </a:r>
            <a:r>
              <a:rPr lang="ru-RU" dirty="0"/>
              <a:t> «</a:t>
            </a:r>
            <a:r>
              <a:rPr lang="ru-RU" dirty="0" err="1"/>
              <a:t>Гаївка</a:t>
            </a:r>
            <a:r>
              <a:rPr lang="ru-RU" dirty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824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1625" y="188913"/>
            <a:ext cx="8686800" cy="1109662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700" b="0" i="0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Обласний  конкурс - фестиваль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2700" b="0" i="0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хореографічних колективів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3600" i="0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  <a:ea typeface="+mj-ea"/>
                <a:cs typeface="+mj-cs"/>
              </a:rPr>
              <a:t>“Український  </a:t>
            </a:r>
            <a:r>
              <a:rPr lang="uk-UA" sz="3600" i="0" cap="al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  <a:ea typeface="+mj-ea"/>
                <a:cs typeface="+mj-cs"/>
              </a:rPr>
              <a:t>танець-увиванець</a:t>
            </a:r>
            <a:r>
              <a:rPr lang="uk-UA" sz="3600" i="0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  <a:ea typeface="+mj-ea"/>
                <a:cs typeface="+mj-cs"/>
              </a:rPr>
              <a:t>”</a:t>
            </a:r>
          </a:p>
        </p:txBody>
      </p:sp>
      <p:pic>
        <p:nvPicPr>
          <p:cNvPr id="49155" name="Picture 2" descr="D:\фото\укр.танець-увиванець-2011\DSC014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7066" r="7259" b="8289"/>
          <a:stretch>
            <a:fillRect/>
          </a:stretch>
        </p:blipFill>
        <p:spPr bwMode="auto">
          <a:xfrm>
            <a:off x="1373025" y="4009175"/>
            <a:ext cx="40782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 descr="D:\фото\укр.танець-увиванець-2011\DSC01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4" r="34869" b="25494"/>
          <a:stretch>
            <a:fillRect/>
          </a:stretch>
        </p:blipFill>
        <p:spPr bwMode="auto">
          <a:xfrm>
            <a:off x="3563888" y="1298575"/>
            <a:ext cx="4244727" cy="251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0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9062" y="4941168"/>
            <a:ext cx="4781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Фольклорно-етнографічний загін</a:t>
            </a:r>
          </a:p>
          <a:p>
            <a:pPr algn="ctr"/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</a:rPr>
              <a:t> «</a:t>
            </a: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</a:rPr>
              <a:t>З джерел народної творчості</a:t>
            </a: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</a:p>
          <a:p>
            <a:pPr indent="270510" algn="ctr"/>
            <a:r>
              <a:rPr lang="uk-UA" sz="1600" dirty="0">
                <a:solidFill>
                  <a:prstClr val="black"/>
                </a:solidFill>
                <a:latin typeface="Times New Roman"/>
                <a:ea typeface="Times New Roman"/>
              </a:rPr>
              <a:t>- </a:t>
            </a:r>
            <a:r>
              <a:rPr lang="uk-UA" sz="1600" b="1" i="1" dirty="0">
                <a:solidFill>
                  <a:srgbClr val="333333"/>
                </a:solidFill>
                <a:latin typeface="Times New Roman"/>
                <a:ea typeface="Times New Roman"/>
              </a:rPr>
              <a:t>переможець</a:t>
            </a:r>
            <a:r>
              <a:rPr lang="uk-UA" sz="16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uk-UA" sz="1600" b="1" dirty="0">
                <a:solidFill>
                  <a:srgbClr val="333333"/>
                </a:solidFill>
                <a:latin typeface="Times New Roman"/>
                <a:ea typeface="Times New Roman"/>
              </a:rPr>
              <a:t>обласного  етапу</a:t>
            </a:r>
            <a:r>
              <a:rPr lang="en-US" sz="1600" b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uk-UA" sz="1600" b="1" dirty="0">
                <a:solidFill>
                  <a:srgbClr val="333333"/>
                </a:solidFill>
                <a:latin typeface="Times New Roman"/>
                <a:ea typeface="Times New Roman"/>
              </a:rPr>
              <a:t>в 2011-2012 </a:t>
            </a:r>
            <a:r>
              <a:rPr lang="uk-UA" sz="1600" b="1" dirty="0" err="1">
                <a:solidFill>
                  <a:srgbClr val="333333"/>
                </a:solidFill>
                <a:latin typeface="Times New Roman"/>
                <a:ea typeface="Times New Roman"/>
              </a:rPr>
              <a:t>н.р</a:t>
            </a:r>
            <a:r>
              <a:rPr lang="uk-UA" sz="1600" b="1" dirty="0">
                <a:solidFill>
                  <a:srgbClr val="333333"/>
                </a:solidFill>
                <a:latin typeface="Times New Roman"/>
                <a:ea typeface="Times New Roman"/>
              </a:rPr>
              <a:t>.</a:t>
            </a:r>
            <a:endParaRPr lang="uk-UA" sz="16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270510" algn="ctr"/>
            <a:r>
              <a:rPr lang="uk-UA" sz="1400" dirty="0">
                <a:solidFill>
                  <a:prstClr val="black"/>
                </a:solidFill>
                <a:latin typeface="Times New Roman"/>
                <a:ea typeface="Times New Roman"/>
              </a:rPr>
              <a:t>Керівники загону: </a:t>
            </a:r>
            <a:r>
              <a:rPr lang="uk-UA" sz="1400" dirty="0" err="1">
                <a:solidFill>
                  <a:prstClr val="black"/>
                </a:solidFill>
                <a:latin typeface="Times New Roman"/>
                <a:ea typeface="Times New Roman"/>
              </a:rPr>
              <a:t>Лабанович</a:t>
            </a:r>
            <a:r>
              <a:rPr lang="uk-UA" sz="1400" dirty="0">
                <a:solidFill>
                  <a:prstClr val="black"/>
                </a:solidFill>
                <a:latin typeface="Times New Roman"/>
                <a:ea typeface="Times New Roman"/>
              </a:rPr>
              <a:t> І.В,Стадник В.О. </a:t>
            </a:r>
          </a:p>
          <a:p>
            <a:pPr algn="just"/>
            <a:r>
              <a:rPr lang="uk-UA" sz="1400" dirty="0">
                <a:solidFill>
                  <a:prstClr val="black"/>
                </a:solidFill>
                <a:latin typeface="Times New Roman"/>
                <a:ea typeface="Times New Roman"/>
              </a:rPr>
              <a:t>Керівник проекту:Урманець О.Д.</a:t>
            </a:r>
            <a:endParaRPr lang="uk-UA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3" name="Picture 11" descr="IMG_16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4779"/>
          <a:stretch>
            <a:fillRect/>
          </a:stretch>
        </p:blipFill>
        <p:spPr bwMode="auto">
          <a:xfrm>
            <a:off x="1435809" y="1805166"/>
            <a:ext cx="4816667" cy="313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cer\Documents\Scanned Documents\Зображення (24).jpg"/>
          <p:cNvPicPr>
            <a:picLocks noChangeAspect="1" noChangeArrowheads="1"/>
          </p:cNvPicPr>
          <p:nvPr/>
        </p:nvPicPr>
        <p:blipFill>
          <a:blip r:embed="rId4" cstate="print"/>
          <a:srcRect r="5587"/>
          <a:stretch>
            <a:fillRect/>
          </a:stretch>
        </p:blipFill>
        <p:spPr bwMode="auto">
          <a:xfrm rot="10800000">
            <a:off x="6948264" y="1049397"/>
            <a:ext cx="1647269" cy="2180209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188640"/>
            <a:ext cx="6173688" cy="1143000"/>
          </a:xfrm>
        </p:spPr>
        <p:txBody>
          <a:bodyPr/>
          <a:lstStyle/>
          <a:p>
            <a:r>
              <a:rPr lang="uk-UA" sz="2000" dirty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  <a:t>Пошуково-дослідницька робота</a:t>
            </a:r>
            <a:br>
              <a:rPr lang="uk-UA" sz="2000" dirty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</a:br>
            <a:r>
              <a:rPr lang="uk-UA" sz="3600" b="1" i="1" dirty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  <a:t>«Ой весілля, веселечко…»</a:t>
            </a:r>
            <a:r>
              <a:rPr lang="uk-UA" sz="2000" b="1" i="1" dirty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  <a:t/>
            </a:r>
            <a:br>
              <a:rPr lang="uk-UA" sz="2000" b="1" i="1" dirty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</a:br>
            <a:r>
              <a:rPr lang="uk-UA" sz="2000" dirty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  <a:t> (</a:t>
            </a:r>
            <a:r>
              <a:rPr lang="uk-UA" sz="2000" i="1" dirty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  <a:t>дослідження і вивчення традиції весільного обряду</a:t>
            </a:r>
            <a:r>
              <a:rPr lang="uk-UA" sz="2000" i="1" dirty="0" smtClean="0">
                <a:solidFill>
                  <a:srgbClr val="FF99CC">
                    <a:lumMod val="25000"/>
                  </a:srgbClr>
                </a:solidFill>
                <a:latin typeface="Times New Roman"/>
                <a:ea typeface="Calibri"/>
              </a:rPr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0323342"/>
      </p:ext>
    </p:extLst>
  </p:cSld>
  <p:clrMapOvr>
    <a:masterClrMapping/>
  </p:clrMapOvr>
  <p:transition spd="med" advTm="5398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/>
              <a:t>родинно-обрядових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 </a:t>
            </a:r>
            <a:r>
              <a:rPr lang="ru-RU" dirty="0" err="1"/>
              <a:t>надихнуло</a:t>
            </a:r>
            <a:r>
              <a:rPr lang="ru-RU" dirty="0"/>
              <a:t> нас на </a:t>
            </a:r>
            <a:r>
              <a:rPr lang="ru-RU" dirty="0" err="1"/>
              <a:t>дослідження</a:t>
            </a:r>
            <a:r>
              <a:rPr lang="ru-RU" dirty="0"/>
              <a:t>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і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весільного</a:t>
            </a:r>
            <a:r>
              <a:rPr lang="ru-RU" dirty="0"/>
              <a:t> обряду.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0573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4" descr="IMG_04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7658" r="16418"/>
          <a:stretch>
            <a:fillRect/>
          </a:stretch>
        </p:blipFill>
        <p:spPr bwMode="auto">
          <a:xfrm>
            <a:off x="6228184" y="1212533"/>
            <a:ext cx="24209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/>
          <p:cNvSpPr>
            <a:spLocks noGrp="1" noChangeArrowheads="1"/>
          </p:cNvSpPr>
          <p:nvPr>
            <p:ph type="title"/>
          </p:nvPr>
        </p:nvSpPr>
        <p:spPr>
          <a:xfrm>
            <a:off x="2852738" y="260350"/>
            <a:ext cx="6291262" cy="862013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Пошуково-дослідницька робота</a:t>
            </a:r>
          </a:p>
        </p:txBody>
      </p:sp>
      <p:pic>
        <p:nvPicPr>
          <p:cNvPr id="6150" name="Picture 8" descr="DSC048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22371"/>
          <a:stretch>
            <a:fillRect/>
          </a:stretch>
        </p:blipFill>
        <p:spPr bwMode="auto">
          <a:xfrm>
            <a:off x="4067944" y="4791193"/>
            <a:ext cx="2748739" cy="184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IMG_16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2" r="8055"/>
          <a:stretch>
            <a:fillRect/>
          </a:stretch>
        </p:blipFill>
        <p:spPr bwMode="auto">
          <a:xfrm>
            <a:off x="5148064" y="3085783"/>
            <a:ext cx="2737345" cy="170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F:\20.03.2013\20.03.2013 7-51-56_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" r="4472"/>
          <a:stretch>
            <a:fillRect/>
          </a:stretch>
        </p:blipFill>
        <p:spPr bwMode="auto">
          <a:xfrm>
            <a:off x="885825" y="136208"/>
            <a:ext cx="15128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Изображение 10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6" b="50244"/>
          <a:stretch>
            <a:fillRect/>
          </a:stretch>
        </p:blipFill>
        <p:spPr bwMode="auto">
          <a:xfrm>
            <a:off x="854872" y="2492895"/>
            <a:ext cx="1772912" cy="2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IMG_16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8" b="18315"/>
          <a:stretch>
            <a:fillRect/>
          </a:stretch>
        </p:blipFill>
        <p:spPr bwMode="auto">
          <a:xfrm>
            <a:off x="3419872" y="1519925"/>
            <a:ext cx="2587456" cy="97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y_874cb2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3" t="8679"/>
          <a:stretch>
            <a:fillRect/>
          </a:stretch>
        </p:blipFill>
        <p:spPr bwMode="auto">
          <a:xfrm>
            <a:off x="2015716" y="4505991"/>
            <a:ext cx="1618560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Изображение 0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2562" r="2702" b="51323"/>
          <a:stretch>
            <a:fillRect/>
          </a:stretch>
        </p:blipFill>
        <p:spPr bwMode="auto">
          <a:xfrm>
            <a:off x="2711468" y="2717598"/>
            <a:ext cx="2436596" cy="142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8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153400" cy="1143000"/>
          </a:xfrm>
        </p:spPr>
        <p:txBody>
          <a:bodyPr/>
          <a:lstStyle/>
          <a:p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  <a:t>Фольклорно-етнографічні експедиційні загони</a:t>
            </a:r>
            <a:endParaRPr lang="uk-U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379781"/>
              </p:ext>
            </p:extLst>
          </p:nvPr>
        </p:nvGraphicFramePr>
        <p:xfrm>
          <a:off x="755576" y="1232756"/>
          <a:ext cx="705678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48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608" y="692696"/>
            <a:ext cx="7442448" cy="41148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Експедиційним загоном </a:t>
            </a:r>
            <a:r>
              <a:rPr lang="uk-UA" dirty="0" smtClean="0"/>
              <a:t>зібрані</a:t>
            </a:r>
          </a:p>
          <a:p>
            <a:pPr marL="0" indent="0" algn="ctr">
              <a:buNone/>
            </a:pPr>
            <a:r>
              <a:rPr lang="uk-UA" dirty="0" smtClean="0"/>
              <a:t> </a:t>
            </a:r>
            <a:r>
              <a:rPr lang="uk-UA" dirty="0"/>
              <a:t>відомості про обряд весілля,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що </a:t>
            </a:r>
            <a:r>
              <a:rPr lang="uk-UA" dirty="0"/>
              <a:t>побутує у нашому регіоні, 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записані </a:t>
            </a:r>
            <a:r>
              <a:rPr lang="uk-UA" dirty="0"/>
              <a:t>із слів старожилів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та </a:t>
            </a:r>
            <a:r>
              <a:rPr lang="uk-UA" dirty="0"/>
              <a:t>матеріалів фольклорних експедицій Тернопільського товариства «Вертеп»  традиції та звичаї цього обряду. 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А </a:t>
            </a:r>
            <a:r>
              <a:rPr lang="uk-UA" dirty="0"/>
              <a:t>також досліджено трансформацію обряду весілля минулих років та сьогодення, значення  символіки весільних атрибутів.</a:t>
            </a:r>
          </a:p>
        </p:txBody>
      </p:sp>
    </p:spTree>
    <p:extLst>
      <p:ext uri="{BB962C8B-B14F-4D97-AF65-F5344CB8AC3E}">
        <p14:creationId xmlns:p14="http://schemas.microsoft.com/office/powerpoint/2010/main" val="611780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7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820859"/>
              </p:ext>
            </p:extLst>
          </p:nvPr>
        </p:nvGraphicFramePr>
        <p:xfrm>
          <a:off x="738187" y="260648"/>
          <a:ext cx="7667625" cy="591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окумент" r:id="rId4" imgW="10167738" imgH="6743423" progId="Word.Document.12">
                  <p:embed/>
                </p:oleObj>
              </mc:Choice>
              <mc:Fallback>
                <p:oleObj name="Документ" r:id="rId4" imgW="10167738" imgH="674342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7" y="260648"/>
                        <a:ext cx="7667625" cy="591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38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620688"/>
            <a:ext cx="7850832" cy="4535016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/>
              <a:t>Відповідно до проведеної роботи ми дійшли висновку, що пронесені через віки, весільні звичаї глибокі за змістом, багаті за формою. </a:t>
            </a:r>
            <a:endParaRPr lang="uk-UA" sz="2400" dirty="0" smtClean="0"/>
          </a:p>
          <a:p>
            <a:pPr marL="0" indent="0" algn="ctr">
              <a:buNone/>
            </a:pPr>
            <a:r>
              <a:rPr lang="uk-UA" sz="2400" dirty="0" smtClean="0"/>
              <a:t>Сьогодні </a:t>
            </a:r>
            <a:r>
              <a:rPr lang="uk-UA" sz="2400" dirty="0"/>
              <a:t>мова їхніх образів видається незрозумілою, можливо, навіть і смішною, проте у характері весільної обрядовості відобразилася народна мораль, звичаєве право, етичні норми та світоглядні </a:t>
            </a:r>
            <a:r>
              <a:rPr lang="uk-UA" sz="2400" dirty="0" smtClean="0"/>
              <a:t>уявлення</a:t>
            </a:r>
            <a:r>
              <a:rPr lang="uk-UA" sz="2400" dirty="0"/>
              <a:t>, що формувалися </a:t>
            </a:r>
            <a:r>
              <a:rPr lang="uk-UA" sz="2400" dirty="0" smtClean="0"/>
              <a:t>протягом </a:t>
            </a:r>
            <a:r>
              <a:rPr lang="uk-UA" sz="2400" dirty="0"/>
              <a:t>століть. </a:t>
            </a:r>
          </a:p>
          <a:p>
            <a:pPr marL="0" indent="0" algn="ctr">
              <a:buNone/>
            </a:pPr>
            <a:r>
              <a:rPr lang="uk-UA" sz="2400" dirty="0"/>
              <a:t>У цілому ж українське весілля поділяється на три цикли: </a:t>
            </a:r>
            <a:r>
              <a:rPr lang="uk-UA" sz="2400" dirty="0" err="1"/>
              <a:t>передвесільний</a:t>
            </a:r>
            <a:r>
              <a:rPr lang="uk-UA" sz="2400" dirty="0"/>
              <a:t>, власне весільний і </a:t>
            </a:r>
            <a:r>
              <a:rPr lang="uk-UA" sz="2400" dirty="0" err="1"/>
              <a:t>післявесільний</a:t>
            </a:r>
            <a:r>
              <a:rPr lang="uk-UA" sz="2400" dirty="0"/>
              <a:t>. У свою чергу кожен із циклів складався з низки обрядів. І нам вдалося відтворити кожен із них детально.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5556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Рисунок1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кутник 4"/>
          <p:cNvSpPr/>
          <p:nvPr/>
        </p:nvSpPr>
        <p:spPr>
          <a:xfrm>
            <a:off x="2627784" y="908720"/>
            <a:ext cx="6012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Дослідження родинних зв’язків поляків та українців, об’єднаних спільним корінням</a:t>
            </a:r>
            <a:r>
              <a:rPr kumimoji="0" lang="uk-UA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268899"/>
              </p:ext>
            </p:extLst>
          </p:nvPr>
        </p:nvGraphicFramePr>
        <p:xfrm>
          <a:off x="395536" y="1700808"/>
          <a:ext cx="8640762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Документ" r:id="rId4" imgW="7406144" imgH="5599238" progId="Word.Document.12">
                  <p:embed/>
                </p:oleObj>
              </mc:Choice>
              <mc:Fallback>
                <p:oleObj name="Документ" r:id="rId4" imgW="7406144" imgH="559923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700808"/>
                        <a:ext cx="8640762" cy="502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83568" y="13645"/>
            <a:ext cx="8153400" cy="895075"/>
          </a:xfrm>
        </p:spPr>
        <p:txBody>
          <a:bodyPr/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Проект «</a:t>
            </a: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коріння саду не рости»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1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7564" y="1484784"/>
            <a:ext cx="7848872" cy="3307851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/>
              <a:t>Вивчаючи свій родовід</a:t>
            </a:r>
            <a:r>
              <a:rPr lang="uk-UA" sz="2800" dirty="0" smtClean="0"/>
              <a:t>,</a:t>
            </a:r>
          </a:p>
          <a:p>
            <a:pPr marL="0" indent="0" algn="ctr">
              <a:buNone/>
            </a:pPr>
            <a:r>
              <a:rPr lang="uk-UA" sz="2800" dirty="0" smtClean="0"/>
              <a:t> </a:t>
            </a:r>
            <a:r>
              <a:rPr lang="uk-UA" sz="2800" dirty="0"/>
              <a:t>гуртківці відмітили, </a:t>
            </a:r>
            <a:endParaRPr lang="uk-UA" sz="2800" dirty="0" smtClean="0"/>
          </a:p>
          <a:p>
            <a:pPr marL="0" indent="0" algn="ctr">
              <a:buNone/>
            </a:pPr>
            <a:r>
              <a:rPr lang="uk-UA" sz="2800" dirty="0" smtClean="0"/>
              <a:t>що </a:t>
            </a:r>
            <a:r>
              <a:rPr lang="uk-UA" sz="2800" dirty="0"/>
              <a:t>в їхніх родинних деревах </a:t>
            </a:r>
            <a:endParaRPr lang="uk-UA" sz="2800" dirty="0" smtClean="0"/>
          </a:p>
          <a:p>
            <a:pPr marL="0" indent="0" algn="ctr">
              <a:buNone/>
            </a:pPr>
            <a:r>
              <a:rPr lang="uk-UA" sz="2800" dirty="0" smtClean="0"/>
              <a:t>є </a:t>
            </a:r>
            <a:r>
              <a:rPr lang="uk-UA" sz="2800" dirty="0"/>
              <a:t>родичі польської національності. </a:t>
            </a:r>
            <a:endParaRPr lang="uk-UA" sz="2800" dirty="0" smtClean="0"/>
          </a:p>
          <a:p>
            <a:pPr marL="0" indent="0" algn="ctr">
              <a:buNone/>
            </a:pPr>
            <a:r>
              <a:rPr lang="uk-UA" sz="2800" dirty="0" smtClean="0"/>
              <a:t>Тоді </a:t>
            </a:r>
            <a:r>
              <a:rPr lang="uk-UA" sz="2800" dirty="0"/>
              <a:t>почалася пошуково-дослідницька робота по </a:t>
            </a:r>
            <a:r>
              <a:rPr lang="uk-UA" sz="2800" dirty="0" smtClean="0"/>
              <a:t>вивченню</a:t>
            </a:r>
          </a:p>
          <a:p>
            <a:pPr marL="0" indent="0" algn="ctr">
              <a:buNone/>
            </a:pPr>
            <a:r>
              <a:rPr lang="uk-UA" sz="2800" dirty="0" smtClean="0"/>
              <a:t> </a:t>
            </a:r>
            <a:r>
              <a:rPr lang="uk-UA" sz="2800" dirty="0"/>
              <a:t>міжнаціональних </a:t>
            </a:r>
            <a:r>
              <a:rPr lang="uk-UA" sz="2800" dirty="0" smtClean="0"/>
              <a:t>відносин  </a:t>
            </a:r>
            <a:r>
              <a:rPr lang="uk-UA" sz="2800" dirty="0"/>
              <a:t>в </a:t>
            </a:r>
            <a:r>
              <a:rPr lang="uk-UA" sz="2800" dirty="0" smtClean="0"/>
              <a:t> селищі. </a:t>
            </a:r>
          </a:p>
        </p:txBody>
      </p:sp>
    </p:spTree>
    <p:extLst>
      <p:ext uri="{BB962C8B-B14F-4D97-AF65-F5344CB8AC3E}">
        <p14:creationId xmlns:p14="http://schemas.microsoft.com/office/powerpoint/2010/main" val="3229430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Зображення (24)"/>
          <p:cNvPicPr>
            <a:picLocks noChangeAspect="1" noChangeArrowheads="1"/>
          </p:cNvPicPr>
          <p:nvPr/>
        </p:nvPicPr>
        <p:blipFill>
          <a:blip r:embed="rId3" cstate="print"/>
          <a:srcRect l="24149" r="19684" b="69383"/>
          <a:stretch>
            <a:fillRect/>
          </a:stretch>
        </p:blipFill>
        <p:spPr bwMode="auto">
          <a:xfrm>
            <a:off x="815744" y="172244"/>
            <a:ext cx="355463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костел 2"/>
          <p:cNvPicPr>
            <a:picLocks noChangeAspect="1" noChangeArrowheads="1"/>
          </p:cNvPicPr>
          <p:nvPr/>
        </p:nvPicPr>
        <p:blipFill>
          <a:blip r:embed="rId4" cstate="print"/>
          <a:srcRect b="19440"/>
          <a:stretch>
            <a:fillRect/>
          </a:stretch>
        </p:blipFill>
        <p:spPr bwMode="auto">
          <a:xfrm>
            <a:off x="803493" y="4400542"/>
            <a:ext cx="3807187" cy="247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390862" y="2735922"/>
            <a:ext cx="5952372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</a:pPr>
            <a:r>
              <a:rPr lang="uk-UA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Вивчення українсько-польський відносин у Великих </a:t>
            </a:r>
            <a:r>
              <a:rPr lang="uk-UA" sz="1400" b="1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Бірках</a:t>
            </a:r>
            <a:r>
              <a:rPr lang="uk-UA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</a:pPr>
            <a:r>
              <a:rPr lang="uk-UA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 виїзду поляків з України.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</a:pPr>
            <a:r>
              <a:rPr lang="uk-UA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Залучення парафіян </a:t>
            </a:r>
            <a:r>
              <a:rPr lang="uk-UA" sz="1400" b="1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римокатолицького</a:t>
            </a:r>
            <a:r>
              <a:rPr lang="uk-UA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костелу у селищі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</a:pPr>
            <a:r>
              <a:rPr lang="uk-UA" sz="1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 ксьондза костелу до проектної роботи</a:t>
            </a:r>
            <a:r>
              <a:rPr lang="uk-UA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 descr="D:\ПОЛЬЩА\поляки 31.05.2001\поляки сергій\DSC_0516_expos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0377" y="16023"/>
            <a:ext cx="1713791" cy="2559781"/>
          </a:xfrm>
          <a:prstGeom prst="rect">
            <a:avLst/>
          </a:prstGeom>
          <a:noFill/>
        </p:spPr>
      </p:pic>
      <p:pic>
        <p:nvPicPr>
          <p:cNvPr id="58371" name="Picture 3" descr="D:\ПОЛЬЩА\поляки 31.05.2001\поляки сергій\DSC_0518_exposure.JPG"/>
          <p:cNvPicPr>
            <a:picLocks noChangeAspect="1" noChangeArrowheads="1"/>
          </p:cNvPicPr>
          <p:nvPr/>
        </p:nvPicPr>
        <p:blipFill>
          <a:blip r:embed="rId6" cstate="print"/>
          <a:srcRect l="11635" t="7448" r="15230" b="5659"/>
          <a:stretch>
            <a:fillRect/>
          </a:stretch>
        </p:blipFill>
        <p:spPr bwMode="auto">
          <a:xfrm>
            <a:off x="803493" y="3212976"/>
            <a:ext cx="1901011" cy="1512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8" descr="Зображення (20)"/>
          <p:cNvPicPr>
            <a:picLocks noChangeAspect="1" noChangeArrowheads="1"/>
          </p:cNvPicPr>
          <p:nvPr/>
        </p:nvPicPr>
        <p:blipFill>
          <a:blip r:embed="rId7" cstate="print"/>
          <a:srcRect l="16341" t="20978" r="13113" b="15979"/>
          <a:stretch>
            <a:fillRect/>
          </a:stretch>
        </p:blipFill>
        <p:spPr bwMode="auto">
          <a:xfrm>
            <a:off x="6497252" y="28138"/>
            <a:ext cx="2179204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D:\ПОЛЬЩА\проект-2012\поїздка в Польщу 2012\фото\образ\IMG_40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80" y="3793622"/>
            <a:ext cx="4086071" cy="30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17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1527048"/>
            <a:ext cx="7978088" cy="4572000"/>
          </a:xfrm>
        </p:spPr>
        <p:txBody>
          <a:bodyPr/>
          <a:lstStyle/>
          <a:p>
            <a:pPr marL="0" lvl="0" indent="0" algn="ctr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36666"/>
              </a:buClr>
              <a:buSzPct val="70000"/>
              <a:buNone/>
            </a:pPr>
            <a:r>
              <a:rPr lang="ru-RU" sz="2400" kern="0" dirty="0">
                <a:solidFill>
                  <a:srgbClr val="000000"/>
                </a:solidFill>
                <a:latin typeface="Arial"/>
              </a:rPr>
              <a:t>Залучивши,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парафіян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римо-католицького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костелу, </a:t>
            </a:r>
          </a:p>
          <a:p>
            <a:pPr marL="0" lvl="0" indent="0" algn="ctr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36666"/>
              </a:buClr>
              <a:buSzPct val="70000"/>
              <a:buNone/>
            </a:pP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було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запрошено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колишніх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наших </a:t>
            </a:r>
            <a:r>
              <a:rPr lang="ru-RU" sz="2400" kern="0" dirty="0" err="1" smtClean="0">
                <a:solidFill>
                  <a:srgbClr val="000000"/>
                </a:solidFill>
                <a:latin typeface="Arial"/>
              </a:rPr>
              <a:t>односельців</a:t>
            </a:r>
            <a:endParaRPr lang="ru-RU" sz="2400" kern="0" dirty="0" smtClean="0">
              <a:solidFill>
                <a:srgbClr val="000000"/>
              </a:solidFill>
              <a:latin typeface="Arial"/>
            </a:endParaRPr>
          </a:p>
          <a:p>
            <a:pPr marL="0" lvl="0" indent="0" algn="ctr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36666"/>
              </a:buClr>
              <a:buSzPct val="7000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Arial"/>
              </a:rPr>
              <a:t> 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із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Кшельова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Польської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kern="0" dirty="0" err="1" smtClean="0">
                <a:solidFill>
                  <a:srgbClr val="000000"/>
                </a:solidFill>
                <a:latin typeface="Arial"/>
              </a:rPr>
              <a:t>республіки</a:t>
            </a:r>
            <a:endParaRPr lang="ru-RU" sz="2400" kern="0" dirty="0" smtClean="0">
              <a:solidFill>
                <a:srgbClr val="000000"/>
              </a:solidFill>
              <a:latin typeface="Arial"/>
            </a:endParaRPr>
          </a:p>
          <a:p>
            <a:pPr marL="0" lvl="0" indent="0" algn="ctr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36666"/>
              </a:buClr>
              <a:buSzPct val="7000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до Великих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Бірок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kern="0" dirty="0" smtClean="0">
                <a:solidFill>
                  <a:srgbClr val="000000"/>
                </a:solidFill>
                <a:latin typeface="Arial"/>
              </a:rPr>
              <a:t>на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престольний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kern="0" dirty="0" err="1">
                <a:solidFill>
                  <a:srgbClr val="000000"/>
                </a:solidFill>
                <a:latin typeface="Arial"/>
              </a:rPr>
              <a:t>празник</a:t>
            </a:r>
            <a:r>
              <a:rPr lang="ru-RU" sz="2400" kern="0" dirty="0">
                <a:solidFill>
                  <a:srgbClr val="000000"/>
                </a:solidFill>
                <a:latin typeface="Arial"/>
              </a:rPr>
              <a:t>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11551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608831" y="0"/>
            <a:ext cx="6347545" cy="1008063"/>
          </a:xfrm>
        </p:spPr>
        <p:txBody>
          <a:bodyPr lIns="0" rIns="0" bIns="0" anchor="b">
            <a:normAutofit fontScale="90000"/>
          </a:bodyPr>
          <a:lstStyle/>
          <a:p>
            <a:pPr>
              <a:defRPr/>
            </a:pPr>
            <a:r>
              <a:rPr lang="uk-UA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uk-UA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uk-UA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5539" name="Picture 2" descr="D:\фото\поляки 31.05.2001\поляки сергій\DSC_0318_exposur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3792" y="2852936"/>
            <a:ext cx="5544616" cy="3714710"/>
          </a:xfrm>
        </p:spPr>
      </p:pic>
      <p:pic>
        <p:nvPicPr>
          <p:cNvPr id="65540" name="Picture 4" descr="DSC07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85" y="1158731"/>
            <a:ext cx="3649065" cy="27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4667405" y="1194450"/>
            <a:ext cx="399650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У нас в гостях </a:t>
            </a: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вихідці із селища Великі </a:t>
            </a:r>
            <a:r>
              <a:rPr lang="uk-UA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Бірки</a:t>
            </a:r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польської національності</a:t>
            </a:r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, </a:t>
            </a: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переселені у 40 роках ХІХ століття.</a:t>
            </a:r>
          </a:p>
          <a:p>
            <a:pPr algn="r" eaLnBrk="0" hangingPunct="0">
              <a:defRPr/>
            </a:pPr>
            <a:r>
              <a:rPr lang="uk-UA" sz="14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31.05.2011року</a:t>
            </a:r>
            <a:endParaRPr lang="uk-UA" sz="1400" dirty="0">
              <a:cs typeface="+mn-cs"/>
            </a:endParaRPr>
          </a:p>
        </p:txBody>
      </p:sp>
      <p:pic>
        <p:nvPicPr>
          <p:cNvPr id="65542" name="Picture 3"/>
          <p:cNvPicPr>
            <a:picLocks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58" y="67469"/>
            <a:ext cx="792162" cy="10350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5543" name="Picture 5"/>
          <p:cNvPicPr>
            <a:picLocks noChangeAspect="1" noChangeArrowheads="1"/>
          </p:cNvPicPr>
          <p:nvPr/>
        </p:nvPicPr>
        <p:blipFill>
          <a:blip r:embed="rId6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91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WordArt 8"/>
          <p:cNvSpPr>
            <a:spLocks noChangeArrowheads="1" noChangeShapeType="1" noTextEdit="1"/>
          </p:cNvSpPr>
          <p:nvPr/>
        </p:nvSpPr>
        <p:spPr bwMode="auto">
          <a:xfrm>
            <a:off x="3059113" y="355745"/>
            <a:ext cx="324167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-</a:t>
            </a:r>
            <a:r>
              <a:rPr lang="en-US" sz="20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Krzelow</a:t>
            </a:r>
            <a:r>
              <a:rPr lang="uk-UA" sz="2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- </a:t>
            </a:r>
            <a:r>
              <a:rPr lang="uk-UA" sz="20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Бірки</a:t>
            </a:r>
            <a:r>
              <a:rPr lang="uk-UA" sz="2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 </a:t>
            </a:r>
            <a:r>
              <a:rPr lang="uk-UA" sz="2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Великі </a:t>
            </a:r>
            <a:endParaRPr lang="uk-UA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51348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588" y="404664"/>
            <a:ext cx="7778824" cy="532710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400" dirty="0" smtClean="0"/>
              <a:t>В </a:t>
            </a:r>
            <a:r>
              <a:rPr lang="ru-RU" sz="2400" dirty="0"/>
              <a:t>рамках проекту «Без </a:t>
            </a:r>
            <a:r>
              <a:rPr lang="ru-RU" sz="2400" dirty="0" err="1"/>
              <a:t>коріння</a:t>
            </a:r>
            <a:r>
              <a:rPr lang="ru-RU" sz="2400" dirty="0"/>
              <a:t> саду не </a:t>
            </a:r>
            <a:r>
              <a:rPr lang="ru-RU" sz="2400" dirty="0" err="1"/>
              <a:t>рости</a:t>
            </a:r>
            <a:r>
              <a:rPr lang="ru-RU" sz="2400" dirty="0"/>
              <a:t>!» </a:t>
            </a:r>
            <a:r>
              <a:rPr lang="ru-RU" sz="2400" dirty="0" err="1"/>
              <a:t>вихованцями</a:t>
            </a:r>
            <a:r>
              <a:rPr lang="ru-RU" sz="2400" dirty="0"/>
              <a:t> </a:t>
            </a:r>
            <a:r>
              <a:rPr lang="ru-RU" sz="2400" dirty="0" err="1"/>
              <a:t>художньо-естетичних</a:t>
            </a:r>
            <a:r>
              <a:rPr lang="ru-RU" sz="2400" dirty="0"/>
              <a:t> </a:t>
            </a:r>
            <a:r>
              <a:rPr lang="ru-RU" sz="2400" dirty="0" err="1"/>
              <a:t>гуртків</a:t>
            </a:r>
            <a:r>
              <a:rPr lang="ru-RU" sz="2400" dirty="0"/>
              <a:t> </a:t>
            </a:r>
            <a:r>
              <a:rPr lang="ru-RU" sz="2400" dirty="0" err="1"/>
              <a:t>Великобірківського</a:t>
            </a:r>
            <a:r>
              <a:rPr lang="ru-RU" sz="2400" dirty="0"/>
              <a:t> </a:t>
            </a:r>
            <a:r>
              <a:rPr lang="ru-RU" sz="2400" dirty="0" err="1"/>
              <a:t>будинку</a:t>
            </a:r>
            <a:r>
              <a:rPr lang="ru-RU" sz="2400" dirty="0"/>
              <a:t> </a:t>
            </a:r>
            <a:r>
              <a:rPr lang="ru-RU" sz="2400" dirty="0" err="1"/>
              <a:t>творчості</a:t>
            </a:r>
            <a:r>
              <a:rPr lang="ru-RU" sz="2400" dirty="0"/>
              <a:t> </a:t>
            </a:r>
            <a:r>
              <a:rPr lang="ru-RU" sz="2400" dirty="0" smtClean="0"/>
              <a:t>школяра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dirty="0" smtClean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підготовлено</a:t>
            </a:r>
            <a:r>
              <a:rPr lang="ru-RU" sz="2400" dirty="0" smtClean="0"/>
              <a:t>  </a:t>
            </a:r>
            <a:r>
              <a:rPr lang="ru-RU" sz="2400" dirty="0" err="1"/>
              <a:t>творчо-родинну</a:t>
            </a:r>
            <a:r>
              <a:rPr lang="ru-RU" sz="2400" dirty="0"/>
              <a:t> </a:t>
            </a:r>
            <a:r>
              <a:rPr lang="ru-RU" sz="2400" dirty="0" err="1"/>
              <a:t>зустріч</a:t>
            </a:r>
            <a:r>
              <a:rPr lang="ru-RU" sz="2400" dirty="0"/>
              <a:t>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dirty="0"/>
              <a:t>в </a:t>
            </a:r>
            <a:r>
              <a:rPr lang="ru-RU" sz="2400" dirty="0" err="1"/>
              <a:t>приміщенні</a:t>
            </a:r>
            <a:r>
              <a:rPr lang="ru-RU" sz="2400" dirty="0"/>
              <a:t> </a:t>
            </a:r>
            <a:r>
              <a:rPr lang="ru-RU" sz="2400" dirty="0" err="1"/>
              <a:t>старої</a:t>
            </a:r>
            <a:r>
              <a:rPr lang="ru-RU" sz="2400" dirty="0"/>
              <a:t> </a:t>
            </a:r>
            <a:r>
              <a:rPr lang="ru-RU" sz="2400" dirty="0" err="1"/>
              <a:t>школи</a:t>
            </a:r>
            <a:r>
              <a:rPr lang="ru-RU" sz="2400" dirty="0"/>
              <a:t>, яку починали </a:t>
            </a:r>
            <a:r>
              <a:rPr lang="ru-RU" sz="2400" dirty="0" err="1"/>
              <a:t>будувати</a:t>
            </a:r>
            <a:r>
              <a:rPr lang="ru-RU" sz="2400" dirty="0"/>
              <a:t> на </a:t>
            </a:r>
            <a:r>
              <a:rPr lang="ru-RU" sz="2400" dirty="0" err="1"/>
              <a:t>кошти</a:t>
            </a:r>
            <a:r>
              <a:rPr lang="ru-RU" sz="2400" dirty="0"/>
              <a:t> </a:t>
            </a:r>
            <a:r>
              <a:rPr lang="ru-RU" sz="2400" dirty="0" err="1"/>
              <a:t>громади</a:t>
            </a:r>
            <a:r>
              <a:rPr lang="ru-RU" sz="2400" dirty="0"/>
              <a:t> </a:t>
            </a:r>
            <a:r>
              <a:rPr lang="ru-RU" sz="2400" dirty="0" err="1"/>
              <a:t>ще</a:t>
            </a:r>
            <a:r>
              <a:rPr lang="ru-RU" sz="2400" dirty="0"/>
              <a:t> до 1939 року.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dirty="0" err="1"/>
              <a:t>Саме</a:t>
            </a:r>
            <a:r>
              <a:rPr lang="ru-RU" sz="2400" dirty="0"/>
              <a:t> </a:t>
            </a:r>
            <a:r>
              <a:rPr lang="ru-RU" sz="2400" dirty="0" err="1"/>
              <a:t>ця</a:t>
            </a:r>
            <a:r>
              <a:rPr lang="ru-RU" sz="2400" dirty="0"/>
              <a:t> </a:t>
            </a:r>
            <a:r>
              <a:rPr lang="ru-RU" sz="2400" dirty="0" err="1"/>
              <a:t>зустріч</a:t>
            </a:r>
            <a:r>
              <a:rPr lang="ru-RU" sz="2400" dirty="0"/>
              <a:t> стала початком </a:t>
            </a:r>
            <a:r>
              <a:rPr lang="ru-RU" sz="2400" dirty="0" err="1"/>
              <a:t>співпраці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асоціацією</a:t>
            </a:r>
            <a:r>
              <a:rPr lang="ru-RU" sz="2400" dirty="0"/>
              <a:t> культурного та </a:t>
            </a:r>
            <a:r>
              <a:rPr lang="ru-RU" sz="2400" dirty="0" err="1"/>
              <a:t>економічного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села </a:t>
            </a:r>
            <a:r>
              <a:rPr lang="ru-RU" sz="2400" dirty="0" err="1"/>
              <a:t>Кшильова</a:t>
            </a:r>
            <a:r>
              <a:rPr lang="ru-RU" sz="2400" dirty="0"/>
              <a:t> «</a:t>
            </a:r>
            <a:r>
              <a:rPr lang="ru-RU" sz="2400" dirty="0" err="1"/>
              <a:t>Єжижиця</a:t>
            </a:r>
            <a:r>
              <a:rPr lang="ru-RU" sz="2400" dirty="0"/>
              <a:t>»  і </a:t>
            </a:r>
            <a:r>
              <a:rPr lang="ru-RU" sz="2400" dirty="0" err="1"/>
              <a:t>візиту</a:t>
            </a:r>
            <a:r>
              <a:rPr lang="ru-RU" sz="2400" dirty="0"/>
              <a:t> з культурною </a:t>
            </a:r>
            <a:r>
              <a:rPr lang="ru-RU" sz="2400" dirty="0" err="1"/>
              <a:t>програмою</a:t>
            </a:r>
            <a:r>
              <a:rPr lang="ru-RU" sz="2400" dirty="0"/>
              <a:t> до </a:t>
            </a:r>
            <a:r>
              <a:rPr lang="ru-RU" sz="2400" dirty="0" err="1"/>
              <a:t>Польщі</a:t>
            </a:r>
            <a:r>
              <a:rPr lang="ru-RU" sz="2400" dirty="0"/>
              <a:t> «</a:t>
            </a:r>
            <a:r>
              <a:rPr lang="ru-RU" sz="2400" dirty="0" err="1"/>
              <a:t>Єднаймося</a:t>
            </a:r>
            <a:r>
              <a:rPr lang="ru-RU" sz="2400" dirty="0"/>
              <a:t>, люба  </a:t>
            </a:r>
            <a:r>
              <a:rPr lang="ru-RU" sz="2400" dirty="0" err="1"/>
              <a:t>родино</a:t>
            </a:r>
            <a:r>
              <a:rPr lang="ru-RU" sz="2400" dirty="0"/>
              <a:t>! 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98623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6984776" cy="8413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400" b="1" dirty="0" smtClean="0">
                <a:solidFill>
                  <a:srgbClr val="0F0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Візит до Польщі з культурною програмою </a:t>
            </a:r>
            <a:br>
              <a:rPr lang="uk-UA" sz="2400" b="1" dirty="0" smtClean="0">
                <a:solidFill>
                  <a:srgbClr val="0F0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2400" b="1" dirty="0" smtClean="0">
                <a:solidFill>
                  <a:srgbClr val="0F0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вихованців БТШ  </a:t>
            </a:r>
            <a:endParaRPr lang="uk-UA" sz="2400" b="1" dirty="0">
              <a:solidFill>
                <a:srgbClr val="0F0A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76803" name="Picture 8" descr="D:\ПОЛЬЩА\фото\Волово\DSC00103.JPG"/>
          <p:cNvPicPr>
            <a:picLocks noChangeAspect="1" noChangeArrowheads="1"/>
          </p:cNvPicPr>
          <p:nvPr/>
        </p:nvPicPr>
        <p:blipFill>
          <a:blip r:embed="rId3" cstate="print"/>
          <a:srcRect l="7007" r="15918" b="31767"/>
          <a:stretch>
            <a:fillRect/>
          </a:stretch>
        </p:blipFill>
        <p:spPr bwMode="auto">
          <a:xfrm>
            <a:off x="4310916" y="1651954"/>
            <a:ext cx="41481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5" descr="D:\ПОЛЬЩА\фото\в костелі 8.07.2012\DSC00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920" y="3727415"/>
            <a:ext cx="3287140" cy="246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кутник 7"/>
          <p:cNvSpPr/>
          <p:nvPr/>
        </p:nvSpPr>
        <p:spPr>
          <a:xfrm>
            <a:off x="756496" y="6073775"/>
            <a:ext cx="2141538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Franklin Gothic Book"/>
                <a:cs typeface="+mn-cs"/>
              </a:rPr>
              <a:t>Богослужіння в Костелі</a:t>
            </a:r>
            <a:endParaRPr lang="uk-UA" sz="1400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76806" name="Picture 3" descr="D:\ПОЛЬЩА\фото\вибрані\вистпу в Кшильові\фінал\DSC_0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0106" y="4167188"/>
            <a:ext cx="41036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кутник 10"/>
          <p:cNvSpPr/>
          <p:nvPr/>
        </p:nvSpPr>
        <p:spPr>
          <a:xfrm>
            <a:off x="4041696" y="6596063"/>
            <a:ext cx="4500562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prstClr val="black"/>
                </a:solidFill>
                <a:latin typeface="Franklin Gothic Book"/>
                <a:cs typeface="+mn-cs"/>
              </a:rPr>
              <a:t>8 липня - Святкова імпреза </a:t>
            </a:r>
            <a:r>
              <a:rPr lang="uk-UA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Franklin Gothic Book"/>
                <a:cs typeface="+mn-cs"/>
              </a:rPr>
              <a:t>“Липнівка</a:t>
            </a:r>
            <a:r>
              <a:rPr lang="uk-UA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Franklin Gothic Book"/>
                <a:cs typeface="+mn-cs"/>
              </a:rPr>
              <a:t> в </a:t>
            </a:r>
            <a:r>
              <a:rPr lang="uk-UA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Franklin Gothic Book"/>
                <a:cs typeface="+mn-cs"/>
              </a:rPr>
              <a:t>Кшельові”</a:t>
            </a:r>
            <a:endParaRPr lang="uk-UA" sz="1400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12494" y="3866376"/>
            <a:ext cx="327585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7 ЛИПНЯ –ВИСТУП  НА ЦЕНТРАЛЬНІЙ ПЛОЩІ</a:t>
            </a:r>
            <a:br>
              <a:rPr lang="uk-UA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</a:br>
            <a:r>
              <a:rPr lang="uk-UA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 В МІСТІ </a:t>
            </a:r>
            <a:r>
              <a:rPr lang="uk-UA" sz="1200" cap="all" dirty="0" err="1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ВоловО</a:t>
            </a:r>
            <a:r>
              <a:rPr lang="pl-PL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 </a:t>
            </a:r>
            <a:r>
              <a:rPr lang="uk-UA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(</a:t>
            </a:r>
            <a:r>
              <a:rPr lang="pl-PL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wOŁÓW</a:t>
            </a:r>
            <a:r>
              <a:rPr lang="uk-UA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) </a:t>
            </a:r>
          </a:p>
        </p:txBody>
      </p:sp>
      <p:sp>
        <p:nvSpPr>
          <p:cNvPr id="76809" name="WordArt 4"/>
          <p:cNvSpPr>
            <a:spLocks noChangeArrowheads="1" noChangeShapeType="1" noTextEdit="1"/>
          </p:cNvSpPr>
          <p:nvPr/>
        </p:nvSpPr>
        <p:spPr bwMode="auto">
          <a:xfrm>
            <a:off x="4427984" y="476250"/>
            <a:ext cx="3960366" cy="108108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3600" b="1" kern="10" dirty="0">
                <a:ln w="16002">
                  <a:solidFill>
                    <a:srgbClr val="66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00000">
                      <a:srgbClr val="CCFF00"/>
                    </a:gs>
                  </a:gsLst>
                  <a:lin ang="5400000" scaled="1"/>
                </a:gra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/>
                <a:cs typeface="+mn-cs"/>
              </a:rPr>
              <a:t>"Єднаймося,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3600" b="1" kern="10" dirty="0">
                <a:ln w="16002">
                  <a:solidFill>
                    <a:srgbClr val="66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00000">
                      <a:srgbClr val="CCFF00"/>
                    </a:gs>
                  </a:gsLst>
                  <a:lin ang="5400000" scaled="1"/>
                </a:gra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/>
                <a:cs typeface="+mn-cs"/>
              </a:rPr>
              <a:t>люба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3600" b="1" kern="10" dirty="0">
                <a:ln w="16002">
                  <a:solidFill>
                    <a:srgbClr val="66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00000">
                      <a:srgbClr val="CCFF00"/>
                    </a:gs>
                  </a:gsLst>
                  <a:lin ang="5400000" scaled="1"/>
                </a:gra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/>
                <a:cs typeface="+mn-cs"/>
              </a:rPr>
              <a:t>родино!"</a:t>
            </a:r>
          </a:p>
        </p:txBody>
      </p:sp>
      <p:sp>
        <p:nvSpPr>
          <p:cNvPr id="76810" name="WordArt 9"/>
          <p:cNvSpPr>
            <a:spLocks noChangeArrowheads="1" noChangeShapeType="1" noTextEdit="1"/>
          </p:cNvSpPr>
          <p:nvPr/>
        </p:nvSpPr>
        <p:spPr bwMode="auto">
          <a:xfrm>
            <a:off x="7740650" y="0"/>
            <a:ext cx="1403350" cy="260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00"/>
                </a:solidFill>
                <a:latin typeface="Arial Black"/>
                <a:cs typeface="+mn-cs"/>
              </a:rPr>
              <a:t>6-12.07.2012</a:t>
            </a:r>
          </a:p>
        </p:txBody>
      </p:sp>
      <p:pic>
        <p:nvPicPr>
          <p:cNvPr id="76811" name="Picture 6" descr="D:\ПОЛЬЩА\фото\офіційне привітання в Кшильові 6.07.2012\IMG_32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6978" y="983756"/>
            <a:ext cx="3075707" cy="2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331640" y="3101818"/>
            <a:ext cx="2710057" cy="3794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n-cs"/>
              </a:rPr>
              <a:t>Офіційне  привітання  Українців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3DE6C-D2B5-479E-AB09-E6E37E9B94A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3">
        <p14:ferris dir="l"/>
      </p:transition>
    </mc:Choice>
    <mc:Fallback xmlns="">
      <p:transition spd="slow" advTm="4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У </a:t>
            </a:r>
            <a:r>
              <a:rPr lang="ru-RU" dirty="0" err="1"/>
              <a:t>нашому</a:t>
            </a:r>
            <a:r>
              <a:rPr lang="ru-RU" dirty="0"/>
              <a:t> </a:t>
            </a:r>
            <a:r>
              <a:rPr lang="ru-RU" dirty="0" err="1"/>
              <a:t>закладі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загони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«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народної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»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та </a:t>
            </a:r>
            <a:r>
              <a:rPr lang="ru-RU" dirty="0"/>
              <a:t>«</a:t>
            </a:r>
            <a:r>
              <a:rPr lang="ru-RU" dirty="0" err="1"/>
              <a:t>Прадавні</a:t>
            </a:r>
            <a:r>
              <a:rPr lang="ru-RU" dirty="0"/>
              <a:t> </a:t>
            </a:r>
            <a:r>
              <a:rPr lang="ru-RU" dirty="0" err="1"/>
              <a:t>криниці</a:t>
            </a:r>
            <a:r>
              <a:rPr lang="ru-RU" dirty="0" smtClean="0"/>
              <a:t>»,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 smtClean="0"/>
              <a:t>працюють</a:t>
            </a:r>
            <a:r>
              <a:rPr lang="ru-RU" dirty="0"/>
              <a:t> </a:t>
            </a:r>
            <a:r>
              <a:rPr lang="ru-RU" dirty="0" smtClean="0"/>
              <a:t>за </a:t>
            </a:r>
            <a:r>
              <a:rPr lang="ru-RU" dirty="0" err="1"/>
              <a:t>напрямками</a:t>
            </a:r>
            <a:r>
              <a:rPr lang="ru-RU" dirty="0"/>
              <a:t>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народно-</a:t>
            </a:r>
            <a:r>
              <a:rPr lang="ru-RU" dirty="0" err="1" smtClean="0"/>
              <a:t>пісенної</a:t>
            </a:r>
            <a:r>
              <a:rPr lang="ru-RU" dirty="0" smtClean="0"/>
              <a:t>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та </a:t>
            </a:r>
            <a:r>
              <a:rPr lang="ru-RU" dirty="0"/>
              <a:t>народно-прикладного </a:t>
            </a:r>
            <a:r>
              <a:rPr lang="ru-RU" dirty="0" err="1"/>
              <a:t>мистецтва</a:t>
            </a:r>
            <a:r>
              <a:rPr lang="ru-RU" dirty="0"/>
              <a:t> 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6604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1124744"/>
            <a:ext cx="7776864" cy="41148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Під час поїздки до Польщі </a:t>
            </a:r>
            <a:r>
              <a:rPr lang="uk-UA" dirty="0" smtClean="0"/>
              <a:t>ми </a:t>
            </a:r>
            <a:r>
              <a:rPr lang="uk-UA" dirty="0"/>
              <a:t>ще раз нагадали про нерозривний зв’язок українсько-польських родинних стосунків.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Нами </a:t>
            </a:r>
            <a:r>
              <a:rPr lang="uk-UA" dirty="0"/>
              <a:t>було підготовлено великий мистецький захід – літературно-музичну танцювальну композицію,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яка </a:t>
            </a:r>
            <a:r>
              <a:rPr lang="uk-UA" dirty="0"/>
              <a:t>складалася  із  14 танців,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4 </a:t>
            </a:r>
            <a:r>
              <a:rPr lang="uk-UA" dirty="0"/>
              <a:t>вокально-хореографічних композицій,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8 </a:t>
            </a:r>
            <a:r>
              <a:rPr lang="uk-UA" dirty="0"/>
              <a:t>пісень та ряду поезій. </a:t>
            </a:r>
          </a:p>
        </p:txBody>
      </p:sp>
    </p:spTree>
    <p:extLst>
      <p:ext uri="{BB962C8B-B14F-4D97-AF65-F5344CB8AC3E}">
        <p14:creationId xmlns:p14="http://schemas.microsoft.com/office/powerpoint/2010/main" val="2521443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D:\ПОЛЬЩА\фото\вистпу в Кшильові\гуцульський\DSC_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961" y="3690901"/>
            <a:ext cx="3240360" cy="2160240"/>
          </a:xfrm>
          <a:prstGeom prst="rect">
            <a:avLst/>
          </a:prstGeom>
          <a:noFill/>
        </p:spPr>
      </p:pic>
      <p:pic>
        <p:nvPicPr>
          <p:cNvPr id="2" name="Picture 2" descr="D:\ПОЛЬЩА\фото\вистпу в Кшильові\марена\_MG_0142.JPG"/>
          <p:cNvPicPr>
            <a:picLocks noChangeAspect="1" noChangeArrowheads="1"/>
          </p:cNvPicPr>
          <p:nvPr/>
        </p:nvPicPr>
        <p:blipFill>
          <a:blip r:embed="rId4" cstate="print"/>
          <a:srcRect t="9532" r="11943"/>
          <a:stretch>
            <a:fillRect/>
          </a:stretch>
        </p:blipFill>
        <p:spPr bwMode="auto">
          <a:xfrm>
            <a:off x="796897" y="4242111"/>
            <a:ext cx="3555142" cy="2434998"/>
          </a:xfrm>
          <a:prstGeom prst="rect">
            <a:avLst/>
          </a:prstGeom>
          <a:noFill/>
        </p:spPr>
      </p:pic>
      <p:pic>
        <p:nvPicPr>
          <p:cNvPr id="33795" name="Picture 3" descr="D:\ПОЛЬЩА\фото\вистпу в Кшильові\веснянки\_MG_0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578" y="1726939"/>
            <a:ext cx="3348372" cy="22322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38909" y="3690901"/>
            <a:ext cx="1674186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prstClr val="black"/>
                </a:solidFill>
              </a:rPr>
              <a:t>Кривий танець</a:t>
            </a:r>
          </a:p>
        </p:txBody>
      </p:sp>
      <p:pic>
        <p:nvPicPr>
          <p:cNvPr id="33796" name="Picture 4" descr="D:\ПОЛЬЩА\фото\вистпу в Кшильові\веснянки\DSC_01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3184" y="908720"/>
            <a:ext cx="3531445" cy="2354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04349" y="2996952"/>
            <a:ext cx="252028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prstClr val="black"/>
                </a:solidFill>
              </a:rPr>
              <a:t>Ходить жучок по долині…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2039" y="5697252"/>
            <a:ext cx="3275856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prstClr val="black"/>
                </a:solidFill>
              </a:rPr>
              <a:t>Танець </a:t>
            </a:r>
            <a:r>
              <a:rPr lang="uk-UA" sz="1400" dirty="0" err="1">
                <a:solidFill>
                  <a:prstClr val="black"/>
                </a:solidFill>
              </a:rPr>
              <a:t>“Надзбручанські</a:t>
            </a:r>
            <a:r>
              <a:rPr lang="uk-UA" sz="1400" dirty="0">
                <a:solidFill>
                  <a:prstClr val="black"/>
                </a:solidFill>
              </a:rPr>
              <a:t> </a:t>
            </a:r>
            <a:r>
              <a:rPr lang="uk-UA" sz="1400" dirty="0" err="1">
                <a:solidFill>
                  <a:prstClr val="black"/>
                </a:solidFill>
              </a:rPr>
              <a:t>коломийки”</a:t>
            </a:r>
            <a:endParaRPr lang="uk-UA" sz="1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0241" y="6550223"/>
            <a:ext cx="205172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prstClr val="black"/>
                </a:solidFill>
              </a:rPr>
              <a:t>Купальський танець</a:t>
            </a: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754208" y="785794"/>
            <a:ext cx="4038976" cy="770997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Те, що нас </a:t>
            </a:r>
            <a:r>
              <a:rPr lang="uk-UA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об′єднує</a:t>
            </a:r>
            <a:endParaRPr lang="uk-UA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304800" y="25121"/>
            <a:ext cx="8534400" cy="758952"/>
          </a:xfrm>
          <a:prstGeom prst="rect">
            <a:avLst/>
          </a:prstGeom>
        </p:spPr>
        <p:txBody>
          <a:bodyPr vert="horz" anchor="b">
            <a:normAutofit fontScale="8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solidFill>
                  <a:srgbClr val="0081E2"/>
                </a:solidFill>
              </a:rPr>
              <a:t>Проект</a:t>
            </a:r>
            <a:r>
              <a:rPr lang="uk-UA" b="1" dirty="0" smtClean="0">
                <a:solidFill>
                  <a:srgbClr val="008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rgbClr val="008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008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«Традиції та обряди через віки…»</a:t>
            </a:r>
            <a:endParaRPr lang="uk-UA" b="1" dirty="0">
              <a:solidFill>
                <a:srgbClr val="0081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9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59632" y="1484784"/>
            <a:ext cx="7010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Сценарій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складено</a:t>
            </a:r>
            <a:r>
              <a:rPr lang="ru-RU" dirty="0"/>
              <a:t> так</a:t>
            </a:r>
            <a:r>
              <a:rPr lang="ru-RU" dirty="0" smtClean="0"/>
              <a:t>,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глядачі</a:t>
            </a:r>
            <a:r>
              <a:rPr lang="ru-RU" dirty="0"/>
              <a:t> могли </a:t>
            </a:r>
            <a:r>
              <a:rPr lang="ru-RU" dirty="0" err="1"/>
              <a:t>довідатися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про </a:t>
            </a:r>
            <a:r>
              <a:rPr lang="ru-RU" dirty="0" err="1"/>
              <a:t>український</a:t>
            </a:r>
            <a:r>
              <a:rPr lang="ru-RU" dirty="0"/>
              <a:t> край,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звичаї</a:t>
            </a:r>
            <a:r>
              <a:rPr lang="ru-RU" dirty="0"/>
              <a:t>, обряди, </a:t>
            </a:r>
            <a:r>
              <a:rPr lang="ru-RU" dirty="0" err="1"/>
              <a:t>згадати</a:t>
            </a:r>
            <a:r>
              <a:rPr lang="ru-RU" dirty="0"/>
              <a:t>  </a:t>
            </a:r>
            <a:r>
              <a:rPr lang="ru-RU" dirty="0" err="1"/>
              <a:t>події</a:t>
            </a:r>
            <a:r>
              <a:rPr lang="ru-RU" dirty="0"/>
              <a:t> 1944-47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і</a:t>
            </a:r>
            <a:r>
              <a:rPr lang="ru-RU" dirty="0"/>
              <a:t>, </a:t>
            </a:r>
            <a:r>
              <a:rPr lang="ru-RU" dirty="0" err="1"/>
              <a:t>звичайно</a:t>
            </a:r>
            <a:r>
              <a:rPr lang="ru-RU" dirty="0"/>
              <a:t> ж, </a:t>
            </a:r>
            <a:r>
              <a:rPr lang="ru-RU" dirty="0" err="1"/>
              <a:t>показати</a:t>
            </a:r>
            <a:r>
              <a:rPr lang="ru-RU" dirty="0"/>
              <a:t> свою </a:t>
            </a:r>
            <a:r>
              <a:rPr lang="ru-RU" dirty="0" err="1"/>
              <a:t>повагу</a:t>
            </a:r>
            <a:r>
              <a:rPr lang="ru-RU" dirty="0"/>
              <a:t> до </a:t>
            </a:r>
            <a:r>
              <a:rPr lang="ru-RU" dirty="0" err="1"/>
              <a:t>польської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40498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ПОЛЬЩА\фото\вистпу в Кшильові\_MG_0149.JPG"/>
          <p:cNvPicPr>
            <a:picLocks noChangeAspect="1" noChangeArrowheads="1"/>
          </p:cNvPicPr>
          <p:nvPr/>
        </p:nvPicPr>
        <p:blipFill>
          <a:blip r:embed="rId3" cstate="print"/>
          <a:srcRect l="27653" r="22225"/>
          <a:stretch>
            <a:fillRect/>
          </a:stretch>
        </p:blipFill>
        <p:spPr bwMode="auto">
          <a:xfrm>
            <a:off x="1043608" y="615162"/>
            <a:ext cx="2033972" cy="2705408"/>
          </a:xfrm>
          <a:prstGeom prst="rect">
            <a:avLst/>
          </a:prstGeom>
          <a:noFill/>
        </p:spPr>
      </p:pic>
      <p:pic>
        <p:nvPicPr>
          <p:cNvPr id="8" name="Picture 2" descr="D:\ПОЛЬЩА\фото\вистпу в Кшильові\краков’як\_MG_0221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809837" y="4065241"/>
            <a:ext cx="3798168" cy="253211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75856" y="361498"/>
            <a:ext cx="5184576" cy="132343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prstClr val="black"/>
                </a:solidFill>
              </a:rPr>
              <a:t>Барвінкові віночки із синьо-жовтими  та червоно-білими стрічками </a:t>
            </a:r>
            <a:r>
              <a:rPr lang="uk-UA" sz="2000" b="1" i="1" dirty="0" smtClean="0">
                <a:solidFill>
                  <a:prstClr val="black"/>
                </a:solidFill>
              </a:rPr>
              <a:t>– символи </a:t>
            </a:r>
            <a:r>
              <a:rPr lang="uk-UA" sz="2000" b="1" i="1" dirty="0">
                <a:solidFill>
                  <a:prstClr val="black"/>
                </a:solidFill>
              </a:rPr>
              <a:t>вічної дружби українського та польського народу</a:t>
            </a:r>
          </a:p>
        </p:txBody>
      </p:sp>
      <p:pic>
        <p:nvPicPr>
          <p:cNvPr id="12" name="Picture 2" descr="D:\ПОЛЬЩА\фото\вистпу в Кшильові\DSC_0140.JPG"/>
          <p:cNvPicPr>
            <a:picLocks noChangeAspect="1" noChangeArrowheads="1"/>
          </p:cNvPicPr>
          <p:nvPr/>
        </p:nvPicPr>
        <p:blipFill>
          <a:blip r:embed="rId5" cstate="print"/>
          <a:srcRect l="14626" b="10412"/>
          <a:stretch>
            <a:fillRect/>
          </a:stretch>
        </p:blipFill>
        <p:spPr bwMode="auto">
          <a:xfrm>
            <a:off x="4203698" y="1967866"/>
            <a:ext cx="3635896" cy="254358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09836" y="6313343"/>
            <a:ext cx="2267744" cy="30777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prstClr val="black"/>
                </a:solidFill>
              </a:rPr>
              <a:t>Танець </a:t>
            </a:r>
            <a:r>
              <a:rPr lang="uk-UA" sz="1400" dirty="0" err="1" smtClean="0">
                <a:solidFill>
                  <a:prstClr val="black"/>
                </a:solidFill>
              </a:rPr>
              <a:t>“</a:t>
            </a:r>
            <a:r>
              <a:rPr lang="uk-UA" sz="1400" b="1" i="1" dirty="0" err="1" smtClean="0">
                <a:solidFill>
                  <a:prstClr val="black"/>
                </a:solidFill>
              </a:rPr>
              <a:t>Краков′як”</a:t>
            </a:r>
            <a:endParaRPr lang="uk-UA" sz="1400" b="1" i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4511452"/>
            <a:ext cx="3411610" cy="7386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prstClr val="black"/>
                </a:solidFill>
              </a:rPr>
              <a:t>Громада </a:t>
            </a:r>
            <a:r>
              <a:rPr lang="uk-UA" sz="1400" dirty="0" err="1">
                <a:solidFill>
                  <a:prstClr val="black"/>
                </a:solidFill>
              </a:rPr>
              <a:t>Кшильова</a:t>
            </a:r>
            <a:r>
              <a:rPr lang="uk-UA" sz="1400" dirty="0">
                <a:solidFill>
                  <a:prstClr val="black"/>
                </a:solidFill>
              </a:rPr>
              <a:t> разом із нами виконує  українсько-польську народну пісню “</a:t>
            </a:r>
            <a:r>
              <a:rPr lang="pl-PL" sz="1400" b="1" dirty="0">
                <a:solidFill>
                  <a:prstClr val="black"/>
                </a:solidFill>
              </a:rPr>
              <a:t>Hej,  sokoly</a:t>
            </a:r>
            <a:r>
              <a:rPr lang="pl-PL" sz="1400" dirty="0">
                <a:solidFill>
                  <a:prstClr val="black"/>
                </a:solidFill>
              </a:rPr>
              <a:t> </a:t>
            </a:r>
            <a:r>
              <a:rPr lang="uk-UA" sz="1400" dirty="0" smtClean="0">
                <a:solidFill>
                  <a:prstClr val="black"/>
                </a:solidFill>
              </a:rPr>
              <a:t>“- </a:t>
            </a:r>
            <a:r>
              <a:rPr lang="uk-UA" sz="1400" b="1" i="1" dirty="0" smtClean="0">
                <a:solidFill>
                  <a:prstClr val="black"/>
                </a:solidFill>
              </a:rPr>
              <a:t>«Гей соколи»</a:t>
            </a:r>
            <a:endParaRPr lang="uk-UA" sz="1400" b="1" i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3170" y="3239659"/>
            <a:ext cx="332328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Голова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товариства “</a:t>
            </a:r>
            <a:r>
              <a:rPr lang="uk-UA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Єжижиця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Ванда Ганська</a:t>
            </a:r>
            <a:endParaRPr lang="uk-UA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/>
              <a:t>Як символ єднання двох родин, українські дівчата  вручили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барвінкові </a:t>
            </a:r>
            <a:r>
              <a:rPr lang="uk-UA" dirty="0"/>
              <a:t>віночки із синьо-жовтими  та червоно-білими стрічками – символи вічної дружби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наших </a:t>
            </a:r>
            <a:r>
              <a:rPr lang="uk-UA" dirty="0"/>
              <a:t>народів.</a:t>
            </a:r>
          </a:p>
        </p:txBody>
      </p:sp>
    </p:spTree>
    <p:extLst>
      <p:ext uri="{BB962C8B-B14F-4D97-AF65-F5344CB8AC3E}">
        <p14:creationId xmlns:p14="http://schemas.microsoft.com/office/powerpoint/2010/main" val="3126468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88640"/>
            <a:ext cx="7648575" cy="135599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Урочиста зустріч з товариством</a:t>
            </a:r>
            <a:b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“Корона північного Кракова”  </a:t>
            </a:r>
            <a:br>
              <a:rPr lang="uk-UA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селі </a:t>
            </a:r>
            <a:r>
              <a:rPr lang="uk-UA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Бебво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під Краковом</a:t>
            </a:r>
            <a:b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dirty="0" smtClean="0">
                <a:solidFill>
                  <a:srgbClr val="C00000"/>
                </a:solidFill>
              </a:rPr>
              <a:t>(w  </a:t>
            </a:r>
            <a:r>
              <a:rPr lang="uk-UA" sz="2000" dirty="0" err="1" smtClean="0">
                <a:solidFill>
                  <a:srgbClr val="C00000"/>
                </a:solidFill>
              </a:rPr>
              <a:t>seli</a:t>
            </a:r>
            <a:r>
              <a:rPr lang="uk-UA" sz="2000" dirty="0" smtClean="0">
                <a:solidFill>
                  <a:srgbClr val="C00000"/>
                </a:solidFill>
              </a:rPr>
              <a:t>  </a:t>
            </a:r>
            <a:r>
              <a:rPr lang="uk-UA" sz="2000" dirty="0" err="1" smtClean="0">
                <a:solidFill>
                  <a:srgbClr val="C00000"/>
                </a:solidFill>
              </a:rPr>
              <a:t>Bębło</a:t>
            </a:r>
            <a:r>
              <a:rPr lang="uk-UA" sz="2000" dirty="0" smtClean="0">
                <a:solidFill>
                  <a:srgbClr val="C00000"/>
                </a:solidFill>
              </a:rPr>
              <a:t>   </a:t>
            </a:r>
            <a:r>
              <a:rPr lang="uk-UA" sz="2000" dirty="0" err="1" smtClean="0">
                <a:solidFill>
                  <a:srgbClr val="C00000"/>
                </a:solidFill>
              </a:rPr>
              <a:t>gm</a:t>
            </a:r>
            <a:r>
              <a:rPr lang="uk-UA" sz="2000" dirty="0" smtClean="0">
                <a:solidFill>
                  <a:srgbClr val="C00000"/>
                </a:solidFill>
              </a:rPr>
              <a:t>.  </a:t>
            </a:r>
            <a:r>
              <a:rPr lang="uk-UA" sz="2000" dirty="0" err="1" smtClean="0">
                <a:solidFill>
                  <a:srgbClr val="C00000"/>
                </a:solidFill>
              </a:rPr>
              <a:t>Wielka</a:t>
            </a:r>
            <a:r>
              <a:rPr lang="uk-UA" sz="2000" dirty="0" smtClean="0">
                <a:solidFill>
                  <a:srgbClr val="C00000"/>
                </a:solidFill>
              </a:rPr>
              <a:t>  </a:t>
            </a:r>
            <a:r>
              <a:rPr lang="uk-UA" sz="2000" dirty="0" err="1" smtClean="0">
                <a:solidFill>
                  <a:srgbClr val="C00000"/>
                </a:solidFill>
              </a:rPr>
              <a:t>Wieś</a:t>
            </a:r>
            <a:r>
              <a:rPr lang="uk-UA" sz="2000" dirty="0" smtClean="0">
                <a:solidFill>
                  <a:srgbClr val="C00000"/>
                </a:solidFill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</a:rPr>
              <a:t>pod</a:t>
            </a:r>
            <a:r>
              <a:rPr lang="uk-UA" sz="2000" dirty="0" smtClean="0">
                <a:solidFill>
                  <a:srgbClr val="C00000"/>
                </a:solidFill>
              </a:rPr>
              <a:t>  </a:t>
            </a:r>
            <a:r>
              <a:rPr lang="uk-UA" sz="2000" dirty="0" err="1" smtClean="0">
                <a:solidFill>
                  <a:srgbClr val="C00000"/>
                </a:solidFill>
              </a:rPr>
              <a:t>Krakowem</a:t>
            </a:r>
            <a:r>
              <a:rPr lang="uk-UA" sz="22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4755" name="Picture 2" descr="D:\ПОЛЬЩА\фото\бавбло\IMG_17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4242712"/>
            <a:ext cx="3456756" cy="2304504"/>
          </a:xfrm>
        </p:spPr>
      </p:pic>
      <p:pic>
        <p:nvPicPr>
          <p:cNvPr id="74756" name="Picture 3" descr="D:\ПОЛЬЩА\фото\бавбло\IMG_17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773237"/>
            <a:ext cx="33480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D:\ПОЛЬЩА\фото\бавбло\IMG_37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65" y="3994352"/>
            <a:ext cx="3240608" cy="243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8" descr="D:\ПОЛЬЩА\фото\бавбло\IMG_37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21" y="1773238"/>
            <a:ext cx="3310953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75045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387624"/>
            <a:ext cx="7010400" cy="411480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uk-UA" sz="3200" dirty="0">
                <a:latin typeface="Times New Roman"/>
                <a:ea typeface="Times New Roman"/>
              </a:rPr>
              <a:t>Під час зустрічі з товариством «Корона північного Кракова» </a:t>
            </a:r>
            <a:endParaRPr lang="uk-UA" sz="32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dirty="0" smtClean="0">
                <a:latin typeface="Times New Roman"/>
                <a:ea typeface="Times New Roman"/>
              </a:rPr>
              <a:t>нам </a:t>
            </a:r>
            <a:r>
              <a:rPr lang="uk-UA" sz="3200" dirty="0">
                <a:latin typeface="Times New Roman"/>
                <a:ea typeface="Times New Roman"/>
              </a:rPr>
              <a:t>було приємно слухати </a:t>
            </a:r>
            <a:endParaRPr lang="uk-UA" sz="32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dirty="0" smtClean="0">
                <a:latin typeface="Times New Roman"/>
                <a:ea typeface="Times New Roman"/>
              </a:rPr>
              <a:t>українські </a:t>
            </a:r>
            <a:r>
              <a:rPr lang="uk-UA" sz="3200" dirty="0">
                <a:latin typeface="Times New Roman"/>
                <a:ea typeface="Times New Roman"/>
              </a:rPr>
              <a:t>народні пісні </a:t>
            </a:r>
            <a:endParaRPr lang="uk-UA" sz="32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dirty="0" smtClean="0">
                <a:latin typeface="Times New Roman"/>
                <a:ea typeface="Times New Roman"/>
              </a:rPr>
              <a:t>у </a:t>
            </a:r>
            <a:r>
              <a:rPr lang="uk-UA" sz="3200" dirty="0">
                <a:latin typeface="Times New Roman"/>
                <a:ea typeface="Times New Roman"/>
              </a:rPr>
              <a:t>виконанні наших польських друзів. </a:t>
            </a:r>
            <a:endParaRPr lang="uk-UA" sz="1800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6712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200800" cy="504825"/>
          </a:xfrm>
        </p:spPr>
        <p:txBody>
          <a:bodyPr/>
          <a:lstStyle/>
          <a:p>
            <a:pPr algn="r">
              <a:defRPr/>
            </a:pP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«Разом дбаємо про спільне минуле»</a:t>
            </a:r>
          </a:p>
        </p:txBody>
      </p:sp>
      <p:sp>
        <p:nvSpPr>
          <p:cNvPr id="75779" name="TextBox 3"/>
          <p:cNvSpPr txBox="1">
            <a:spLocks noChangeArrowheads="1"/>
          </p:cNvSpPr>
          <p:nvPr/>
        </p:nvSpPr>
        <p:spPr bwMode="auto">
          <a:xfrm>
            <a:off x="7056438" y="549275"/>
            <a:ext cx="2087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Vivian" pitchFamily="2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30.07.-3.08.2013р.</a:t>
            </a:r>
          </a:p>
        </p:txBody>
      </p:sp>
      <p:pic>
        <p:nvPicPr>
          <p:cNvPr id="75780" name="Picture 2" descr="D:\ПОЛЬЩА\візит з Польщі 2013\фото 2013р\ПОЛЯКИ-30.08.2013\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67" y="695896"/>
            <a:ext cx="28082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5" descr="D:\ПОЛЬЩА\візит з Польщі 2013\фото 2013р\ПОЛЯКИ-30.08.2013\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87413"/>
            <a:ext cx="3373536" cy="241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0" descr="D:\ПОЛЬЩА\візит з Польщі 2013\фото 2013р\ВЕЧОРНИЦІ\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30754" b="8186"/>
          <a:stretch>
            <a:fillRect/>
          </a:stretch>
        </p:blipFill>
        <p:spPr bwMode="auto">
          <a:xfrm>
            <a:off x="1026035" y="3537816"/>
            <a:ext cx="637092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8843" y="2437383"/>
            <a:ext cx="2592388" cy="276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i="1" dirty="0">
                <a:solidFill>
                  <a:srgbClr val="000000"/>
                </a:solidFill>
              </a:rPr>
              <a:t>Зустрічаємо гостей короваєм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37843" y="3075854"/>
            <a:ext cx="3059113" cy="4619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i="1" dirty="0">
                <a:solidFill>
                  <a:srgbClr val="000000"/>
                </a:solidFill>
              </a:rPr>
              <a:t>Учасники концертної програми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i="1" dirty="0" err="1">
                <a:solidFill>
                  <a:srgbClr val="000000"/>
                </a:solidFill>
              </a:rPr>
              <a:t>“Моє</a:t>
            </a:r>
            <a:r>
              <a:rPr lang="uk-UA" sz="1200" b="1" i="1" dirty="0">
                <a:solidFill>
                  <a:srgbClr val="000000"/>
                </a:solidFill>
              </a:rPr>
              <a:t> село найкраще місце на </a:t>
            </a:r>
            <a:r>
              <a:rPr lang="uk-UA" sz="1200" b="1" i="1" dirty="0" err="1">
                <a:solidFill>
                  <a:srgbClr val="000000"/>
                </a:solidFill>
              </a:rPr>
              <a:t>землі”</a:t>
            </a:r>
            <a:endParaRPr lang="uk-UA" sz="1200" b="1" i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90889" y="6258276"/>
            <a:ext cx="1871662" cy="276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i="1" dirty="0">
                <a:solidFill>
                  <a:srgbClr val="000000"/>
                </a:solidFill>
              </a:rPr>
              <a:t>Українські вечорниці</a:t>
            </a:r>
          </a:p>
        </p:txBody>
      </p:sp>
    </p:spTree>
    <p:extLst>
      <p:ext uri="{BB962C8B-B14F-4D97-AF65-F5344CB8AC3E}">
        <p14:creationId xmlns:p14="http://schemas.microsoft.com/office/powerpoint/2010/main" val="1215777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60648"/>
            <a:ext cx="7010400" cy="411480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uk-UA" sz="3200" dirty="0">
                <a:latin typeface="Times New Roman"/>
                <a:ea typeface="Times New Roman"/>
              </a:rPr>
              <a:t>Втілюючи спільний </a:t>
            </a:r>
            <a:endParaRPr lang="uk-UA" sz="32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dirty="0" smtClean="0">
                <a:latin typeface="Times New Roman"/>
                <a:ea typeface="Times New Roman"/>
              </a:rPr>
              <a:t>українсько-польський </a:t>
            </a:r>
            <a:r>
              <a:rPr lang="uk-UA" sz="3200" dirty="0">
                <a:latin typeface="Times New Roman"/>
                <a:ea typeface="Times New Roman"/>
              </a:rPr>
              <a:t>проект </a:t>
            </a:r>
            <a:endParaRPr lang="uk-UA" sz="32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dirty="0" smtClean="0">
                <a:latin typeface="Times New Roman"/>
                <a:ea typeface="Times New Roman"/>
              </a:rPr>
              <a:t>«</a:t>
            </a:r>
            <a:r>
              <a:rPr lang="uk-UA" sz="3200" dirty="0">
                <a:latin typeface="Times New Roman"/>
                <a:ea typeface="Times New Roman"/>
              </a:rPr>
              <a:t>Разом дбаємо про спільне минуле» </a:t>
            </a:r>
            <a:endParaRPr lang="uk-UA" sz="32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dirty="0" smtClean="0">
                <a:latin typeface="Times New Roman"/>
                <a:ea typeface="Times New Roman"/>
              </a:rPr>
              <a:t>було </a:t>
            </a:r>
            <a:r>
              <a:rPr lang="uk-UA" sz="3200" dirty="0">
                <a:latin typeface="Times New Roman"/>
                <a:ea typeface="Times New Roman"/>
              </a:rPr>
              <a:t>організовано українську вечірку у формі фольклорного дійства «Українські вечорниці», </a:t>
            </a:r>
            <a:endParaRPr lang="uk-UA" sz="32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dirty="0" smtClean="0">
                <a:latin typeface="Times New Roman"/>
                <a:ea typeface="Times New Roman"/>
              </a:rPr>
              <a:t>на </a:t>
            </a:r>
            <a:r>
              <a:rPr lang="uk-UA" sz="3200" dirty="0">
                <a:latin typeface="Times New Roman"/>
                <a:ea typeface="Times New Roman"/>
              </a:rPr>
              <a:t>яких було представлено українські звичаї, парубочі та дівочі залицяння, забави та веселощі для молоді, ігрові обряди та традиції, красиві народні костюми, милозвучні народні пісні .</a:t>
            </a:r>
            <a:endParaRPr lang="uk-UA" sz="1800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48794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 descr="D:\підвищення кваліфікації\методички\мої\Українські прадавні обереги\IMG_4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95" y="1769011"/>
            <a:ext cx="3173605" cy="23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241495"/>
            <a:ext cx="6192689" cy="1143000"/>
          </a:xfrm>
        </p:spPr>
        <p:txBody>
          <a:bodyPr/>
          <a:lstStyle/>
          <a:p>
            <a:r>
              <a:rPr lang="uk-UA" sz="2000" dirty="0">
                <a:solidFill>
                  <a:srgbClr val="FF0000">
                    <a:lumMod val="75000"/>
                  </a:srgbClr>
                </a:solidFill>
                <a:latin typeface="Arial Black" pitchFamily="34" charset="0"/>
                <a:ea typeface="Calibri"/>
                <a:cs typeface="Arial" pitchFamily="34" charset="0"/>
              </a:rPr>
              <a:t>Пошуково-дослідницька робота</a:t>
            </a:r>
            <a:r>
              <a:rPr lang="uk-UA" sz="2000" dirty="0">
                <a:solidFill>
                  <a:srgbClr val="FF0000">
                    <a:lumMod val="75000"/>
                  </a:srgbClr>
                </a:solidFill>
                <a:latin typeface="Times New Roman"/>
                <a:ea typeface="Calibri"/>
              </a:rPr>
              <a:t/>
            </a:r>
            <a:br>
              <a:rPr lang="uk-UA" sz="2000" dirty="0">
                <a:solidFill>
                  <a:srgbClr val="FF0000">
                    <a:lumMod val="75000"/>
                  </a:srgbClr>
                </a:solidFill>
                <a:latin typeface="Times New Roman"/>
                <a:ea typeface="Calibri"/>
              </a:rPr>
            </a:br>
            <a:r>
              <a:rPr lang="uk-UA" sz="3600" dirty="0">
                <a:solidFill>
                  <a:srgbClr val="FF0000">
                    <a:lumMod val="75000"/>
                  </a:srgbClr>
                </a:solidFill>
                <a:latin typeface="Times New Roman"/>
                <a:ea typeface="Calibri"/>
              </a:rPr>
              <a:t> </a:t>
            </a:r>
            <a:r>
              <a:rPr lang="uk-UA" sz="3200" b="1" dirty="0">
                <a:solidFill>
                  <a:srgbClr val="FF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«Українські прадавні обереги</a:t>
            </a:r>
            <a:br>
              <a:rPr lang="uk-UA" sz="3200" b="1" dirty="0">
                <a:solidFill>
                  <a:srgbClr val="FF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uk-UA" sz="3200" b="1" dirty="0">
                <a:solidFill>
                  <a:srgbClr val="FF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у національному одязі» </a:t>
            </a:r>
            <a:endParaRPr lang="uk-UA" sz="3200" dirty="0"/>
          </a:p>
        </p:txBody>
      </p:sp>
      <p:pic>
        <p:nvPicPr>
          <p:cNvPr id="56323" name="Picture 3" descr="D:\підвищення кваліфікації\методички\мої\Українські прадавні обереги\DSC01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30" y="4324918"/>
            <a:ext cx="3377642" cy="253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G_43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5440" b="11768"/>
          <a:stretch>
            <a:fillRect/>
          </a:stretch>
        </p:blipFill>
        <p:spPr bwMode="auto">
          <a:xfrm>
            <a:off x="5148064" y="1412776"/>
            <a:ext cx="3240360" cy="247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76896" y="3645024"/>
            <a:ext cx="3716992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2014-2015 </a:t>
            </a:r>
            <a:r>
              <a:rPr lang="uk-UA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н.р</a:t>
            </a:r>
            <a:r>
              <a:rPr lang="uk-U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.</a:t>
            </a:r>
          </a:p>
          <a:p>
            <a:pPr algn="ctr"/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</a:rPr>
              <a:t>Фольклорно-експедиційний загін</a:t>
            </a:r>
          </a:p>
          <a:p>
            <a:pPr algn="ctr"/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uk-UA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«Прадавні криниці». </a:t>
            </a:r>
          </a:p>
          <a:p>
            <a:pPr algn="ctr">
              <a:tabLst>
                <a:tab pos="800100" algn="l"/>
              </a:tabLst>
            </a:pPr>
            <a:r>
              <a:rPr lang="uk-UA" sz="16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переможець</a:t>
            </a:r>
            <a:r>
              <a:rPr lang="uk-UA" sz="1600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1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обласного </a:t>
            </a:r>
            <a:r>
              <a:rPr lang="uk-UA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конкурсу</a:t>
            </a:r>
          </a:p>
          <a:p>
            <a:pPr algn="ctr">
              <a:tabLst>
                <a:tab pos="800100" algn="l"/>
              </a:tabLst>
            </a:pPr>
            <a:r>
              <a:rPr lang="uk-UA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 та ІІІ місце </a:t>
            </a:r>
            <a:r>
              <a:rPr lang="uk-UA" sz="1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у </a:t>
            </a:r>
            <a:r>
              <a:rPr lang="uk-UA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Всеукраїнському етапі.</a:t>
            </a:r>
          </a:p>
          <a:p>
            <a:pPr algn="ctr">
              <a:tabLst>
                <a:tab pos="800100" algn="l"/>
              </a:tabLst>
            </a:pPr>
            <a:r>
              <a:rPr lang="uk-UA" sz="1400" dirty="0">
                <a:solidFill>
                  <a:prstClr val="black"/>
                </a:solidFill>
                <a:latin typeface="Times New Roman"/>
                <a:ea typeface="Times New Roman"/>
              </a:rPr>
              <a:t> керівник загону: </a:t>
            </a:r>
            <a:r>
              <a:rPr lang="uk-UA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1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Урманець</a:t>
            </a:r>
            <a:r>
              <a:rPr lang="uk-UA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1400" dirty="0">
                <a:solidFill>
                  <a:prstClr val="black"/>
                </a:solidFill>
                <a:latin typeface="Times New Roman"/>
                <a:ea typeface="Times New Roman"/>
              </a:rPr>
              <a:t>О.Д. </a:t>
            </a:r>
            <a:endParaRPr lang="uk-UA" sz="1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4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244" y="116632"/>
            <a:ext cx="7695331" cy="936104"/>
          </a:xfrm>
        </p:spPr>
        <p:txBody>
          <a:bodyPr/>
          <a:lstStyle/>
          <a:p>
            <a:r>
              <a:rPr lang="uk-UA" dirty="0" smtClean="0">
                <a:solidFill>
                  <a:schemeClr val="accent5">
                    <a:lumMod val="25000"/>
                  </a:schemeClr>
                </a:solidFill>
              </a:rPr>
              <a:t>Проект</a:t>
            </a:r>
            <a:br>
              <a:rPr lang="uk-UA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uk-UA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accent5">
                    <a:lumMod val="25000"/>
                  </a:schemeClr>
                </a:solidFill>
              </a:rPr>
              <a:t>«Пісні </a:t>
            </a:r>
            <a:r>
              <a:rPr lang="uk-UA" b="1" i="1" smtClean="0">
                <a:solidFill>
                  <a:schemeClr val="accent5">
                    <a:lumMod val="25000"/>
                  </a:schemeClr>
                </a:solidFill>
              </a:rPr>
              <a:t>мого </a:t>
            </a:r>
            <a:r>
              <a:rPr lang="uk-UA" b="1" i="1" smtClean="0">
                <a:solidFill>
                  <a:schemeClr val="accent5">
                    <a:lumMod val="25000"/>
                  </a:schemeClr>
                </a:solidFill>
              </a:rPr>
              <a:t>краю</a:t>
            </a:r>
            <a:r>
              <a:rPr lang="uk-UA" b="1" i="1" smtClean="0">
                <a:solidFill>
                  <a:schemeClr val="accent5">
                    <a:lumMod val="25000"/>
                  </a:schemeClr>
                </a:solidFill>
              </a:rPr>
              <a:t>»</a:t>
            </a:r>
            <a:endParaRPr lang="uk-UA" b="1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148126"/>
              </p:ext>
            </p:extLst>
          </p:nvPr>
        </p:nvGraphicFramePr>
        <p:xfrm>
          <a:off x="179512" y="1340768"/>
          <a:ext cx="8812088" cy="5328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4" descr="TAMBR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872" y="1268761"/>
            <a:ext cx="106470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QUEEZ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360">
            <a:off x="1043608" y="1484785"/>
            <a:ext cx="1368152" cy="69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2" descr="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84" y="5517232"/>
            <a:ext cx="482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MUSICI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3011815"/>
            <a:ext cx="762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en00354_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34531"/>
            <a:ext cx="20320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3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116632"/>
            <a:ext cx="8229600" cy="4525963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Times New Roman"/>
              </a:rPr>
              <a:t>Цікавим дослідженням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народно-прикладного </a:t>
            </a:r>
            <a:r>
              <a:rPr lang="uk-UA" dirty="0">
                <a:latin typeface="Times New Roman"/>
                <a:ea typeface="Times New Roman"/>
              </a:rPr>
              <a:t>мистецтва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стало </a:t>
            </a:r>
            <a:r>
              <a:rPr lang="uk-UA" dirty="0">
                <a:latin typeface="Times New Roman"/>
                <a:ea typeface="Times New Roman"/>
              </a:rPr>
              <a:t>вивчення</a:t>
            </a:r>
            <a:r>
              <a:rPr lang="uk-UA" b="1" dirty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історії та символіки українських оберегів та народних промислів. </a:t>
            </a:r>
            <a:endParaRPr lang="uk-UA" sz="1800" dirty="0">
              <a:latin typeface="Times New Roman"/>
              <a:ea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Times New Roman"/>
              </a:rPr>
              <a:t>Саме, національний український стрій постає величною пам'яткою, що </a:t>
            </a:r>
            <a:r>
              <a:rPr lang="uk-UA" dirty="0" smtClean="0">
                <a:latin typeface="Times New Roman"/>
                <a:ea typeface="Times New Roman"/>
              </a:rPr>
              <a:t>пов'язана</a:t>
            </a:r>
          </a:p>
          <a:p>
            <a:pPr indent="0" algn="ctr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з історією народу, розкриває його характер і творчі можливості. </a:t>
            </a:r>
            <a:endParaRPr lang="uk-UA" dirty="0" smtClean="0">
              <a:latin typeface="Times New Roman"/>
              <a:ea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Разом </a:t>
            </a:r>
            <a:r>
              <a:rPr lang="uk-UA" dirty="0">
                <a:latin typeface="Times New Roman"/>
                <a:ea typeface="Times New Roman"/>
              </a:rPr>
              <a:t>з тим народний одяг несе в собі національну символіку та найвиразніший знак національної культури.</a:t>
            </a:r>
            <a:endParaRPr lang="uk-UA" sz="1800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712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848872" cy="1143000"/>
          </a:xfrm>
        </p:spPr>
        <p:txBody>
          <a:bodyPr/>
          <a:lstStyle/>
          <a:p>
            <a:r>
              <a:rPr lang="ru-RU" sz="4000" b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Регіональні</a:t>
            </a: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 </a:t>
            </a:r>
            <a:r>
              <a:rPr lang="ru-RU" sz="4000" b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національні</a:t>
            </a: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 </a:t>
            </a:r>
            <a:r>
              <a:rPr lang="ru-RU" sz="4000" b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костюми</a:t>
            </a: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 </a:t>
            </a:r>
            <a:r>
              <a:rPr lang="ru-RU" sz="4000" b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Тернопілля</a:t>
            </a:r>
            <a:r>
              <a:rPr lang="uk-UA" sz="4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haroni" pitchFamily="2" charset="-79"/>
              </a:rPr>
              <a:t> </a:t>
            </a:r>
            <a:endParaRPr lang="uk-UA" dirty="0"/>
          </a:p>
        </p:txBody>
      </p:sp>
      <p:pic>
        <p:nvPicPr>
          <p:cNvPr id="11266" name="Picture 2" descr="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"/>
          <a:stretch>
            <a:fillRect/>
          </a:stretch>
        </p:blipFill>
        <p:spPr bwMode="auto">
          <a:xfrm>
            <a:off x="2509664" y="1189450"/>
            <a:ext cx="5400600" cy="386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foto 4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9702" r="12051" b="6216"/>
          <a:stretch>
            <a:fillRect/>
          </a:stretch>
        </p:blipFill>
        <p:spPr bwMode="auto">
          <a:xfrm>
            <a:off x="826958" y="3595980"/>
            <a:ext cx="3961066" cy="315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0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116632"/>
            <a:ext cx="7776864" cy="4525963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uk-UA" sz="2000" dirty="0">
                <a:latin typeface="Times New Roman"/>
                <a:ea typeface="Times New Roman"/>
              </a:rPr>
              <a:t>Беззаперечним поштовхом до цього став  </a:t>
            </a:r>
            <a:endParaRPr lang="uk-UA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2000" dirty="0" smtClean="0">
                <a:latin typeface="Times New Roman"/>
                <a:ea typeface="Times New Roman"/>
              </a:rPr>
              <a:t>обласний  </a:t>
            </a:r>
            <a:r>
              <a:rPr lang="uk-UA" sz="2000" dirty="0">
                <a:latin typeface="Times New Roman"/>
                <a:ea typeface="Times New Roman"/>
              </a:rPr>
              <a:t>фестиваль-конкурс «Лине пісня колискова» </a:t>
            </a:r>
            <a:endParaRPr lang="uk-UA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2000" dirty="0" smtClean="0">
                <a:latin typeface="Times New Roman"/>
                <a:ea typeface="Times New Roman"/>
              </a:rPr>
              <a:t>у  </a:t>
            </a:r>
            <a:r>
              <a:rPr lang="uk-UA" sz="2000" dirty="0">
                <a:latin typeface="Times New Roman"/>
                <a:ea typeface="Times New Roman"/>
              </a:rPr>
              <a:t>номінації «Український  жіночий стрій». </a:t>
            </a:r>
            <a:endParaRPr lang="uk-UA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2000" dirty="0" smtClean="0">
                <a:latin typeface="Times New Roman"/>
                <a:ea typeface="Times New Roman"/>
              </a:rPr>
              <a:t>В </a:t>
            </a:r>
            <a:r>
              <a:rPr lang="uk-UA" sz="2000" dirty="0">
                <a:latin typeface="Times New Roman"/>
                <a:ea typeface="Times New Roman"/>
              </a:rPr>
              <a:t>рамках цього конкурсу ми вивчили історичний, географічний, фольклорний матеріал,  зустрілись із старожилами селища, віднайшли костюми з автентичним шиттям, вишивкою та оздобленням та підготували 5 костюмів, яким відповідали всі елементи, притаманні стилю народного строю, що побутує на Тернопільщині. Адже, як відомо, наша область територіально розміщена так, що  поєднує в собі кілька  </a:t>
            </a:r>
            <a:r>
              <a:rPr lang="uk-UA" sz="2000" dirty="0" err="1">
                <a:latin typeface="Times New Roman"/>
                <a:ea typeface="Times New Roman"/>
              </a:rPr>
              <a:t>історико-етнографічних</a:t>
            </a:r>
            <a:r>
              <a:rPr lang="uk-UA" sz="2000" dirty="0">
                <a:latin typeface="Times New Roman"/>
                <a:ea typeface="Times New Roman"/>
              </a:rPr>
              <a:t> земель: на сході – Поділля, на півдні - Буковина, </a:t>
            </a:r>
            <a:endParaRPr lang="uk-UA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2000" dirty="0" smtClean="0">
                <a:latin typeface="Times New Roman"/>
                <a:ea typeface="Times New Roman"/>
              </a:rPr>
              <a:t>на </a:t>
            </a:r>
            <a:r>
              <a:rPr lang="uk-UA" sz="2000" dirty="0">
                <a:latin typeface="Times New Roman"/>
                <a:ea typeface="Times New Roman"/>
              </a:rPr>
              <a:t>заході – Галичина,  на півночі – Волинь</a:t>
            </a:r>
            <a:r>
              <a:rPr lang="uk-UA" sz="2000" b="1" i="1" dirty="0">
                <a:latin typeface="Times New Roman"/>
                <a:ea typeface="Times New Roman"/>
              </a:rPr>
              <a:t>.</a:t>
            </a:r>
            <a:r>
              <a:rPr lang="uk-UA" sz="2000" dirty="0">
                <a:latin typeface="Times New Roman"/>
                <a:ea typeface="Times New Roman"/>
              </a:rPr>
              <a:t> </a:t>
            </a:r>
            <a:endParaRPr lang="uk-UA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А </a:t>
            </a:r>
            <a:r>
              <a:rPr lang="ru-RU" sz="2000" dirty="0">
                <a:latin typeface="Times New Roman"/>
                <a:ea typeface="Times New Roman"/>
              </a:rPr>
              <a:t>так як, в </a:t>
            </a:r>
            <a:r>
              <a:rPr lang="ru-RU" sz="2000" dirty="0" err="1">
                <a:latin typeface="Times New Roman"/>
                <a:ea typeface="Times New Roman"/>
              </a:rPr>
              <a:t>післявоєнні</a:t>
            </a:r>
            <a:r>
              <a:rPr lang="ru-RU" sz="2000" dirty="0">
                <a:latin typeface="Times New Roman"/>
                <a:ea typeface="Times New Roman"/>
              </a:rPr>
              <a:t> роки, </a:t>
            </a:r>
            <a:r>
              <a:rPr lang="ru-RU" sz="2000" dirty="0" err="1">
                <a:latin typeface="Times New Roman"/>
                <a:ea typeface="Times New Roman"/>
              </a:rPr>
              <a:t>під</a:t>
            </a:r>
            <a:r>
              <a:rPr lang="ru-RU" sz="2000" dirty="0">
                <a:latin typeface="Times New Roman"/>
                <a:ea typeface="Times New Roman"/>
              </a:rPr>
              <a:t> час </a:t>
            </a:r>
            <a:r>
              <a:rPr lang="ru-RU" sz="2000" dirty="0" err="1">
                <a:latin typeface="Times New Roman"/>
                <a:ea typeface="Times New Roman"/>
              </a:rPr>
              <a:t>операції</a:t>
            </a:r>
            <a:r>
              <a:rPr lang="ru-RU" sz="2000" dirty="0">
                <a:latin typeface="Times New Roman"/>
                <a:ea typeface="Times New Roman"/>
              </a:rPr>
              <a:t> «</a:t>
            </a:r>
            <a:r>
              <a:rPr lang="ru-RU" sz="2000" dirty="0" err="1">
                <a:latin typeface="Times New Roman"/>
                <a:ea typeface="Times New Roman"/>
              </a:rPr>
              <a:t>Вісла</a:t>
            </a:r>
            <a:r>
              <a:rPr lang="ru-RU" sz="2000" dirty="0">
                <a:latin typeface="Times New Roman"/>
                <a:ea typeface="Times New Roman"/>
              </a:rPr>
              <a:t>»  </a:t>
            </a:r>
            <a:r>
              <a:rPr lang="ru-RU" sz="2000" dirty="0" err="1">
                <a:latin typeface="Times New Roman"/>
                <a:ea typeface="Times New Roman"/>
              </a:rPr>
              <a:t>було</a:t>
            </a:r>
            <a:r>
              <a:rPr lang="ru-RU" sz="2000" dirty="0">
                <a:latin typeface="Times New Roman"/>
                <a:ea typeface="Times New Roman"/>
              </a:rPr>
              <a:t> переселено </a:t>
            </a:r>
            <a:r>
              <a:rPr lang="ru-RU" sz="2000" dirty="0" err="1">
                <a:latin typeface="Times New Roman"/>
                <a:ea typeface="Times New Roman"/>
              </a:rPr>
              <a:t>чималу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кількість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лемків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із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територій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Західної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 smtClean="0">
                <a:latin typeface="Times New Roman"/>
                <a:ea typeface="Times New Roman"/>
              </a:rPr>
              <a:t>Польщі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на </a:t>
            </a:r>
            <a:r>
              <a:rPr lang="ru-RU" sz="2000" dirty="0" err="1">
                <a:latin typeface="Times New Roman"/>
                <a:ea typeface="Times New Roman"/>
              </a:rPr>
              <a:t>територію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Тернопільщини</a:t>
            </a:r>
            <a:r>
              <a:rPr lang="uk-UA" sz="2000" dirty="0">
                <a:latin typeface="Times New Roman"/>
                <a:ea typeface="Times New Roman"/>
              </a:rPr>
              <a:t>, т</a:t>
            </a:r>
            <a:r>
              <a:rPr lang="ru-RU" sz="2000" dirty="0">
                <a:latin typeface="Times New Roman"/>
                <a:ea typeface="Times New Roman"/>
              </a:rPr>
              <a:t>о й і </a:t>
            </a:r>
            <a:r>
              <a:rPr lang="uk-UA" sz="2000" dirty="0">
                <a:latin typeface="Times New Roman"/>
                <a:ea typeface="Times New Roman"/>
              </a:rPr>
              <a:t> костюми </a:t>
            </a:r>
            <a:r>
              <a:rPr lang="uk-UA" sz="2000" dirty="0" smtClean="0">
                <a:latin typeface="Times New Roman"/>
                <a:ea typeface="Times New Roman"/>
              </a:rPr>
              <a:t> їхні </a:t>
            </a:r>
            <a:r>
              <a:rPr lang="ru-RU" sz="2000" dirty="0" smtClean="0">
                <a:latin typeface="Times New Roman"/>
                <a:ea typeface="Times New Roman"/>
              </a:rPr>
              <a:t> в нас </a:t>
            </a:r>
            <a:r>
              <a:rPr lang="ru-RU" sz="2000" dirty="0" err="1" smtClean="0">
                <a:latin typeface="Times New Roman"/>
                <a:ea typeface="Times New Roman"/>
              </a:rPr>
              <a:t>побуту</a:t>
            </a:r>
            <a:r>
              <a:rPr lang="uk-UA" sz="2000" dirty="0" err="1">
                <a:latin typeface="Times New Roman"/>
                <a:ea typeface="Times New Roman"/>
              </a:rPr>
              <a:t>ють</a:t>
            </a:r>
            <a:r>
              <a:rPr lang="ru-RU" sz="2000" dirty="0" smtClean="0">
                <a:latin typeface="Times New Roman"/>
                <a:ea typeface="Times New Roman"/>
              </a:rPr>
              <a:t>.</a:t>
            </a:r>
            <a:endParaRPr lang="uk-UA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2000" dirty="0" smtClean="0">
                <a:latin typeface="Times New Roman"/>
                <a:ea typeface="Times New Roman"/>
              </a:rPr>
              <a:t>Отримана  </a:t>
            </a:r>
            <a:r>
              <a:rPr lang="uk-UA" sz="2000" dirty="0">
                <a:latin typeface="Times New Roman"/>
                <a:ea typeface="Times New Roman"/>
              </a:rPr>
              <a:t>інформація стала стартом для  дослідження </a:t>
            </a:r>
            <a:endParaRPr lang="uk-UA" sz="20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2000" dirty="0" smtClean="0">
                <a:latin typeface="Times New Roman"/>
                <a:ea typeface="Times New Roman"/>
              </a:rPr>
              <a:t>українських </a:t>
            </a:r>
            <a:r>
              <a:rPr lang="uk-UA" sz="2000" dirty="0">
                <a:latin typeface="Times New Roman"/>
                <a:ea typeface="Times New Roman"/>
              </a:rPr>
              <a:t>прадавніх оберегів  рідного краю через детальне вивчення значення елементів  національного строю.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8865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1560" y="0"/>
            <a:ext cx="8153400" cy="908720"/>
          </a:xfrm>
        </p:spPr>
        <p:txBody>
          <a:bodyPr/>
          <a:lstStyle/>
          <a:p>
            <a:r>
              <a:rPr lang="uk-UA" sz="4000" dirty="0" smtClean="0">
                <a:solidFill>
                  <a:schemeClr val="accent5">
                    <a:lumMod val="25000"/>
                  </a:schemeClr>
                </a:solidFill>
              </a:rPr>
              <a:t>Групи дослідників</a:t>
            </a:r>
            <a:endParaRPr lang="uk-UA" sz="4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aphicFrame>
        <p:nvGraphicFramePr>
          <p:cNvPr id="6" name="Рисунок SmartArt 5"/>
          <p:cNvGraphicFramePr>
            <a:graphicFrameLocks noGrp="1"/>
          </p:cNvGraphicFramePr>
          <p:nvPr>
            <p:ph type="dgm" idx="4294967295"/>
            <p:extLst>
              <p:ext uri="{D42A27DB-BD31-4B8C-83A1-F6EECF244321}">
                <p14:modId xmlns:p14="http://schemas.microsoft.com/office/powerpoint/2010/main" val="692495835"/>
              </p:ext>
            </p:extLst>
          </p:nvPr>
        </p:nvGraphicFramePr>
        <p:xfrm>
          <a:off x="971600" y="836712"/>
          <a:ext cx="7489825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01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99592" y="260648"/>
            <a:ext cx="7344816" cy="5145435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pc="-50" dirty="0">
                <a:latin typeface="Times New Roman"/>
                <a:ea typeface="Times New Roman"/>
                <a:cs typeface="Times New Roman"/>
              </a:rPr>
              <a:t>Для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забезпечення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ефективної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ро­боти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</a:t>
            </a:r>
            <a:endParaRPr lang="ru-RU" spc="-50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pc="-50" dirty="0" smtClean="0">
                <a:latin typeface="Times New Roman"/>
                <a:ea typeface="Times New Roman"/>
                <a:cs typeface="Times New Roman"/>
              </a:rPr>
              <a:t>над 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проектом </a:t>
            </a:r>
            <a:r>
              <a:rPr lang="uk-UA" spc="-50" dirty="0">
                <a:latin typeface="Times New Roman"/>
                <a:ea typeface="Times New Roman"/>
                <a:cs typeface="Times New Roman"/>
              </a:rPr>
              <a:t>було </a:t>
            </a:r>
            <a:r>
              <a:rPr lang="ru-RU" spc="-50" dirty="0" smtClean="0">
                <a:latin typeface="Times New Roman"/>
                <a:ea typeface="Times New Roman"/>
                <a:cs typeface="Times New Roman"/>
              </a:rPr>
              <a:t>укомплек­товано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pc="-5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групи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учнів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урахуванням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здібностей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віку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рівня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сформованості</a:t>
            </a:r>
            <a:r>
              <a:rPr lang="ru-RU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pc="-50" dirty="0" err="1">
                <a:latin typeface="Times New Roman"/>
                <a:ea typeface="Times New Roman"/>
                <a:cs typeface="Times New Roman"/>
              </a:rPr>
              <a:t>навичок</a:t>
            </a:r>
            <a:r>
              <a:rPr lang="uk-UA" spc="-50" dirty="0">
                <a:latin typeface="Times New Roman"/>
                <a:ea typeface="Times New Roman"/>
                <a:cs typeface="Times New Roman"/>
              </a:rPr>
              <a:t>: </a:t>
            </a:r>
            <a:endParaRPr lang="uk-UA" sz="1800" dirty="0">
              <a:latin typeface="Times New Roman"/>
              <a:ea typeface="Times New Roman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uk-UA" u="sng" spc="-50" dirty="0">
                <a:latin typeface="Times New Roman"/>
                <a:ea typeface="Times New Roman"/>
                <a:cs typeface="Times New Roman"/>
              </a:rPr>
              <a:t>Група «Природолюби»</a:t>
            </a:r>
            <a:r>
              <a:rPr lang="uk-UA" spc="-50" dirty="0">
                <a:latin typeface="Times New Roman"/>
                <a:ea typeface="Times New Roman"/>
                <a:cs typeface="Times New Roman"/>
              </a:rPr>
              <a:t> </a:t>
            </a:r>
            <a:endParaRPr lang="uk-UA" sz="2800" dirty="0">
              <a:latin typeface="Times New Roman"/>
              <a:ea typeface="Times New Roman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uk-UA" u="sng" spc="-50" dirty="0">
                <a:latin typeface="Times New Roman"/>
                <a:ea typeface="Times New Roman"/>
                <a:cs typeface="Times New Roman"/>
              </a:rPr>
              <a:t>Група «Техніки»</a:t>
            </a:r>
            <a:r>
              <a:rPr lang="uk-UA" spc="-50" dirty="0">
                <a:latin typeface="Times New Roman"/>
                <a:ea typeface="Times New Roman"/>
                <a:cs typeface="Times New Roman"/>
              </a:rPr>
              <a:t> </a:t>
            </a:r>
            <a:endParaRPr lang="uk-UA" sz="2800" dirty="0">
              <a:latin typeface="Times New Roman"/>
              <a:ea typeface="Times New Roman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uk-UA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uk-UA" u="sng" spc="-50" dirty="0">
                <a:latin typeface="Times New Roman"/>
                <a:ea typeface="Times New Roman"/>
                <a:cs typeface="Times New Roman"/>
              </a:rPr>
              <a:t>Гру­па «Вишивальниці</a:t>
            </a:r>
            <a:endParaRPr lang="uk-UA" sz="2800" dirty="0">
              <a:latin typeface="Times New Roman"/>
              <a:ea typeface="Times New Roman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uk-UA" u="sng" spc="-50" dirty="0">
                <a:latin typeface="Times New Roman"/>
                <a:ea typeface="Times New Roman"/>
                <a:cs typeface="Times New Roman"/>
              </a:rPr>
              <a:t>Група «Народознавці»</a:t>
            </a:r>
            <a:r>
              <a:rPr lang="uk-UA" spc="-50" dirty="0">
                <a:latin typeface="Times New Roman"/>
                <a:ea typeface="Times New Roman"/>
                <a:cs typeface="Times New Roman"/>
              </a:rPr>
              <a:t> </a:t>
            </a:r>
            <a:endParaRPr lang="uk-UA" sz="2800" dirty="0">
              <a:latin typeface="Times New Roman"/>
              <a:ea typeface="Times New Roman"/>
            </a:endParaRPr>
          </a:p>
          <a:p>
            <a:pPr marL="11430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uk-UA" spc="-50" dirty="0" smtClean="0">
              <a:latin typeface="Times New Roman"/>
              <a:ea typeface="Times New Roman"/>
              <a:cs typeface="Times New Roman"/>
            </a:endParaRPr>
          </a:p>
          <a:p>
            <a:pPr marL="11430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pc="-50" dirty="0" smtClean="0">
                <a:latin typeface="Times New Roman"/>
                <a:ea typeface="Times New Roman"/>
                <a:cs typeface="Times New Roman"/>
              </a:rPr>
              <a:t>Кожна </a:t>
            </a:r>
            <a:r>
              <a:rPr lang="uk-UA" spc="-50" dirty="0">
                <a:latin typeface="Times New Roman"/>
                <a:ea typeface="Times New Roman"/>
                <a:cs typeface="Times New Roman"/>
              </a:rPr>
              <a:t>з них отримала завдання  відповідно до свого профілю роботи. </a:t>
            </a:r>
            <a:endParaRPr lang="uk-UA" sz="2800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7688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21116" cy="1143000"/>
          </a:xfrm>
        </p:spPr>
        <p:txBody>
          <a:bodyPr/>
          <a:lstStyle/>
          <a:p>
            <a:r>
              <a:rPr lang="uk-UA" sz="4000" b="1" dirty="0">
                <a:solidFill>
                  <a:schemeClr val="accent3">
                    <a:lumMod val="10000"/>
                  </a:schemeClr>
                </a:solidFill>
              </a:rPr>
              <a:t>Орнаменти і символіка </a:t>
            </a:r>
            <a:r>
              <a:rPr lang="uk-UA" sz="4000" b="1" dirty="0" smtClean="0">
                <a:solidFill>
                  <a:schemeClr val="accent3">
                    <a:lumMod val="10000"/>
                  </a:schemeClr>
                </a:solidFill>
              </a:rPr>
              <a:t>вишивки</a:t>
            </a:r>
            <a:endParaRPr lang="uk-UA" sz="4000" dirty="0">
              <a:solidFill>
                <a:schemeClr val="accent3">
                  <a:lumMod val="1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34672"/>
              </p:ext>
            </p:extLst>
          </p:nvPr>
        </p:nvGraphicFramePr>
        <p:xfrm>
          <a:off x="827584" y="1340768"/>
          <a:ext cx="3744416" cy="5269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Документ" r:id="rId4" imgW="6790225" imgH="9553790" progId="Word.Document.12">
                  <p:embed/>
                </p:oleObj>
              </mc:Choice>
              <mc:Fallback>
                <p:oleObj name="Документ" r:id="rId4" imgW="6790225" imgH="95537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1340768"/>
                        <a:ext cx="3744416" cy="5269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473465"/>
              </p:ext>
            </p:extLst>
          </p:nvPr>
        </p:nvGraphicFramePr>
        <p:xfrm>
          <a:off x="4355976" y="1340768"/>
          <a:ext cx="4219641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Документ" r:id="rId6" imgW="6790225" imgH="8458616" progId="Word.Document.12">
                  <p:embed/>
                </p:oleObj>
              </mc:Choice>
              <mc:Fallback>
                <p:oleObj name="Документ" r:id="rId6" imgW="6790225" imgH="84586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5976" y="1340768"/>
                        <a:ext cx="4219641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4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1600" y="1600200"/>
            <a:ext cx="7416824" cy="45259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Times New Roman"/>
              </a:rPr>
              <a:t>В кінцевому результаті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ми </a:t>
            </a:r>
            <a:r>
              <a:rPr lang="uk-UA" dirty="0">
                <a:latin typeface="Times New Roman"/>
                <a:ea typeface="Times New Roman"/>
              </a:rPr>
              <a:t>зібрали</a:t>
            </a:r>
            <a:r>
              <a:rPr lang="uk-UA" b="1" dirty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орнаменти вишивки, притаманні </a:t>
            </a:r>
            <a:r>
              <a:rPr lang="uk-UA" dirty="0" smtClean="0">
                <a:latin typeface="Times New Roman"/>
                <a:ea typeface="Times New Roman"/>
              </a:rPr>
              <a:t>нашому </a:t>
            </a:r>
            <a:r>
              <a:rPr lang="uk-UA" dirty="0">
                <a:latin typeface="Times New Roman"/>
                <a:ea typeface="Times New Roman"/>
              </a:rPr>
              <a:t>регіону,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і </a:t>
            </a:r>
            <a:r>
              <a:rPr lang="uk-UA" dirty="0">
                <a:latin typeface="Times New Roman"/>
                <a:ea typeface="Times New Roman"/>
              </a:rPr>
              <a:t>дізналися їх символіку.</a:t>
            </a:r>
            <a:endParaRPr lang="uk-UA" sz="2800" dirty="0">
              <a:latin typeface="Times New Roman"/>
              <a:ea typeface="Times New Roman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9627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048"/>
            <a:ext cx="8640960" cy="1143000"/>
          </a:xfrm>
        </p:spPr>
        <p:txBody>
          <a:bodyPr/>
          <a:lstStyle/>
          <a:p>
            <a:r>
              <a:rPr lang="uk-UA" sz="3600" b="1" dirty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Зразки  стародавніх українських національних костюмів</a:t>
            </a:r>
            <a:endParaRPr lang="uk-UA" sz="3600" dirty="0">
              <a:solidFill>
                <a:schemeClr val="accent3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58734"/>
              </p:ext>
            </p:extLst>
          </p:nvPr>
        </p:nvGraphicFramePr>
        <p:xfrm>
          <a:off x="906091" y="1289367"/>
          <a:ext cx="4002650" cy="5390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Документ" r:id="rId4" imgW="6791513" imgH="9147470" progId="Word.Document.12">
                  <p:embed/>
                </p:oleObj>
              </mc:Choice>
              <mc:Fallback>
                <p:oleObj name="Документ" r:id="rId4" imgW="6791513" imgH="914747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6091" y="1289367"/>
                        <a:ext cx="4002650" cy="5390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6" name="Picture 14" descr="DSC036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0244" r="19032" b="12277"/>
          <a:stretch>
            <a:fillRect/>
          </a:stretch>
        </p:blipFill>
        <p:spPr bwMode="auto">
          <a:xfrm>
            <a:off x="6588224" y="1123609"/>
            <a:ext cx="168444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DSC046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3" t="10980" r="9775" b="37262"/>
          <a:stretch>
            <a:fillRect/>
          </a:stretch>
        </p:blipFill>
        <p:spPr bwMode="auto">
          <a:xfrm>
            <a:off x="4733748" y="1290857"/>
            <a:ext cx="1482009" cy="26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DSC092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23" y="4149080"/>
            <a:ext cx="1896517" cy="253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9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420888"/>
            <a:ext cx="8153400" cy="1143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Нами зібрано зразки  стародавніх українських національних костюмів.</a:t>
            </a:r>
            <a:r>
              <a:rPr lang="uk-UA" sz="4000" dirty="0">
                <a:latin typeface="Times New Roman"/>
                <a:ea typeface="Times New Roman"/>
              </a:rPr>
              <a:t/>
            </a:r>
            <a:br>
              <a:rPr lang="uk-UA" sz="4000" dirty="0">
                <a:latin typeface="Times New Roman"/>
                <a:ea typeface="Times New Roman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0751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851" y="8144"/>
            <a:ext cx="8000136" cy="1143000"/>
          </a:xfrm>
        </p:spPr>
        <p:txBody>
          <a:bodyPr/>
          <a:lstStyle/>
          <a:p>
            <a:r>
              <a:rPr lang="ru-RU" sz="3600" b="1" dirty="0" err="1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Колекція</a:t>
            </a:r>
            <a:r>
              <a:rPr lang="ru-RU" sz="3600" b="1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елементів</a:t>
            </a:r>
            <a:r>
              <a:rPr lang="ru-RU" sz="3600" b="1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smtClean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 smtClean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sz="3600" b="1" dirty="0" err="1" smtClean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українського</a:t>
            </a:r>
            <a:r>
              <a:rPr lang="ru-RU" sz="3600" b="1" dirty="0" smtClean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національного</a:t>
            </a:r>
            <a:r>
              <a:rPr lang="ru-RU" sz="3600" b="1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строю</a:t>
            </a:r>
            <a:endParaRPr lang="uk-UA" sz="3600" b="1" dirty="0">
              <a:solidFill>
                <a:schemeClr val="accent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4407" name="Picture 71" descr="D:\підвищення кваліфікації\методички\мої\Українські прадавні обереги\IMG_4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79369"/>
            <a:ext cx="4392488" cy="329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08" name="Picture 72" descr="D:\підвищення кваліфікації\методички\мої\Українські прадавні обереги\DSC01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87033"/>
            <a:ext cx="3448996" cy="25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09" name="Picture 73" descr="D:\підвищення кваліфікації\методички\мої\Українські прадавні обереги\DSC016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32" y="1208541"/>
            <a:ext cx="3103836" cy="232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9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Втілюючи проект «Пісні мого краю»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 </a:t>
            </a:r>
            <a:r>
              <a:rPr lang="uk-UA" dirty="0"/>
              <a:t>юні дослідники  записали 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в </a:t>
            </a:r>
            <a:r>
              <a:rPr lang="uk-UA" dirty="0"/>
              <a:t>старожилів селища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багато </a:t>
            </a:r>
            <a:r>
              <a:rPr lang="uk-UA" dirty="0"/>
              <a:t>різноманітних </a:t>
            </a:r>
            <a:r>
              <a:rPr lang="uk-UA" dirty="0" smtClean="0"/>
              <a:t>пісень</a:t>
            </a:r>
          </a:p>
          <a:p>
            <a:pPr marL="0" indent="0" algn="ctr">
              <a:buNone/>
            </a:pPr>
            <a:r>
              <a:rPr lang="uk-UA" dirty="0" smtClean="0"/>
              <a:t> </a:t>
            </a:r>
            <a:r>
              <a:rPr lang="uk-UA" dirty="0"/>
              <a:t>за походженням і характером.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Люди </a:t>
            </a:r>
            <a:r>
              <a:rPr lang="uk-UA" dirty="0"/>
              <a:t>залюбки ділилися текстами пісень та спогадами з історії  їх виникнення і розповсюдження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7851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3568" y="188640"/>
            <a:ext cx="8064896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latin typeface="Times New Roman"/>
                <a:ea typeface="Times New Roman"/>
              </a:rPr>
              <a:t>В ході пошукової роботи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створено </a:t>
            </a:r>
            <a:r>
              <a:rPr lang="uk-UA" sz="2800" dirty="0">
                <a:latin typeface="Times New Roman"/>
                <a:ea typeface="Times New Roman"/>
              </a:rPr>
              <a:t>колекцію елементів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українського </a:t>
            </a:r>
            <a:r>
              <a:rPr lang="uk-UA" sz="2800" dirty="0">
                <a:latin typeface="Times New Roman"/>
                <a:ea typeface="Times New Roman"/>
              </a:rPr>
              <a:t>національного строю.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latin typeface="Times New Roman"/>
                <a:ea typeface="Times New Roman"/>
              </a:rPr>
              <a:t>Зібравши цікавий та багатогранний матеріал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в </a:t>
            </a:r>
            <a:r>
              <a:rPr lang="uk-UA" sz="2800" dirty="0">
                <a:latin typeface="Times New Roman"/>
                <a:ea typeface="Times New Roman"/>
              </a:rPr>
              <a:t>ході системного аналізу та збору інформації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про </a:t>
            </a:r>
            <a:r>
              <a:rPr lang="uk-UA" sz="2800" dirty="0">
                <a:latin typeface="Times New Roman"/>
                <a:ea typeface="Times New Roman"/>
              </a:rPr>
              <a:t>народні прадавні обереги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та символи, </a:t>
            </a:r>
            <a:r>
              <a:rPr lang="uk-UA" sz="2800" dirty="0">
                <a:latin typeface="Times New Roman"/>
                <a:ea typeface="Times New Roman"/>
              </a:rPr>
              <a:t>дійшли висновку,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що </a:t>
            </a:r>
            <a:r>
              <a:rPr lang="uk-UA" sz="2800" dirty="0">
                <a:latin typeface="Times New Roman"/>
                <a:ea typeface="Times New Roman"/>
              </a:rPr>
              <a:t>усі елементи одягу наших предків,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які </a:t>
            </a:r>
            <a:r>
              <a:rPr lang="uk-UA" sz="2800" dirty="0">
                <a:latin typeface="Times New Roman"/>
                <a:ea typeface="Times New Roman"/>
              </a:rPr>
              <a:t>ми вважали за звичайні прикраси,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довгі </a:t>
            </a:r>
            <a:r>
              <a:rPr lang="uk-UA" sz="2800" dirty="0">
                <a:latin typeface="Times New Roman"/>
                <a:ea typeface="Times New Roman"/>
              </a:rPr>
              <a:t>століття служили їм своєрідними охоронними </a:t>
            </a:r>
            <a:r>
              <a:rPr lang="uk-UA" sz="2800" dirty="0" smtClean="0">
                <a:latin typeface="Times New Roman"/>
                <a:ea typeface="Times New Roman"/>
              </a:rPr>
              <a:t>талісманами у </a:t>
            </a:r>
            <a:r>
              <a:rPr lang="uk-UA" sz="2800" dirty="0">
                <a:latin typeface="Times New Roman"/>
                <a:ea typeface="Times New Roman"/>
              </a:rPr>
              <a:t>важ­кім протиборстві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із </a:t>
            </a:r>
            <a:r>
              <a:rPr lang="uk-UA" sz="2800" dirty="0">
                <a:latin typeface="Times New Roman"/>
                <a:ea typeface="Times New Roman"/>
              </a:rPr>
              <a:t>недобрими силами Всесвіту і При­роди.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>
                <a:latin typeface="Times New Roman"/>
                <a:ea typeface="Times New Roman"/>
              </a:rPr>
              <a:t> Ставлення до кожного з елементів національного строю відобразилося в приказках, </a:t>
            </a:r>
            <a:endParaRPr lang="uk-UA" sz="28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прислів’ях </a:t>
            </a:r>
            <a:r>
              <a:rPr lang="uk-UA" sz="2800" dirty="0">
                <a:latin typeface="Times New Roman"/>
                <a:ea typeface="Times New Roman"/>
              </a:rPr>
              <a:t>та легендах.</a:t>
            </a:r>
          </a:p>
          <a:p>
            <a:pPr marL="0" indent="0" algn="ctr">
              <a:buNone/>
            </a:pP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068160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sz="4000" dirty="0" smtClean="0"/>
              <a:t>Проект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«Ремесла рідного краю»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689" name="Picture 3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99" y="1196752"/>
            <a:ext cx="3236343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90" name="Picture 330" descr="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1718" r="55418" b="64935"/>
          <a:stretch/>
        </p:blipFill>
        <p:spPr bwMode="auto">
          <a:xfrm>
            <a:off x="7053330" y="1484785"/>
            <a:ext cx="119452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91" name="Рисунок 4" descr="Описание: http://seloukr.narod.ru/nmr.files/pic0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98" y="1360674"/>
            <a:ext cx="1307702" cy="19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625" name="Объект 156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362639"/>
              </p:ext>
            </p:extLst>
          </p:nvPr>
        </p:nvGraphicFramePr>
        <p:xfrm>
          <a:off x="707293" y="5681663"/>
          <a:ext cx="41147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3" name="Документ" r:id="rId7" imgW="6647480" imgH="1899992" progId="Word.Document.12">
                  <p:embed/>
                </p:oleObj>
              </mc:Choice>
              <mc:Fallback>
                <p:oleObj name="Документ" r:id="rId7" imgW="6647480" imgH="18999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293" y="5681663"/>
                        <a:ext cx="4114725" cy="1176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92" name="Рисунок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3" y="3605212"/>
            <a:ext cx="2344503" cy="156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8208912" cy="57606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latin typeface="Times New Roman"/>
                <a:ea typeface="Times New Roman"/>
              </a:rPr>
              <a:t>Народні промисли Тернопільщини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мають </a:t>
            </a:r>
            <a:r>
              <a:rPr lang="uk-UA" sz="2400" dirty="0">
                <a:latin typeface="Times New Roman"/>
                <a:ea typeface="Times New Roman"/>
              </a:rPr>
              <a:t>глибокі й багаті традиції,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тому </a:t>
            </a:r>
            <a:r>
              <a:rPr lang="uk-UA" sz="2400" dirty="0">
                <a:latin typeface="Times New Roman"/>
                <a:ea typeface="Times New Roman"/>
              </a:rPr>
              <a:t>працюючи над даним </a:t>
            </a:r>
            <a:r>
              <a:rPr lang="uk-UA" sz="2400" dirty="0" smtClean="0">
                <a:latin typeface="Times New Roman"/>
                <a:ea typeface="Times New Roman"/>
              </a:rPr>
              <a:t>проектом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 </a:t>
            </a:r>
            <a:r>
              <a:rPr lang="uk-UA" sz="2400" dirty="0">
                <a:latin typeface="Times New Roman"/>
                <a:ea typeface="Times New Roman"/>
              </a:rPr>
              <a:t>ми намагалися </a:t>
            </a:r>
            <a:r>
              <a:rPr lang="uk-UA" sz="2400" dirty="0" err="1">
                <a:latin typeface="Times New Roman"/>
                <a:ea typeface="Times New Roman"/>
              </a:rPr>
              <a:t>обєднати</a:t>
            </a:r>
            <a:r>
              <a:rPr lang="uk-UA" sz="2400" dirty="0">
                <a:latin typeface="Times New Roman"/>
                <a:ea typeface="Times New Roman"/>
              </a:rPr>
              <a:t>  інформацію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про </a:t>
            </a:r>
            <a:r>
              <a:rPr lang="uk-UA" sz="2400" dirty="0">
                <a:latin typeface="Times New Roman"/>
                <a:ea typeface="Times New Roman"/>
              </a:rPr>
              <a:t>розвиток ремесел рідного краю.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Ми </a:t>
            </a:r>
            <a:r>
              <a:rPr lang="uk-UA" sz="2400" dirty="0">
                <a:latin typeface="Times New Roman"/>
                <a:ea typeface="Times New Roman"/>
              </a:rPr>
              <a:t>створили своєрідну карту, де червоними кружечками позначений населений пункт</a:t>
            </a:r>
            <a:r>
              <a:rPr lang="uk-UA" sz="2400" dirty="0" smtClean="0">
                <a:latin typeface="Times New Roman"/>
                <a:ea typeface="Times New Roman"/>
              </a:rPr>
              <a:t>,  </a:t>
            </a:r>
            <a:r>
              <a:rPr lang="uk-UA" sz="2400" dirty="0">
                <a:latin typeface="Times New Roman"/>
                <a:ea typeface="Times New Roman"/>
              </a:rPr>
              <a:t>де розвинені ті чи інші ремесла</a:t>
            </a:r>
            <a:r>
              <a:rPr lang="uk-UA" sz="2400" dirty="0" smtClean="0">
                <a:latin typeface="Times New Roman"/>
                <a:ea typeface="Times New Roman"/>
              </a:rPr>
              <a:t>, </a:t>
            </a:r>
            <a:r>
              <a:rPr lang="uk-UA" sz="2400" dirty="0">
                <a:latin typeface="Times New Roman"/>
                <a:ea typeface="Times New Roman"/>
              </a:rPr>
              <a:t>адже нерідко назву село отримувало  відповідно до промислу.  </a:t>
            </a:r>
            <a:r>
              <a:rPr lang="uk-UA" sz="2000" i="1" dirty="0" smtClean="0">
                <a:latin typeface="Times New Roman"/>
                <a:ea typeface="Times New Roman"/>
              </a:rPr>
              <a:t>Наприклад: </a:t>
            </a:r>
            <a:r>
              <a:rPr lang="uk-UA" sz="2000" i="1" dirty="0">
                <a:latin typeface="Times New Roman"/>
                <a:ea typeface="Times New Roman"/>
              </a:rPr>
              <a:t>Гончарівка, Ковалівка, Лозова і т.п. </a:t>
            </a:r>
            <a:endParaRPr lang="uk-UA" sz="2000" i="1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А </a:t>
            </a:r>
            <a:r>
              <a:rPr lang="uk-UA" sz="2400" dirty="0">
                <a:latin typeface="Times New Roman"/>
                <a:ea typeface="Times New Roman"/>
              </a:rPr>
              <a:t>голубим кольором позначені ремісничі центри та ярмарки.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Даний </a:t>
            </a:r>
            <a:r>
              <a:rPr lang="uk-UA" sz="2400" dirty="0">
                <a:latin typeface="Times New Roman"/>
                <a:ea typeface="Times New Roman"/>
              </a:rPr>
              <a:t>матеріал  став основою для проведення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у </a:t>
            </a:r>
            <a:r>
              <a:rPr lang="uk-UA" sz="2400" dirty="0">
                <a:latin typeface="Times New Roman"/>
                <a:ea typeface="Times New Roman"/>
              </a:rPr>
              <a:t>позашкільному закладі 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гри-подорожі </a:t>
            </a:r>
            <a:r>
              <a:rPr lang="uk-UA" sz="2400" dirty="0">
                <a:latin typeface="Times New Roman"/>
                <a:ea typeface="Times New Roman"/>
              </a:rPr>
              <a:t>по Тернопільській області,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де </a:t>
            </a:r>
            <a:r>
              <a:rPr lang="uk-UA" sz="2400" dirty="0">
                <a:latin typeface="Times New Roman"/>
                <a:ea typeface="Times New Roman"/>
              </a:rPr>
              <a:t>за допомогою простих цікавих завдань діти практично знайомляться з народними ремеслами</a:t>
            </a:r>
            <a:r>
              <a:rPr lang="uk-UA" sz="2400" dirty="0" smtClean="0">
                <a:latin typeface="Times New Roman"/>
                <a:ea typeface="Times New Roman"/>
              </a:rPr>
              <a:t>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 </a:t>
            </a:r>
            <a:r>
              <a:rPr lang="uk-UA" sz="2400" dirty="0">
                <a:latin typeface="Times New Roman"/>
                <a:ea typeface="Times New Roman"/>
              </a:rPr>
              <a:t>а також отримують інформацію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про </a:t>
            </a:r>
            <a:r>
              <a:rPr lang="uk-UA" sz="2400" dirty="0">
                <a:latin typeface="Times New Roman"/>
                <a:ea typeface="Times New Roman"/>
              </a:rPr>
              <a:t>народних майстрів Тернопільщини </a:t>
            </a:r>
            <a:endParaRPr lang="uk-UA" sz="2400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/>
                <a:ea typeface="Times New Roman"/>
              </a:rPr>
              <a:t>та </a:t>
            </a:r>
            <a:r>
              <a:rPr lang="uk-UA" sz="2400" dirty="0">
                <a:latin typeface="Times New Roman"/>
                <a:ea typeface="Times New Roman"/>
              </a:rPr>
              <a:t>основні центри того чи іншого промислу.</a:t>
            </a:r>
          </a:p>
          <a:p>
            <a:pPr marL="0" indent="0" algn="ctr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554491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/>
              <a:t>Г</a:t>
            </a:r>
            <a:r>
              <a:rPr lang="uk-UA" sz="3200" b="1" dirty="0"/>
              <a:t>обелени</a:t>
            </a:r>
            <a:r>
              <a:rPr lang="uk-UA" sz="3200" dirty="0"/>
              <a:t> жительки  Великі </a:t>
            </a:r>
            <a:r>
              <a:rPr lang="uk-UA" sz="3200" dirty="0" err="1"/>
              <a:t>Бірки</a:t>
            </a:r>
            <a:r>
              <a:rPr lang="uk-UA" sz="3200" dirty="0"/>
              <a:t> – </a:t>
            </a:r>
            <a:r>
              <a:rPr lang="uk-UA" sz="3200" b="1" dirty="0"/>
              <a:t>майстрині </a:t>
            </a:r>
            <a:r>
              <a:rPr lang="uk-UA" sz="3200" b="1" i="1" dirty="0" err="1"/>
              <a:t>Маценько</a:t>
            </a:r>
            <a:r>
              <a:rPr lang="uk-UA" sz="3200" b="1" i="1" dirty="0"/>
              <a:t> Ольги Іванівни</a:t>
            </a:r>
            <a:r>
              <a:rPr lang="uk-UA" sz="3200" dirty="0"/>
              <a:t/>
            </a:r>
            <a:br>
              <a:rPr lang="uk-UA" sz="3200" dirty="0"/>
            </a:br>
            <a:endParaRPr lang="uk-UA" sz="32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179706"/>
              </p:ext>
            </p:extLst>
          </p:nvPr>
        </p:nvGraphicFramePr>
        <p:xfrm>
          <a:off x="947634" y="1196752"/>
          <a:ext cx="3624366" cy="5056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Документ" r:id="rId4" imgW="6852007" imgH="9558648" progId="Word.Document.12">
                  <p:embed/>
                </p:oleObj>
              </mc:Choice>
              <mc:Fallback>
                <p:oleObj name="Документ" r:id="rId4" imgW="6852007" imgH="95586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7634" y="1196752"/>
                        <a:ext cx="3624366" cy="5056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6" name="Picture 2" descr="М 1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0" t="4587" r="33154" b="48416"/>
          <a:stretch>
            <a:fillRect/>
          </a:stretch>
        </p:blipFill>
        <p:spPr bwMode="auto">
          <a:xfrm>
            <a:off x="6732240" y="1109534"/>
            <a:ext cx="1800485" cy="229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М 2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8"/>
          <a:stretch>
            <a:fillRect/>
          </a:stretch>
        </p:blipFill>
        <p:spPr bwMode="auto">
          <a:xfrm>
            <a:off x="4560559" y="3573016"/>
            <a:ext cx="2621277" cy="314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757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793122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Times New Roman"/>
              </a:rPr>
              <a:t>На теренах Великих </a:t>
            </a:r>
            <a:r>
              <a:rPr lang="uk-UA" dirty="0" err="1">
                <a:latin typeface="Times New Roman"/>
                <a:ea typeface="Times New Roman"/>
              </a:rPr>
              <a:t>Бірок</a:t>
            </a:r>
            <a:r>
              <a:rPr lang="uk-UA" dirty="0">
                <a:latin typeface="Times New Roman"/>
                <a:ea typeface="Times New Roman"/>
              </a:rPr>
              <a:t> надзвичайно добре було розвинене ткацьке ремесло</a:t>
            </a:r>
            <a:r>
              <a:rPr lang="uk-UA" dirty="0" smtClean="0">
                <a:latin typeface="Times New Roman"/>
                <a:ea typeface="Times New Roman"/>
              </a:rPr>
              <a:t>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У селі працювала ткацька фабрика. Приємно, що і сьогодні у нашому селищі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є </a:t>
            </a:r>
            <a:r>
              <a:rPr lang="uk-UA" dirty="0">
                <a:latin typeface="Times New Roman"/>
                <a:ea typeface="Times New Roman"/>
              </a:rPr>
              <a:t>продовжувач цього ремесла –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це </a:t>
            </a:r>
            <a:r>
              <a:rPr lang="uk-UA" dirty="0">
                <a:latin typeface="Times New Roman"/>
                <a:ea typeface="Times New Roman"/>
              </a:rPr>
              <a:t>майстриня художнього ткацтва </a:t>
            </a:r>
            <a:r>
              <a:rPr lang="uk-UA" dirty="0" err="1">
                <a:latin typeface="Times New Roman"/>
                <a:ea typeface="Times New Roman"/>
              </a:rPr>
              <a:t>Маценько</a:t>
            </a:r>
            <a:r>
              <a:rPr lang="uk-UA" dirty="0">
                <a:latin typeface="Times New Roman"/>
                <a:ea typeface="Times New Roman"/>
              </a:rPr>
              <a:t> Ольга Іванівна.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До </a:t>
            </a:r>
            <a:r>
              <a:rPr lang="uk-UA" dirty="0">
                <a:latin typeface="Times New Roman"/>
                <a:ea typeface="Times New Roman"/>
              </a:rPr>
              <a:t>вашої уваги представлені </a:t>
            </a:r>
            <a:endParaRPr lang="uk-UA" dirty="0" smtClean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виготовлені </a:t>
            </a:r>
            <a:r>
              <a:rPr lang="uk-UA" dirty="0">
                <a:latin typeface="Times New Roman"/>
                <a:ea typeface="Times New Roman"/>
              </a:rPr>
              <a:t>нею гобелени.</a:t>
            </a:r>
            <a:endParaRPr lang="uk-UA" sz="2800" dirty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2784877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sz="3600" dirty="0" err="1"/>
              <a:t>Вироби</a:t>
            </a:r>
            <a:r>
              <a:rPr lang="ru-RU" sz="3600" dirty="0"/>
              <a:t> </a:t>
            </a:r>
            <a:r>
              <a:rPr lang="ru-RU" sz="3600" dirty="0" smtClean="0"/>
              <a:t> </a:t>
            </a:r>
            <a:r>
              <a:rPr lang="ru-RU" sz="3600" dirty="0" err="1"/>
              <a:t>різьбляра</a:t>
            </a:r>
            <a:r>
              <a:rPr lang="ru-RU" sz="3600" dirty="0"/>
              <a:t> </a:t>
            </a:r>
            <a:br>
              <a:rPr lang="ru-RU" sz="3600" dirty="0"/>
            </a:br>
            <a:r>
              <a:rPr lang="ru-RU" sz="3600" b="1" i="1" dirty="0" err="1"/>
              <a:t>Андрія</a:t>
            </a:r>
            <a:r>
              <a:rPr lang="ru-RU" sz="3600" b="1" i="1" dirty="0"/>
              <a:t> </a:t>
            </a:r>
            <a:r>
              <a:rPr lang="ru-RU" sz="3600" b="1" i="1" dirty="0" err="1"/>
              <a:t>Степановиа</a:t>
            </a:r>
            <a:r>
              <a:rPr lang="ru-RU" sz="3600" b="1" i="1" dirty="0"/>
              <a:t> </a:t>
            </a:r>
            <a:r>
              <a:rPr lang="ru-RU" sz="3600" b="1" i="1" dirty="0" err="1"/>
              <a:t>Гоча</a:t>
            </a:r>
            <a:r>
              <a:rPr lang="ru-RU" sz="3600" b="1" i="1" dirty="0"/>
              <a:t> </a:t>
            </a:r>
            <a:br>
              <a:rPr lang="ru-RU" sz="3600" b="1" i="1" dirty="0"/>
            </a:br>
            <a:r>
              <a:rPr lang="ru-RU" sz="36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села </a:t>
            </a:r>
            <a:r>
              <a:rPr lang="ru-RU" sz="2800" dirty="0" err="1"/>
              <a:t>Жовтневе</a:t>
            </a:r>
            <a:r>
              <a:rPr lang="ru-RU" sz="2800" dirty="0"/>
              <a:t> </a:t>
            </a:r>
            <a:r>
              <a:rPr lang="ru-RU" sz="2800" dirty="0" err="1"/>
              <a:t>Тернопільського</a:t>
            </a:r>
            <a:r>
              <a:rPr lang="ru-RU" sz="2800" dirty="0"/>
              <a:t> району.</a:t>
            </a:r>
            <a:br>
              <a:rPr lang="ru-RU" sz="2800" dirty="0"/>
            </a:br>
            <a:endParaRPr lang="uk-UA" sz="2800" dirty="0"/>
          </a:p>
        </p:txBody>
      </p:sp>
      <p:pic>
        <p:nvPicPr>
          <p:cNvPr id="17421" name="Picture 13" descr="IMG_23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r="51752" b="35947"/>
          <a:stretch>
            <a:fillRect/>
          </a:stretch>
        </p:blipFill>
        <p:spPr bwMode="auto">
          <a:xfrm rot="5229830">
            <a:off x="3006210" y="3877881"/>
            <a:ext cx="1697037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SC009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t="57573" r="14932" b="9773"/>
          <a:stretch>
            <a:fillRect/>
          </a:stretch>
        </p:blipFill>
        <p:spPr bwMode="auto">
          <a:xfrm>
            <a:off x="2376487" y="5580854"/>
            <a:ext cx="1525587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P2170030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 b="7840"/>
          <a:stretch>
            <a:fillRect/>
          </a:stretch>
        </p:blipFill>
        <p:spPr bwMode="auto">
          <a:xfrm>
            <a:off x="4708525" y="1446457"/>
            <a:ext cx="13779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P21700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3" r="12927"/>
          <a:stretch>
            <a:fillRect/>
          </a:stretch>
        </p:blipFill>
        <p:spPr bwMode="auto">
          <a:xfrm>
            <a:off x="6399923" y="3564731"/>
            <a:ext cx="1546225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P21700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r="10733"/>
          <a:stretch>
            <a:fillRect/>
          </a:stretch>
        </p:blipFill>
        <p:spPr bwMode="auto">
          <a:xfrm>
            <a:off x="885825" y="4512469"/>
            <a:ext cx="1490662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P220007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r="10152"/>
          <a:stretch>
            <a:fillRect/>
          </a:stretch>
        </p:blipFill>
        <p:spPr bwMode="auto">
          <a:xfrm>
            <a:off x="5718885" y="5319712"/>
            <a:ext cx="13620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P30401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r="6871"/>
          <a:stretch>
            <a:fillRect/>
          </a:stretch>
        </p:blipFill>
        <p:spPr bwMode="auto">
          <a:xfrm>
            <a:off x="4029576" y="5444682"/>
            <a:ext cx="1527175" cy="14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IMG_327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0" t="29837" r="2077" b="33928"/>
          <a:stretch>
            <a:fillRect/>
          </a:stretch>
        </p:blipFill>
        <p:spPr bwMode="auto">
          <a:xfrm>
            <a:off x="6080184" y="1568451"/>
            <a:ext cx="1346200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DSC048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 t="37518" r="59915" b="53535"/>
          <a:stretch>
            <a:fillRect/>
          </a:stretch>
        </p:blipFill>
        <p:spPr bwMode="auto">
          <a:xfrm>
            <a:off x="7452320" y="1781176"/>
            <a:ext cx="12573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IMG_559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1902997"/>
            <a:ext cx="1390650" cy="18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G_559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11493"/>
          <a:stretch>
            <a:fillRect/>
          </a:stretch>
        </p:blipFill>
        <p:spPr bwMode="auto">
          <a:xfrm>
            <a:off x="4853012" y="3110707"/>
            <a:ext cx="1296963" cy="209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DSC0295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r="6650" b="13492"/>
          <a:stretch>
            <a:fillRect/>
          </a:stretch>
        </p:blipFill>
        <p:spPr bwMode="auto">
          <a:xfrm>
            <a:off x="885825" y="1641486"/>
            <a:ext cx="2253455" cy="256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174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800323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/>
                <a:ea typeface="Times New Roman"/>
              </a:rPr>
              <a:t>А у </a:t>
            </a:r>
            <a:r>
              <a:rPr lang="ru-RU" dirty="0" err="1">
                <a:latin typeface="Times New Roman"/>
                <a:ea typeface="Times New Roman"/>
              </a:rPr>
              <a:t>сусідньому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селі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Жовтневе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Тернопільського</a:t>
            </a:r>
            <a:r>
              <a:rPr lang="ru-RU" dirty="0">
                <a:latin typeface="Times New Roman"/>
                <a:ea typeface="Times New Roman"/>
              </a:rPr>
              <a:t> району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dirty="0" err="1" smtClean="0">
                <a:latin typeface="Times New Roman"/>
                <a:ea typeface="Times New Roman"/>
              </a:rPr>
              <a:t>живе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майстер-різьбляр</a:t>
            </a:r>
            <a:r>
              <a:rPr lang="ru-RU" dirty="0">
                <a:latin typeface="Times New Roman"/>
                <a:ea typeface="Times New Roman"/>
              </a:rPr>
              <a:t>,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dirty="0" err="1" smtClean="0">
                <a:latin typeface="Times New Roman"/>
                <a:ea typeface="Times New Roman"/>
              </a:rPr>
              <a:t>Гоч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Андрій</a:t>
            </a:r>
            <a:r>
              <a:rPr lang="ru-RU" dirty="0">
                <a:latin typeface="Times New Roman"/>
                <a:ea typeface="Times New Roman"/>
              </a:rPr>
              <a:t> Степанович.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dirty="0" err="1" smtClean="0">
                <a:latin typeface="Times New Roman"/>
                <a:ea typeface="Times New Roman"/>
              </a:rPr>
              <a:t>Виразний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творчий</a:t>
            </a:r>
            <a:r>
              <a:rPr lang="ru-RU" dirty="0">
                <a:latin typeface="Times New Roman"/>
                <a:ea typeface="Times New Roman"/>
              </a:rPr>
              <a:t> портрет автора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dirty="0" err="1" smtClean="0">
                <a:latin typeface="Times New Roman"/>
                <a:ea typeface="Times New Roman"/>
              </a:rPr>
              <a:t>складають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кілька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сотень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оригінальних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робіт</a:t>
            </a:r>
            <a:r>
              <a:rPr lang="ru-RU" dirty="0">
                <a:latin typeface="Times New Roman"/>
                <a:ea typeface="Times New Roman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9717410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Рисунок1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/>
          <a:lstStyle/>
          <a:p>
            <a:pPr eaLnBrk="1" hangingPunct="1"/>
            <a:r>
              <a:rPr lang="uk-UA" b="1" i="1" dirty="0" smtClean="0">
                <a:solidFill>
                  <a:srgbClr val="000066"/>
                </a:solidFill>
                <a:latin typeface="Almonte Snow" pitchFamily="2" charset="0"/>
              </a:rPr>
              <a:t>ДЯКУЮ ЗА УВАГУ!</a:t>
            </a:r>
            <a:endParaRPr lang="ru-RU" b="1" i="1" dirty="0" smtClean="0">
              <a:solidFill>
                <a:srgbClr val="000066"/>
              </a:solidFill>
              <a:latin typeface="Almonte Snow" pitchFamily="2" charset="0"/>
            </a:endParaRPr>
          </a:p>
        </p:txBody>
      </p:sp>
      <p:pic>
        <p:nvPicPr>
          <p:cNvPr id="79875" name="Picture 12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9784"/>
            <a:ext cx="11521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13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12458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D:\керівники гуртків\Володимир Олексійович\Sheet Music and Music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18441" r="7640" b="5058"/>
          <a:stretch/>
        </p:blipFill>
        <p:spPr bwMode="auto">
          <a:xfrm>
            <a:off x="2361514" y="1553227"/>
            <a:ext cx="4320867" cy="3891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D:\керівники гуртків\Володимир Олексійович\29200-250x2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99" y="188640"/>
            <a:ext cx="210303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33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Times New Roman"/>
              </a:rPr>
              <a:t>На цьому робота експедиційних </a:t>
            </a:r>
            <a:r>
              <a:rPr lang="uk-UA" dirty="0" smtClean="0">
                <a:latin typeface="Times New Roman"/>
                <a:ea typeface="Times New Roman"/>
              </a:rPr>
              <a:t>загонів</a:t>
            </a: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не закінчується, </a:t>
            </a:r>
            <a:endParaRPr lang="uk-UA" dirty="0" smtClean="0">
              <a:latin typeface="Times New Roman"/>
              <a:ea typeface="Times New Roman"/>
            </a:endParaRP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а і надалі сповнена новими </a:t>
            </a:r>
            <a:r>
              <a:rPr lang="uk-UA" dirty="0" smtClean="0">
                <a:latin typeface="Times New Roman"/>
                <a:ea typeface="Times New Roman"/>
              </a:rPr>
              <a:t>ідеями</a:t>
            </a: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для дослідження.</a:t>
            </a:r>
            <a:endParaRPr lang="uk-UA" sz="2800" dirty="0">
              <a:latin typeface="Times New Roman"/>
              <a:ea typeface="Times New Roman"/>
            </a:endParaRP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uk-UA" sz="2800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574676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5" descr="D:\ольга\Джерело творчості\фото для джерела творчості\Андріївські вечорниці\вечониці 2009\DSC07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9" y="903240"/>
            <a:ext cx="2760941" cy="2068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03648" y="12845"/>
            <a:ext cx="6336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Фольклорне дійство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“Андріївські 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вечорниці</a:t>
            </a: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”</a:t>
            </a:r>
          </a:p>
        </p:txBody>
      </p:sp>
      <p:pic>
        <p:nvPicPr>
          <p:cNvPr id="43013" name="Picture 2" descr="D:\ольга\фотографії\БТШ\Андріївські вечорниці\вечорниці-2011\IMG_2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 b="8566"/>
          <a:stretch>
            <a:fillRect/>
          </a:stretch>
        </p:blipFill>
        <p:spPr bwMode="auto">
          <a:xfrm>
            <a:off x="5788984" y="890731"/>
            <a:ext cx="2880940" cy="209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2" y="2294354"/>
            <a:ext cx="2949575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9" descr="DSC07577"/>
          <p:cNvPicPr>
            <a:picLocks noChangeAspect="1" noChangeArrowheads="1"/>
          </p:cNvPicPr>
          <p:nvPr/>
        </p:nvPicPr>
        <p:blipFill>
          <a:blip r:embed="rId6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5" y="4221832"/>
            <a:ext cx="3335874" cy="250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фото\Андріївські вечорниці\вечорниці грудень 2013\IMG_80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9"/>
          <a:stretch>
            <a:fillRect/>
          </a:stretch>
        </p:blipFill>
        <p:spPr>
          <a:xfrm>
            <a:off x="4262319" y="4067904"/>
            <a:ext cx="4103811" cy="241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/>
      </p:sp>
    </p:spTree>
    <p:extLst>
      <p:ext uri="{BB962C8B-B14F-4D97-AF65-F5344CB8AC3E}">
        <p14:creationId xmlns:p14="http://schemas.microsoft.com/office/powerpoint/2010/main" val="2035659759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lang="uk-UA" sz="3600" dirty="0"/>
              <a:t>Поширенню української народної пісні серед населення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сприяли </a:t>
            </a:r>
            <a:r>
              <a:rPr lang="uk-UA" sz="3600" dirty="0"/>
              <a:t>вечорниці,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як </a:t>
            </a:r>
            <a:r>
              <a:rPr lang="uk-UA" sz="3600" dirty="0"/>
              <a:t>один із видів відтворення давніх обрядів та звичаїв.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Тому </a:t>
            </a:r>
            <a:r>
              <a:rPr lang="uk-UA" sz="3600" dirty="0"/>
              <a:t>у будинку творчості вже стали традиційними фольклорні дійства «Андріївські вечорниці»</a:t>
            </a:r>
          </a:p>
        </p:txBody>
      </p:sp>
    </p:spTree>
    <p:extLst>
      <p:ext uri="{BB962C8B-B14F-4D97-AF65-F5344CB8AC3E}">
        <p14:creationId xmlns:p14="http://schemas.microsoft.com/office/powerpoint/2010/main" val="168055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rgbClr val="C00000"/>
                </a:solidFill>
              </a:rPr>
              <a:t>Новорічно-різдвяна акція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«Україна колядує»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78" name="Picture 2" descr="D:\фото\свято Миколая\Свято Миколая-2012\IMG_48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193125"/>
            <a:ext cx="3360373" cy="25202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1379" name="Picture 3" descr="G:\різдво у шанцях\IMG_11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/>
          <a:stretch/>
        </p:blipFill>
        <p:spPr bwMode="auto">
          <a:xfrm>
            <a:off x="4788024" y="1255964"/>
            <a:ext cx="3623962" cy="249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D:\виставки\новорчіно-різдвяний подарунок\2008\новорічно-різдвяна іграшка\DSC034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22133" r="17926" b="12341"/>
          <a:stretch/>
        </p:blipFill>
        <p:spPr bwMode="auto">
          <a:xfrm>
            <a:off x="899592" y="4037017"/>
            <a:ext cx="3456384" cy="2549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C:\Users\BTSH\Documents\Scanned Documents\Рисунок (29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2647" r="4701" b="3534"/>
          <a:stretch/>
        </p:blipFill>
        <p:spPr bwMode="auto">
          <a:xfrm>
            <a:off x="4509869" y="3751877"/>
            <a:ext cx="3276815" cy="2341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138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/>
              <a:t>А колядки та щедрівки є невід’ємною частиною щорічних новорічно-різдвяних акцій «Україна колядує», під час якої діти йдуть із колядою «від хати до хати», вітаючи з Різдвом Христовим громаду селища Великих </a:t>
            </a:r>
            <a:r>
              <a:rPr lang="uk-UA" dirty="0" err="1"/>
              <a:t>Бірок</a:t>
            </a:r>
            <a:r>
              <a:rPr lang="uk-UA" dirty="0"/>
              <a:t> та гостей позашкільного закладу. </a:t>
            </a:r>
          </a:p>
        </p:txBody>
      </p:sp>
    </p:spTree>
    <p:extLst>
      <p:ext uri="{BB962C8B-B14F-4D97-AF65-F5344CB8AC3E}">
        <p14:creationId xmlns:p14="http://schemas.microsoft.com/office/powerpoint/2010/main" val="3565339717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7_colormaster">
  <a:themeElements>
    <a:clrScheme name="7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Эхо">
  <a:themeElements>
    <a:clrScheme name="Эхо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Эх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Эхо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хо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хо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хо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хо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хо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хо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хо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хо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хо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Музыкальный (голубой, шары и ноты)">
  <a:themeElements>
    <a:clrScheme name="Музыкальный (голубой, шары и ноты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Музыкальный (голубой, шары и ноты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ivian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ivian" pitchFamily="2" charset="0"/>
          </a:defRPr>
        </a:defPPr>
      </a:lstStyle>
    </a:lnDef>
  </a:objectDefaults>
  <a:extraClrSchemeLst>
    <a:extraClrScheme>
      <a:clrScheme name="Музыкальный (голубой, шары и ноты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Цивільна">
  <a:themeElements>
    <a:clrScheme name="Цивільна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Цивільна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Цивільна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Музыкальный (голубой, шары и ноты)">
  <a:themeElements>
    <a:clrScheme name="Музыкальный (голубой, шары и ноты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Музыкальный (голубой, шары и ноты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ivian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ivian" pitchFamily="2" charset="0"/>
          </a:defRPr>
        </a:defPPr>
      </a:lstStyle>
    </a:lnDef>
  </a:objectDefaults>
  <a:extraClrSchemeLst>
    <a:extraClrScheme>
      <a:clrScheme name="Музыкальный (голубой, шары и ноты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зыкальный (голубой, шары и ноты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1881</Words>
  <Application>Microsoft Office PowerPoint</Application>
  <PresentationFormat>Экран (4:3)</PresentationFormat>
  <Paragraphs>259</Paragraphs>
  <Slides>58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7_colormaster</vt:lpstr>
      <vt:lpstr>Эхо</vt:lpstr>
      <vt:lpstr>Оформление по умолчанию</vt:lpstr>
      <vt:lpstr>2_Музыкальный (голубой, шары и ноты)</vt:lpstr>
      <vt:lpstr>Цивільна</vt:lpstr>
      <vt:lpstr>Музыкальный (голубой, шары и ноты)</vt:lpstr>
      <vt:lpstr>Документ</vt:lpstr>
      <vt:lpstr>Презентация PowerPoint</vt:lpstr>
      <vt:lpstr>Фольклорно-етнографічні експедиційні загони</vt:lpstr>
      <vt:lpstr>Презентация PowerPoint</vt:lpstr>
      <vt:lpstr>Проект  «Пісні мого краю»</vt:lpstr>
      <vt:lpstr>Презентация PowerPoint</vt:lpstr>
      <vt:lpstr>Презентация PowerPoint</vt:lpstr>
      <vt:lpstr>Поширенню української народної пісні серед населення  сприяли вечорниці,  як один із видів відтворення давніх обрядів та звичаїв.  Тому у будинку творчості вже стали традиційними фольклорні дійства «Андріївські вечорниці»</vt:lpstr>
      <vt:lpstr>Новорічно-різдвяна акція «Україна колядує»</vt:lpstr>
      <vt:lpstr>Презентация PowerPoint</vt:lpstr>
      <vt:lpstr>Літературно-музична програма «Червона калина-святий оберіг»</vt:lpstr>
      <vt:lpstr>Презентация PowerPoint</vt:lpstr>
      <vt:lpstr>Дослідницька робота «Заспіваймо ягілочку…»  (дослідження символіки та опис гаївок-веснянок Тернопільщини) </vt:lpstr>
      <vt:lpstr>Презентация PowerPoint</vt:lpstr>
      <vt:lpstr>Районний конкурс - фестиваль  хореографічних колективів  “Український  танець-увиванець”</vt:lpstr>
      <vt:lpstr>Презентация PowerPoint</vt:lpstr>
      <vt:lpstr>Презентация PowerPoint</vt:lpstr>
      <vt:lpstr>Пошуково-дослідницька робота «Ой весілля, веселечко…»  (дослідження і вивчення традиції весільного обряду)</vt:lpstr>
      <vt:lpstr>Презентация PowerPoint</vt:lpstr>
      <vt:lpstr>Пошуково-дослідницька робота</vt:lpstr>
      <vt:lpstr>Презентация PowerPoint</vt:lpstr>
      <vt:lpstr>Презентация PowerPoint</vt:lpstr>
      <vt:lpstr>Презентация PowerPoint</vt:lpstr>
      <vt:lpstr>Проект «Без коріння саду не рости»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Візит до Польщі з культурною програмою  вихованців БТШ  </vt:lpstr>
      <vt:lpstr>Презентация PowerPoint</vt:lpstr>
      <vt:lpstr>Те, що нас об′єднує</vt:lpstr>
      <vt:lpstr>Презентация PowerPoint</vt:lpstr>
      <vt:lpstr>Презентация PowerPoint</vt:lpstr>
      <vt:lpstr>Презентация PowerPoint</vt:lpstr>
      <vt:lpstr>Урочиста зустріч з товариством  “Корона північного Кракова”   в селі Бебво під Краковом  (w  seli  Bębło   gm.  Wielka  Wieś pod  Krakowem).</vt:lpstr>
      <vt:lpstr>Презентация PowerPoint</vt:lpstr>
      <vt:lpstr>Проект «Разом дбаємо про спільне минуле»</vt:lpstr>
      <vt:lpstr>Презентация PowerPoint</vt:lpstr>
      <vt:lpstr>Пошуково-дослідницька робота  «Українські прадавні обереги  у національному одязі» </vt:lpstr>
      <vt:lpstr>Презентация PowerPoint</vt:lpstr>
      <vt:lpstr>Регіональні національні костюми Тернопілля </vt:lpstr>
      <vt:lpstr>Презентация PowerPoint</vt:lpstr>
      <vt:lpstr>Групи дослідників</vt:lpstr>
      <vt:lpstr>Презентация PowerPoint</vt:lpstr>
      <vt:lpstr>Орнаменти і символіка вишивки</vt:lpstr>
      <vt:lpstr>Презентация PowerPoint</vt:lpstr>
      <vt:lpstr>Зразки  стародавніх українських національних костюмів</vt:lpstr>
      <vt:lpstr>Нами зібрано зразки  стародавніх українських національних костюмів. </vt:lpstr>
      <vt:lpstr>Колекція елементів  українського національного строю</vt:lpstr>
      <vt:lpstr>Презентация PowerPoint</vt:lpstr>
      <vt:lpstr>Проект  «Ремесла рідного краю»</vt:lpstr>
      <vt:lpstr>Презентация PowerPoint</vt:lpstr>
      <vt:lpstr>Гобелени жительки  Великі Бірки – майстрині Маценько Ольги Іванівни </vt:lpstr>
      <vt:lpstr>Презентация PowerPoint</vt:lpstr>
      <vt:lpstr>Вироби  різьбляра  Андрія Степановиа Гоча   із села Жовтневе Тернопільського району. </vt:lpstr>
      <vt:lpstr>Презентация PowerPoint</vt:lpstr>
      <vt:lpstr>ДЯКУЮ ЗА УВАГУ!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BTSH</dc:creator>
  <cp:lastModifiedBy>BTSH</cp:lastModifiedBy>
  <cp:revision>60</cp:revision>
  <cp:lastPrinted>2015-03-16T15:44:08Z</cp:lastPrinted>
  <dcterms:created xsi:type="dcterms:W3CDTF">2015-03-03T11:58:30Z</dcterms:created>
  <dcterms:modified xsi:type="dcterms:W3CDTF">2015-03-17T14:39:31Z</dcterms:modified>
</cp:coreProperties>
</file>