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  <p:sldMasterId id="2147483696" r:id="rId3"/>
    <p:sldMasterId id="2147483744" r:id="rId4"/>
  </p:sldMasterIdLst>
  <p:notesMasterIdLst>
    <p:notesMasterId r:id="rId18"/>
  </p:notesMasterIdLst>
  <p:sldIdLst>
    <p:sldId id="262" r:id="rId5"/>
    <p:sldId id="274" r:id="rId6"/>
    <p:sldId id="273" r:id="rId7"/>
    <p:sldId id="260" r:id="rId8"/>
    <p:sldId id="263" r:id="rId9"/>
    <p:sldId id="266" r:id="rId10"/>
    <p:sldId id="289" r:id="rId11"/>
    <p:sldId id="290" r:id="rId12"/>
    <p:sldId id="283" r:id="rId13"/>
    <p:sldId id="282" r:id="rId14"/>
    <p:sldId id="271" r:id="rId15"/>
    <p:sldId id="292" r:id="rId16"/>
    <p:sldId id="288" r:id="rId17"/>
  </p:sldIdLst>
  <p:sldSz cx="9144000" cy="6858000" type="screen4x3"/>
  <p:notesSz cx="6858000" cy="9144000"/>
  <p:embeddedFontLst>
    <p:embeddedFont>
      <p:font typeface="Aharoni" pitchFamily="2" charset="-79"/>
      <p:bold r:id="rId19"/>
    </p:embeddedFont>
    <p:embeddedFont>
      <p:font typeface="Palatino Linotype" pitchFamily="18" charset="0"/>
      <p:regular r:id="rId20"/>
      <p:bold r:id="rId21"/>
      <p:italic r:id="rId22"/>
      <p:boldItalic r:id="rId23"/>
    </p:embeddedFont>
    <p:embeddedFont>
      <p:font typeface="Verdana" pitchFamily="34" charset="0"/>
      <p:regular r:id="rId24"/>
      <p:bold r:id="rId25"/>
      <p:italic r:id="rId26"/>
      <p:boldItalic r:id="rId27"/>
    </p:embeddedFont>
    <p:embeddedFont>
      <p:font typeface="Majestic" charset="0"/>
      <p:regular r:id="rId28"/>
    </p:embeddedFont>
    <p:embeddedFont>
      <p:font typeface="Comic Sans MS" pitchFamily="66" charset="0"/>
      <p:regular r:id="rId29"/>
      <p:bold r:id="rId30"/>
      <p:italic r:id="rId31"/>
      <p:boldItalic r:id="rId32"/>
    </p:embeddedFont>
    <p:embeddedFont>
      <p:font typeface="Monotype Corsiva" pitchFamily="66" charset="0"/>
      <p:italic r:id="rId33"/>
    </p:embeddedFont>
    <p:embeddedFont>
      <p:font typeface="Gungsuh" pitchFamily="18" charset="-127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Traditional Arabic" pitchFamily="18" charset="-78"/>
      <p:regular r:id="rId39"/>
      <p:bold r:id="rId40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9F0505"/>
    <a:srgbClr val="0033CC"/>
    <a:srgbClr val="DFEC3C"/>
    <a:srgbClr val="990000"/>
    <a:srgbClr val="990099"/>
    <a:srgbClr val="E385CF"/>
    <a:srgbClr val="003300"/>
    <a:srgbClr val="EDD3EA"/>
    <a:srgbClr val="E165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>
      <p:cViewPr varScale="1">
        <p:scale>
          <a:sx n="74" d="100"/>
          <a:sy n="74" d="100"/>
        </p:scale>
        <p:origin x="-12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9D49C-1902-422B-8E61-21B49F429A11}" type="datetimeFigureOut">
              <a:rPr lang="uk-UA" smtClean="0"/>
              <a:pPr/>
              <a:t>25.05.2016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33F05-C623-4191-AC73-7023C0F5F0E4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1388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9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96DEE-CA3F-4DF0-905A-CB9798B9830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87B86-7329-4488-82B1-D3852238435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EF182-9B30-41CD-B513-BCCA8530C3C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73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432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8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928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24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58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157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7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EB18-88FA-4DBE-9C4B-71AA1A8CB3D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40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39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41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022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5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017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04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9080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02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267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EC5E6-18C3-4A2E-A762-DDEBB8A1103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93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286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5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349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947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8400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20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7820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814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9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58B1C-14CE-49A6-9DCC-0CAD7B36F9B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4710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789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27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23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25.05.2016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59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EBFE6-FBF1-44DC-8324-B1305271985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80677-A63E-4BB6-A679-15987D25538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FBC47-E93A-423A-A896-430BA830E00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AA5C0-E810-4BE0-8963-C5496EDB321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28FB7-74C0-45FD-B7E4-B5603A502AD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D3A8430-7014-4557-9111-F965570191C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25.05.2016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286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25.05.2016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0516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90A66AE-81F5-474A-B74B-EE41E9320F19}" type="datetimeFigureOut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25.05.2016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64F593F-0D5B-4CF0-BEE2-6583C73E7271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489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jpeg"/><Relationship Id="rId7" Type="http://schemas.openxmlformats.org/officeDocument/2006/relationships/image" Target="../media/image66.jpg"/><Relationship Id="rId12" Type="http://schemas.openxmlformats.org/officeDocument/2006/relationships/image" Target="../media/image7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hyperlink" Target="https://www.youtube.com/watch?v=qKsoZKaO1rQ" TargetMode="External"/><Relationship Id="rId17" Type="http://schemas.openxmlformats.org/officeDocument/2006/relationships/image" Target="../media/image36.png"/><Relationship Id="rId2" Type="http://schemas.openxmlformats.org/officeDocument/2006/relationships/image" Target="../media/image22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2646736"/>
            <a:ext cx="8915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008000"/>
                </a:solidFill>
                <a:latin typeface="Gungsuh" pitchFamily="18" charset="-127"/>
                <a:ea typeface="Gungsuh" pitchFamily="18" charset="-127"/>
                <a:cs typeface="Verdana" pitchFamily="34" charset="0"/>
              </a:rPr>
              <a:t>методиста</a:t>
            </a:r>
            <a:br>
              <a:rPr lang="ru-RU" sz="2800" b="1" dirty="0" smtClean="0">
                <a:solidFill>
                  <a:srgbClr val="008000"/>
                </a:solidFill>
                <a:latin typeface="Gungsuh" pitchFamily="18" charset="-127"/>
                <a:ea typeface="Gungsuh" pitchFamily="18" charset="-127"/>
                <a:cs typeface="Verdana" pitchFamily="34" charset="0"/>
              </a:rPr>
            </a:br>
            <a:r>
              <a:rPr lang="ru-RU" sz="2800" b="1" dirty="0" err="1" smtClean="0">
                <a:solidFill>
                  <a:srgbClr val="008000"/>
                </a:solidFill>
                <a:latin typeface="Gungsuh" pitchFamily="18" charset="-127"/>
                <a:ea typeface="Gungsuh" pitchFamily="18" charset="-127"/>
                <a:cs typeface="Verdana" pitchFamily="34" charset="0"/>
              </a:rPr>
              <a:t>Зборівського</a:t>
            </a:r>
            <a:r>
              <a:rPr lang="ru-RU" sz="2800" b="1" dirty="0" smtClean="0">
                <a:solidFill>
                  <a:srgbClr val="008000"/>
                </a:solidFill>
                <a:latin typeface="Gungsuh" pitchFamily="18" charset="-127"/>
                <a:ea typeface="Gungsuh" pitchFamily="18" charset="-127"/>
                <a:cs typeface="Verdana" pitchFamily="34" charset="0"/>
              </a:rPr>
              <a:t> районного центру </a:t>
            </a:r>
            <a:r>
              <a:rPr lang="ru-RU" sz="2800" b="1" dirty="0" err="1" smtClean="0">
                <a:solidFill>
                  <a:srgbClr val="008000"/>
                </a:solidFill>
                <a:latin typeface="Gungsuh" pitchFamily="18" charset="-127"/>
                <a:ea typeface="Gungsuh" pitchFamily="18" charset="-127"/>
                <a:cs typeface="Verdana" pitchFamily="34" charset="0"/>
              </a:rPr>
              <a:t>дитячої</a:t>
            </a:r>
            <a:r>
              <a:rPr lang="ru-RU" sz="2800" b="1" dirty="0" smtClean="0">
                <a:solidFill>
                  <a:srgbClr val="008000"/>
                </a:solidFill>
                <a:latin typeface="Gungsuh" pitchFamily="18" charset="-127"/>
                <a:ea typeface="Gungsuh" pitchFamily="18" charset="-127"/>
                <a:cs typeface="Verdana" pitchFamily="34" charset="0"/>
              </a:rPr>
              <a:t> та </a:t>
            </a:r>
            <a:r>
              <a:rPr lang="ru-RU" sz="2800" b="1" dirty="0" err="1" smtClean="0">
                <a:solidFill>
                  <a:srgbClr val="008000"/>
                </a:solidFill>
                <a:latin typeface="Gungsuh" pitchFamily="18" charset="-127"/>
                <a:ea typeface="Gungsuh" pitchFamily="18" charset="-127"/>
                <a:cs typeface="Verdana" pitchFamily="34" charset="0"/>
              </a:rPr>
              <a:t>юнацької</a:t>
            </a:r>
            <a:r>
              <a:rPr lang="ru-RU" sz="2800" b="1" dirty="0" smtClean="0">
                <a:solidFill>
                  <a:srgbClr val="008000"/>
                </a:solidFill>
                <a:latin typeface="Gungsuh" pitchFamily="18" charset="-127"/>
                <a:ea typeface="Gungsuh" pitchFamily="18" charset="-127"/>
                <a:cs typeface="Verdana" pitchFamily="34" charset="0"/>
              </a:rPr>
              <a:t> </a:t>
            </a:r>
            <a:r>
              <a:rPr lang="ru-RU" sz="2800" b="1" dirty="0" err="1" smtClean="0">
                <a:solidFill>
                  <a:srgbClr val="008000"/>
                </a:solidFill>
                <a:latin typeface="Gungsuh" pitchFamily="18" charset="-127"/>
                <a:ea typeface="Gungsuh" pitchFamily="18" charset="-127"/>
                <a:cs typeface="Verdana" pitchFamily="34" charset="0"/>
              </a:rPr>
              <a:t>творчості</a:t>
            </a:r>
            <a:endParaRPr lang="ru-RU" sz="2800" b="1" dirty="0" smtClean="0">
              <a:solidFill>
                <a:srgbClr val="008000"/>
              </a:solidFill>
              <a:latin typeface="Gungsuh" pitchFamily="18" charset="-127"/>
              <a:ea typeface="Gungsuh" pitchFamily="18" charset="-127"/>
              <a:cs typeface="Verdana" pitchFamily="34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981200" y="4572000"/>
            <a:ext cx="510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800" b="1" i="1" dirty="0">
                <a:solidFill>
                  <a:srgbClr val="003300"/>
                </a:solidFill>
                <a:latin typeface="Gungsuh" pitchFamily="18" charset="-127"/>
                <a:ea typeface="Gungsuh" pitchFamily="18" charset="-127"/>
              </a:rPr>
              <a:t>Владимир </a:t>
            </a:r>
            <a:r>
              <a:rPr lang="ru-RU" sz="2800" b="1" i="1" dirty="0" err="1">
                <a:solidFill>
                  <a:srgbClr val="003300"/>
                </a:solidFill>
                <a:latin typeface="Gungsuh" pitchFamily="18" charset="-127"/>
                <a:ea typeface="Gungsuh" pitchFamily="18" charset="-127"/>
              </a:rPr>
              <a:t>Ірини</a:t>
            </a:r>
            <a:r>
              <a:rPr lang="ru-RU" sz="2800" b="1" i="1" dirty="0">
                <a:solidFill>
                  <a:srgbClr val="003300"/>
                </a:solidFill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800" b="1" i="1" dirty="0" err="1">
                <a:solidFill>
                  <a:srgbClr val="003300"/>
                </a:solidFill>
                <a:latin typeface="Gungsuh" pitchFamily="18" charset="-127"/>
                <a:ea typeface="Gungsuh" pitchFamily="18" charset="-127"/>
              </a:rPr>
              <a:t>Михайлівни</a:t>
            </a:r>
            <a:endParaRPr lang="ru-RU" sz="2800" b="1" i="1" dirty="0">
              <a:solidFill>
                <a:srgbClr val="003300"/>
              </a:solidFill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259632" y="1523998"/>
            <a:ext cx="685184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4800" b="1" i="1" dirty="0" smtClean="0">
                <a:solidFill>
                  <a:srgbClr val="003300"/>
                </a:solidFill>
                <a:latin typeface="Gungsuh" pitchFamily="18" charset="-127"/>
                <a:ea typeface="Gungsuh" pitchFamily="18" charset="-127"/>
                <a:cs typeface="Aharoni" pitchFamily="2" charset="-79"/>
              </a:rPr>
              <a:t>Творчий портрет</a:t>
            </a:r>
            <a:r>
              <a:rPr lang="en-US" sz="2000" b="1" dirty="0">
                <a:solidFill>
                  <a:schemeClr val="tx2"/>
                </a:solidFill>
              </a:rPr>
              <a:t/>
            </a:r>
            <a:br>
              <a:rPr lang="en-US" sz="2000" b="1" dirty="0">
                <a:solidFill>
                  <a:schemeClr val="tx2"/>
                </a:solidFill>
              </a:rPr>
            </a:b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3733800" y="609600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8000"/>
                </a:solidFill>
              </a:rPr>
              <a:t>2016</a:t>
            </a:r>
            <a:endParaRPr lang="uk-UA" sz="20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5" name="Picture 3" descr="C:\Users\Asus\Desktop\IMG_903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6679">
            <a:off x="6321240" y="269346"/>
            <a:ext cx="2473663" cy="107596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sus\Desktop\patriotu_ukrtvir.info_-580x34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7943">
            <a:off x="190795" y="128568"/>
            <a:ext cx="2306772" cy="129380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 descr="C:\Users\Asus\Desktop\image (3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2814">
            <a:off x="900624" y="1286574"/>
            <a:ext cx="2243641" cy="123092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Asus\Desktop\IMG_903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4503">
            <a:off x="7017758" y="5025838"/>
            <a:ext cx="1975943" cy="139511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13125" y="-4708"/>
            <a:ext cx="4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sz="2400" b="1" dirty="0" smtClean="0">
                <a:solidFill>
                  <a:srgbClr val="FFFF00"/>
                </a:solidFill>
                <a:latin typeface="Calibri"/>
              </a:rPr>
              <a:t>Виготовляли </a:t>
            </a:r>
            <a:endParaRPr lang="uk-UA" sz="2400" b="1" dirty="0">
              <a:solidFill>
                <a:srgbClr val="FFFF00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sz="2400" b="1" dirty="0" smtClean="0">
                <a:solidFill>
                  <a:srgbClr val="FFFF00"/>
                </a:solidFill>
                <a:latin typeface="Calibri"/>
              </a:rPr>
              <a:t>О</a:t>
            </a:r>
            <a:r>
              <a:rPr lang="uk-UA" sz="2400" b="1" dirty="0" smtClean="0">
                <a:solidFill>
                  <a:srgbClr val="1A13AD"/>
                </a:solidFill>
                <a:latin typeface="Calibri"/>
              </a:rPr>
              <a:t>Б</a:t>
            </a:r>
            <a:r>
              <a:rPr lang="uk-UA" sz="2400" b="1" dirty="0" smtClean="0">
                <a:solidFill>
                  <a:srgbClr val="FFFF00"/>
                </a:solidFill>
                <a:latin typeface="Calibri"/>
              </a:rPr>
              <a:t>Е</a:t>
            </a:r>
            <a:r>
              <a:rPr lang="uk-UA" sz="2400" b="1" dirty="0" smtClean="0">
                <a:solidFill>
                  <a:srgbClr val="1A13AD"/>
                </a:solidFill>
                <a:latin typeface="Calibri"/>
              </a:rPr>
              <a:t>Р</a:t>
            </a:r>
            <a:r>
              <a:rPr lang="uk-UA" sz="2400" b="1" dirty="0" smtClean="0">
                <a:solidFill>
                  <a:srgbClr val="FFFF00"/>
                </a:solidFill>
                <a:latin typeface="Calibri"/>
              </a:rPr>
              <a:t>Е</a:t>
            </a:r>
            <a:r>
              <a:rPr lang="uk-UA" sz="2400" b="1" dirty="0" smtClean="0">
                <a:solidFill>
                  <a:srgbClr val="1A13AD"/>
                </a:solidFill>
                <a:latin typeface="Calibri"/>
              </a:rPr>
              <a:t>Г</a:t>
            </a:r>
            <a:r>
              <a:rPr lang="uk-UA" sz="2400" b="1" dirty="0" smtClean="0">
                <a:solidFill>
                  <a:srgbClr val="FFFF00"/>
                </a:solidFill>
                <a:latin typeface="Calibri"/>
              </a:rPr>
              <a:t>И</a:t>
            </a: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uk-UA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uk-UA" sz="2400" b="1" dirty="0" smtClean="0">
                <a:solidFill>
                  <a:srgbClr val="1A13AD"/>
                </a:solidFill>
                <a:latin typeface="Calibri"/>
              </a:rPr>
              <a:t>Н</a:t>
            </a:r>
            <a:r>
              <a:rPr lang="uk-UA" sz="2400" b="1" dirty="0" smtClean="0">
                <a:solidFill>
                  <a:srgbClr val="FFFF00"/>
                </a:solidFill>
                <a:latin typeface="Calibri"/>
              </a:rPr>
              <a:t>А</a:t>
            </a:r>
            <a:r>
              <a:rPr lang="uk-UA" sz="2400" b="1" dirty="0" smtClean="0">
                <a:solidFill>
                  <a:srgbClr val="1A13AD"/>
                </a:solidFill>
                <a:latin typeface="Calibri"/>
              </a:rPr>
              <a:t>Ш</a:t>
            </a:r>
            <a:r>
              <a:rPr lang="uk-UA" sz="2400" b="1" dirty="0" smtClean="0">
                <a:solidFill>
                  <a:srgbClr val="FFFF00"/>
                </a:solidFill>
                <a:latin typeface="Calibri"/>
              </a:rPr>
              <a:t>И</a:t>
            </a:r>
            <a:r>
              <a:rPr lang="uk-UA" sz="2400" b="1" dirty="0" smtClean="0">
                <a:solidFill>
                  <a:srgbClr val="1A13AD"/>
                </a:solidFill>
                <a:latin typeface="Calibri"/>
              </a:rPr>
              <a:t>М</a:t>
            </a: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uk-UA" sz="2400" b="1" dirty="0" smtClean="0">
                <a:solidFill>
                  <a:srgbClr val="FFFF00"/>
                </a:solidFill>
                <a:latin typeface="Calibri"/>
              </a:rPr>
              <a:t>Г</a:t>
            </a:r>
            <a:r>
              <a:rPr lang="uk-UA" sz="2400" b="1" dirty="0" smtClean="0">
                <a:solidFill>
                  <a:srgbClr val="1A13AD"/>
                </a:solidFill>
                <a:latin typeface="Calibri"/>
              </a:rPr>
              <a:t>Е</a:t>
            </a:r>
            <a:r>
              <a:rPr lang="uk-UA" sz="2400" b="1" dirty="0" smtClean="0">
                <a:solidFill>
                  <a:srgbClr val="FFFF00"/>
                </a:solidFill>
                <a:latin typeface="Calibri"/>
              </a:rPr>
              <a:t>Р</a:t>
            </a:r>
            <a:r>
              <a:rPr lang="uk-UA" sz="2400" b="1" dirty="0" smtClean="0">
                <a:solidFill>
                  <a:srgbClr val="1A13AD"/>
                </a:solidFill>
                <a:latin typeface="Calibri"/>
              </a:rPr>
              <a:t>О</a:t>
            </a:r>
            <a:r>
              <a:rPr lang="uk-UA" sz="2400" b="1" dirty="0" smtClean="0">
                <a:solidFill>
                  <a:srgbClr val="FFFF00"/>
                </a:solidFill>
                <a:latin typeface="Calibri"/>
              </a:rPr>
              <a:t>Я</a:t>
            </a:r>
            <a:r>
              <a:rPr lang="uk-UA" sz="2400" b="1" dirty="0" smtClean="0">
                <a:solidFill>
                  <a:srgbClr val="1A13AD"/>
                </a:solidFill>
                <a:latin typeface="Calibri"/>
              </a:rPr>
              <a:t>М</a:t>
            </a:r>
            <a:endParaRPr lang="uk-UA" sz="2400" b="1" dirty="0">
              <a:solidFill>
                <a:srgbClr val="1A13AD"/>
              </a:solidFill>
              <a:latin typeface="Calibri"/>
            </a:endParaRPr>
          </a:p>
        </p:txBody>
      </p:sp>
      <p:pic>
        <p:nvPicPr>
          <p:cNvPr id="1026" name="Picture 2" descr="D:\Робота\методист\виховна робота Оліїв\обереги учасникам АТО\Фото1563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338" y="1555648"/>
            <a:ext cx="2573024" cy="1263886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93" y="773888"/>
            <a:ext cx="3281700" cy="1573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80770"/>
            <a:ext cx="2429266" cy="140848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03" y="2066555"/>
            <a:ext cx="231078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кутник 5"/>
          <p:cNvSpPr/>
          <p:nvPr/>
        </p:nvSpPr>
        <p:spPr>
          <a:xfrm>
            <a:off x="41744" y="3944719"/>
            <a:ext cx="40182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uk-UA" b="1" dirty="0">
                <a:solidFill>
                  <a:srgbClr val="FFFF00"/>
                </a:solidFill>
                <a:latin typeface="Calibri"/>
              </a:rPr>
              <a:t>Лідери учнівського самоврядування Зборівського району "</a:t>
            </a:r>
            <a:r>
              <a:rPr lang="uk-UA" b="1" dirty="0" err="1">
                <a:solidFill>
                  <a:srgbClr val="FFFF00"/>
                </a:solidFill>
                <a:latin typeface="Calibri"/>
              </a:rPr>
              <a:t>Сузір</a:t>
            </a:r>
            <a:r>
              <a:rPr lang="uk-UA" b="1" dirty="0">
                <a:solidFill>
                  <a:srgbClr val="FFFF00"/>
                </a:solidFill>
                <a:latin typeface="Calibri"/>
              </a:rPr>
              <a:t>*я" 23 березня 2016 р. відправили нашим захисникам зроблені своїми руками обереги із солоного тіста "Ангел - підвіска". Побажали героям, щоб ці </a:t>
            </a:r>
            <a:r>
              <a:rPr lang="uk-UA" b="1" dirty="0" err="1">
                <a:solidFill>
                  <a:srgbClr val="FFFF00"/>
                </a:solidFill>
                <a:latin typeface="Calibri"/>
              </a:rPr>
              <a:t>ангелочки</a:t>
            </a:r>
            <a:r>
              <a:rPr lang="uk-UA" b="1" dirty="0">
                <a:solidFill>
                  <a:srgbClr val="FFFF00"/>
                </a:solidFill>
                <a:latin typeface="Calibri"/>
              </a:rPr>
              <a:t> їх оберігали та зігрівали їхні серця. Також висловили воїнам подяку та підтримку у їхній святій справі.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819534"/>
            <a:ext cx="2451926" cy="342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980" y="3889251"/>
            <a:ext cx="2883870" cy="281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81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2009185" y="251454"/>
            <a:ext cx="585881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3600" b="1" i="1" u="sng" dirty="0">
                <a:solidFill>
                  <a:srgbClr val="C00000"/>
                </a:solidFill>
                <a:latin typeface="Palatino Linotype" pitchFamily="18" charset="0"/>
              </a:rPr>
              <a:t>П</a:t>
            </a:r>
            <a:r>
              <a:rPr lang="uk-UA" sz="3600" b="1" i="1" u="sng" dirty="0">
                <a:solidFill>
                  <a:srgbClr val="008000"/>
                </a:solidFill>
                <a:latin typeface="Palatino Linotype" pitchFamily="18" charset="0"/>
              </a:rPr>
              <a:t>Р</a:t>
            </a:r>
            <a:r>
              <a:rPr lang="uk-UA" sz="3600" b="1" i="1" u="sng" dirty="0">
                <a:solidFill>
                  <a:srgbClr val="E385CF"/>
                </a:solidFill>
                <a:latin typeface="Palatino Linotype" pitchFamily="18" charset="0"/>
              </a:rPr>
              <a:t>А</a:t>
            </a:r>
            <a:r>
              <a:rPr lang="uk-UA" sz="3600" b="1" i="1" u="sng" dirty="0">
                <a:solidFill>
                  <a:srgbClr val="0070C0"/>
                </a:solidFill>
                <a:latin typeface="Palatino Linotype" pitchFamily="18" charset="0"/>
              </a:rPr>
              <a:t>Ц</a:t>
            </a:r>
            <a:r>
              <a:rPr lang="uk-UA" sz="3600" b="1" i="1" u="sng" dirty="0">
                <a:solidFill>
                  <a:srgbClr val="FFC000"/>
                </a:solidFill>
                <a:latin typeface="Palatino Linotype" pitchFamily="18" charset="0"/>
              </a:rPr>
              <a:t>Ю</a:t>
            </a:r>
            <a:r>
              <a:rPr lang="uk-UA" sz="3600" b="1" i="1" u="sng" dirty="0">
                <a:solidFill>
                  <a:srgbClr val="00B050"/>
                </a:solidFill>
                <a:latin typeface="Palatino Linotype" pitchFamily="18" charset="0"/>
              </a:rPr>
              <a:t>Є</a:t>
            </a:r>
            <a:r>
              <a:rPr lang="uk-UA" sz="3600" b="1" i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Palatino Linotype" pitchFamily="18" charset="0"/>
              </a:rPr>
              <a:t>М</a:t>
            </a:r>
            <a:r>
              <a:rPr lang="uk-UA" sz="3600" b="1" i="1" u="sng" dirty="0">
                <a:solidFill>
                  <a:srgbClr val="990099"/>
                </a:solidFill>
                <a:latin typeface="Palatino Linotype" pitchFamily="18" charset="0"/>
              </a:rPr>
              <a:t>О</a:t>
            </a:r>
            <a:r>
              <a:rPr lang="uk-UA" sz="3600" b="1" i="1" u="sng" dirty="0">
                <a:latin typeface="Palatino Linotype" pitchFamily="18" charset="0"/>
              </a:rPr>
              <a:t> </a:t>
            </a:r>
            <a:r>
              <a:rPr lang="uk-UA" sz="3600" b="1" i="1" u="sng" dirty="0">
                <a:solidFill>
                  <a:srgbClr val="00B050"/>
                </a:solidFill>
                <a:latin typeface="Palatino Linotype" pitchFamily="18" charset="0"/>
              </a:rPr>
              <a:t>Т</a:t>
            </a:r>
            <a:r>
              <a:rPr lang="uk-UA" sz="3600" b="1" i="1" u="sng" dirty="0">
                <a:solidFill>
                  <a:srgbClr val="0070C0"/>
                </a:solidFill>
                <a:latin typeface="Palatino Linotype" pitchFamily="18" charset="0"/>
              </a:rPr>
              <a:t>В</a:t>
            </a:r>
            <a:r>
              <a:rPr lang="uk-UA" sz="3600" b="1" i="1" u="sng" dirty="0">
                <a:solidFill>
                  <a:srgbClr val="990099"/>
                </a:solidFill>
                <a:latin typeface="Palatino Linotype" pitchFamily="18" charset="0"/>
              </a:rPr>
              <a:t>О</a:t>
            </a:r>
            <a:r>
              <a:rPr lang="uk-UA" sz="3600" b="1" i="1" u="sng" dirty="0">
                <a:solidFill>
                  <a:srgbClr val="C00000"/>
                </a:solidFill>
                <a:latin typeface="Palatino Linotype" pitchFamily="18" charset="0"/>
              </a:rPr>
              <a:t>Р</a:t>
            </a:r>
            <a:r>
              <a:rPr lang="uk-UA" sz="3600" b="1" i="1" u="sng" dirty="0">
                <a:solidFill>
                  <a:srgbClr val="FFC000"/>
                </a:solidFill>
                <a:latin typeface="Palatino Linotype" pitchFamily="18" charset="0"/>
              </a:rPr>
              <a:t>Ч</a:t>
            </a:r>
            <a:r>
              <a:rPr lang="uk-UA" sz="3600" b="1" i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Palatino Linotype" pitchFamily="18" charset="0"/>
              </a:rPr>
              <a:t>О</a:t>
            </a:r>
          </a:p>
          <a:p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9601">
            <a:off x="1102775" y="2323752"/>
            <a:ext cx="2051525" cy="1540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728">
            <a:off x="6772451" y="566197"/>
            <a:ext cx="2191096" cy="1452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6441">
            <a:off x="6866446" y="3327942"/>
            <a:ext cx="2027886" cy="1935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4594">
            <a:off x="172917" y="1228720"/>
            <a:ext cx="2781524" cy="1567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052" y="4671836"/>
            <a:ext cx="2730911" cy="2069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86" y="1105987"/>
            <a:ext cx="2452610" cy="16640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616256"/>
            <a:ext cx="1732530" cy="2264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0003">
            <a:off x="44815" y="3387206"/>
            <a:ext cx="2304256" cy="1445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4" y="4671836"/>
            <a:ext cx="2926562" cy="2163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339" y="4950040"/>
            <a:ext cx="2934446" cy="179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546">
            <a:off x="5510758" y="1213376"/>
            <a:ext cx="1436215" cy="198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4254">
            <a:off x="7855738" y="1749097"/>
            <a:ext cx="1074615" cy="1861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820" y="3093799"/>
            <a:ext cx="2849191" cy="1537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26" y="1938035"/>
            <a:ext cx="1198873" cy="1543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0" y="1772816"/>
            <a:ext cx="3332861" cy="4773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373" y="99097"/>
            <a:ext cx="4434103" cy="275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514" y="2810252"/>
            <a:ext cx="2888214" cy="403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4351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Calibri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358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dirty="0">
                <a:solidFill>
                  <a:prstClr val="black"/>
                </a:solidFill>
                <a:latin typeface="Calibri"/>
              </a:rPr>
              <a:t> </a:t>
            </a:r>
            <a:endParaRPr lang="uk-UA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5736" y="2271359"/>
            <a:ext cx="446449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FFFF99"/>
                </a:solidFill>
                <a:latin typeface="Calibri"/>
              </a:rPr>
              <a:t>«Не питай, </a:t>
            </a:r>
            <a:r>
              <a:rPr lang="ru-RU" sz="2800" b="1" dirty="0" err="1">
                <a:solidFill>
                  <a:srgbClr val="FFFF99"/>
                </a:solidFill>
                <a:latin typeface="Calibri"/>
              </a:rPr>
              <a:t>що</a:t>
            </a:r>
            <a:r>
              <a:rPr lang="ru-RU" sz="2800" b="1" dirty="0">
                <a:solidFill>
                  <a:srgbClr val="FFFF99"/>
                </a:solidFill>
                <a:latin typeface="Calibri"/>
              </a:rPr>
              <a:t> </a:t>
            </a:r>
            <a:r>
              <a:rPr lang="ru-RU" sz="2800" b="1" dirty="0" err="1">
                <a:solidFill>
                  <a:srgbClr val="FFFF99"/>
                </a:solidFill>
                <a:latin typeface="Calibri"/>
              </a:rPr>
              <a:t>може</a:t>
            </a:r>
            <a:r>
              <a:rPr lang="ru-RU" sz="2800" b="1" dirty="0">
                <a:solidFill>
                  <a:srgbClr val="FFFF99"/>
                </a:solidFill>
                <a:latin typeface="Calibri"/>
              </a:rPr>
              <a:t> </a:t>
            </a:r>
            <a:r>
              <a:rPr lang="ru-RU" sz="2800" b="1" dirty="0" err="1">
                <a:solidFill>
                  <a:srgbClr val="FFFF99"/>
                </a:solidFill>
                <a:latin typeface="Calibri"/>
              </a:rPr>
              <a:t>зробити</a:t>
            </a:r>
            <a:r>
              <a:rPr lang="ru-RU" sz="2800" b="1" dirty="0">
                <a:solidFill>
                  <a:srgbClr val="FFFF99"/>
                </a:solidFill>
                <a:latin typeface="Calibri"/>
              </a:rPr>
              <a:t> для тебе держава,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FFFF99"/>
                </a:solidFill>
                <a:latin typeface="Calibri"/>
              </a:rPr>
              <a:t>а запитай себе, </a:t>
            </a:r>
            <a:r>
              <a:rPr lang="ru-RU" sz="2800" b="1" dirty="0" err="1">
                <a:solidFill>
                  <a:srgbClr val="FFFF99"/>
                </a:solidFill>
                <a:latin typeface="Calibri"/>
              </a:rPr>
              <a:t>що</a:t>
            </a:r>
            <a:r>
              <a:rPr lang="ru-RU" sz="2800" b="1" dirty="0">
                <a:solidFill>
                  <a:srgbClr val="FFFF99"/>
                </a:solidFill>
                <a:latin typeface="Calibri"/>
              </a:rPr>
              <a:t> </a:t>
            </a:r>
            <a:r>
              <a:rPr lang="ru-RU" sz="2800" b="1" dirty="0" err="1">
                <a:solidFill>
                  <a:srgbClr val="FFFF99"/>
                </a:solidFill>
                <a:latin typeface="Calibri"/>
              </a:rPr>
              <a:t>ти</a:t>
            </a:r>
            <a:r>
              <a:rPr lang="ru-RU" sz="2800" b="1" dirty="0">
                <a:solidFill>
                  <a:srgbClr val="FFFF99"/>
                </a:solidFill>
                <a:latin typeface="Calibri"/>
              </a:rPr>
              <a:t> </a:t>
            </a:r>
            <a:r>
              <a:rPr lang="ru-RU" sz="2800" b="1" dirty="0" err="1">
                <a:solidFill>
                  <a:srgbClr val="FFFF99"/>
                </a:solidFill>
                <a:latin typeface="Calibri"/>
              </a:rPr>
              <a:t>можеш</a:t>
            </a:r>
            <a:r>
              <a:rPr lang="ru-RU" sz="2800" b="1" dirty="0">
                <a:solidFill>
                  <a:srgbClr val="FFFF99"/>
                </a:solidFill>
                <a:latin typeface="Calibri"/>
              </a:rPr>
              <a:t> для </a:t>
            </a:r>
            <a:r>
              <a:rPr lang="ru-RU" sz="2800" b="1" dirty="0" err="1">
                <a:solidFill>
                  <a:srgbClr val="FFFF99"/>
                </a:solidFill>
                <a:latin typeface="Calibri"/>
              </a:rPr>
              <a:t>неї</a:t>
            </a:r>
            <a:r>
              <a:rPr lang="ru-RU" sz="2800" b="1" dirty="0">
                <a:solidFill>
                  <a:srgbClr val="FFFF99"/>
                </a:solidFill>
                <a:latin typeface="Calibri"/>
              </a:rPr>
              <a:t> </a:t>
            </a:r>
            <a:r>
              <a:rPr lang="ru-RU" sz="2800" b="1" dirty="0" err="1">
                <a:solidFill>
                  <a:srgbClr val="FFFF99"/>
                </a:solidFill>
                <a:latin typeface="Calibri"/>
              </a:rPr>
              <a:t>зробити</a:t>
            </a:r>
            <a:r>
              <a:rPr lang="ru-RU" sz="2800" b="1" dirty="0" smtClean="0">
                <a:solidFill>
                  <a:srgbClr val="FFFF99"/>
                </a:solidFill>
                <a:latin typeface="Calibri"/>
              </a:rPr>
              <a:t>»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(Дж. Ф. </a:t>
            </a:r>
            <a:r>
              <a:rPr lang="ru-RU" dirty="0" err="1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Кеннеді</a:t>
            </a:r>
            <a:r>
              <a:rPr lang="ru-RU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 -  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</a:t>
            </a:r>
            <a:r>
              <a:rPr lang="ru-RU" dirty="0" err="1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найвідоміший</a:t>
            </a:r>
            <a:r>
              <a:rPr lang="ru-RU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</a:t>
            </a:r>
            <a:r>
              <a:rPr lang="ru-RU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президент 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 </a:t>
            </a:r>
            <a:r>
              <a:rPr lang="ru-RU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США </a:t>
            </a:r>
            <a:r>
              <a:rPr lang="ru-RU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у  ХХ ст.)</a:t>
            </a:r>
            <a:r>
              <a:rPr lang="ru-RU" dirty="0">
                <a:solidFill>
                  <a:prstClr val="white"/>
                </a:solidFill>
                <a:latin typeface="Calibri"/>
              </a:rPr>
              <a:t>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208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5"/>
    </mc:Choice>
    <mc:Fallback xmlns="">
      <p:transition spd="slow" advTm="901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76672"/>
            <a:ext cx="86409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uk-UA" sz="2200" dirty="0">
                <a:solidFill>
                  <a:srgbClr val="002060"/>
                </a:solidFill>
                <a:latin typeface="Palatino Linotype" pitchFamily="18" charset="0"/>
              </a:rPr>
              <a:t>Наш Центр дитячої та юнацької творчості – це ми, колектив педагогів, батьків і </a:t>
            </a:r>
            <a:r>
              <a:rPr lang="uk-UA" sz="2200" dirty="0" smtClean="0">
                <a:solidFill>
                  <a:srgbClr val="002060"/>
                </a:solidFill>
                <a:latin typeface="Palatino Linotype" pitchFamily="18" charset="0"/>
              </a:rPr>
              <a:t>вихованців, </a:t>
            </a:r>
            <a:r>
              <a:rPr lang="uk-UA" sz="2200" dirty="0">
                <a:solidFill>
                  <a:srgbClr val="002060"/>
                </a:solidFill>
                <a:latin typeface="Palatino Linotype" pitchFamily="18" charset="0"/>
              </a:rPr>
              <a:t>які зібралися для того, щоб усі разом і кожен окремо змогли думати, відчувати, діяти з тим, щоб реалізувати девіз: </a:t>
            </a:r>
            <a:r>
              <a:rPr lang="uk-UA" sz="2200" b="1" dirty="0">
                <a:solidFill>
                  <a:srgbClr val="002060"/>
                </a:solidFill>
                <a:latin typeface="Palatino Linotype" pitchFamily="18" charset="0"/>
              </a:rPr>
              <a:t>«Щасливі очі дітей – найвища оцінка роботи закладу</a:t>
            </a:r>
            <a:r>
              <a:rPr lang="uk-UA" sz="2200" b="1" dirty="0" smtClean="0">
                <a:solidFill>
                  <a:srgbClr val="002060"/>
                </a:solidFill>
                <a:latin typeface="Palatino Linotype" pitchFamily="18" charset="0"/>
              </a:rPr>
              <a:t>».</a:t>
            </a:r>
          </a:p>
          <a:p>
            <a:pPr indent="457200" algn="just"/>
            <a:r>
              <a:rPr lang="uk-UA" sz="2200" dirty="0">
                <a:solidFill>
                  <a:srgbClr val="002060"/>
                </a:solidFill>
                <a:latin typeface="Palatino Linotype" pitchFamily="18" charset="0"/>
              </a:rPr>
              <a:t>Ми хочемо, щоб заклад став острівцем людяності й любові, творчості й постійного пошуку, щоб його випускники на все життя засвоїли: якщо хочеш стати щасливим, то дотримуйся золотого правила: </a:t>
            </a:r>
            <a:r>
              <a:rPr lang="uk-UA" sz="2200" b="1" dirty="0">
                <a:solidFill>
                  <a:srgbClr val="002060"/>
                </a:solidFill>
                <a:latin typeface="Palatino Linotype" pitchFamily="18" charset="0"/>
              </a:rPr>
              <a:t>розум – у голові; чесність – у серці; здоров’я – у тілі; успіх – у творчості. </a:t>
            </a:r>
            <a:r>
              <a:rPr lang="uk-UA" sz="2200" dirty="0">
                <a:solidFill>
                  <a:srgbClr val="002060"/>
                </a:solidFill>
                <a:latin typeface="Palatino Linotype" pitchFamily="18" charset="0"/>
              </a:rPr>
              <a:t>Це буде заклад тих, хто бажає неможливого, має сміливі плани й надії, сповнений настроєм пізнавального романтизму.</a:t>
            </a:r>
          </a:p>
          <a:p>
            <a:pPr indent="457200" algn="just"/>
            <a:r>
              <a:rPr lang="uk-UA" sz="2200" dirty="0" smtClean="0">
                <a:solidFill>
                  <a:srgbClr val="002060"/>
                </a:solidFill>
                <a:latin typeface="Palatino Linotype" pitchFamily="18" charset="0"/>
              </a:rPr>
              <a:t>Наш </a:t>
            </a:r>
            <a:r>
              <a:rPr lang="uk-UA" sz="2200" dirty="0">
                <a:solidFill>
                  <a:srgbClr val="002060"/>
                </a:solidFill>
                <a:latin typeface="Palatino Linotype" pitchFamily="18" charset="0"/>
              </a:rPr>
              <a:t>Центр дитячої та юнацької творчості – це заклад, де головною діючою особою є гуртківець, де педагоги й вихованці є партнерами, де передусім панує толерантність, взаємоповага та взаємодовіра, дух патріотизму і моральності</a:t>
            </a:r>
            <a:r>
              <a:rPr lang="uk-UA" sz="2200" dirty="0" smtClean="0">
                <a:solidFill>
                  <a:srgbClr val="002060"/>
                </a:solidFill>
                <a:latin typeface="Palatino Linotype" pitchFamily="18" charset="0"/>
              </a:rPr>
              <a:t>.</a:t>
            </a:r>
          </a:p>
          <a:p>
            <a:pPr indent="457200" algn="just"/>
            <a:r>
              <a:rPr lang="uk-UA" sz="2200" b="1" u="sng" dirty="0" smtClean="0">
                <a:solidFill>
                  <a:srgbClr val="002060"/>
                </a:solidFill>
                <a:latin typeface="Palatino Linotype" pitchFamily="18" charset="0"/>
              </a:rPr>
              <a:t>Ми </a:t>
            </a:r>
            <a:r>
              <a:rPr lang="uk-UA" sz="2200" b="1" u="sng" dirty="0">
                <a:solidFill>
                  <a:srgbClr val="002060"/>
                </a:solidFill>
                <a:latin typeface="Palatino Linotype" pitchFamily="18" charset="0"/>
              </a:rPr>
              <a:t>віримо в майбутнє України, упевнено дивимось уперед і бачимо майбуття у світлих тонах.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2057400" y="685800"/>
            <a:ext cx="533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u="sng" dirty="0" err="1">
                <a:solidFill>
                  <a:srgbClr val="006600"/>
                </a:solidFill>
                <a:latin typeface="Palatino Linotype" pitchFamily="18" charset="0"/>
              </a:rPr>
              <a:t>Форми</a:t>
            </a:r>
            <a:r>
              <a:rPr lang="ru-RU" sz="3200" b="1" i="1" u="sng" dirty="0">
                <a:solidFill>
                  <a:srgbClr val="006600"/>
                </a:solidFill>
                <a:latin typeface="Palatino Linotype" pitchFamily="18" charset="0"/>
              </a:rPr>
              <a:t> </a:t>
            </a:r>
            <a:r>
              <a:rPr lang="ru-RU" sz="3200" b="1" i="1" u="sng" dirty="0" err="1">
                <a:solidFill>
                  <a:srgbClr val="006600"/>
                </a:solidFill>
                <a:latin typeface="Palatino Linotype" pitchFamily="18" charset="0"/>
              </a:rPr>
              <a:t>методичної</a:t>
            </a:r>
            <a:r>
              <a:rPr lang="ru-RU" sz="3200" b="1" i="1" u="sng" dirty="0">
                <a:solidFill>
                  <a:srgbClr val="006600"/>
                </a:solidFill>
                <a:latin typeface="Palatino Linotype" pitchFamily="18" charset="0"/>
              </a:rPr>
              <a:t> </a:t>
            </a:r>
            <a:r>
              <a:rPr lang="ru-RU" sz="3200" b="1" i="1" u="sng" dirty="0" err="1">
                <a:solidFill>
                  <a:srgbClr val="006600"/>
                </a:solidFill>
                <a:latin typeface="Palatino Linotype" pitchFamily="18" charset="0"/>
              </a:rPr>
              <a:t>роботи</a:t>
            </a:r>
            <a:r>
              <a:rPr lang="ru-RU" sz="3200" b="1" i="1" u="sng" dirty="0">
                <a:solidFill>
                  <a:srgbClr val="006600"/>
                </a:solidFill>
                <a:latin typeface="Palatino Linotype" pitchFamily="18" charset="0"/>
              </a:rPr>
              <a:t> в </a:t>
            </a:r>
            <a:r>
              <a:rPr lang="ru-RU" sz="3200" b="1" i="1" u="sng" dirty="0" err="1">
                <a:solidFill>
                  <a:srgbClr val="006600"/>
                </a:solidFill>
                <a:latin typeface="Palatino Linotype" pitchFamily="18" charset="0"/>
              </a:rPr>
              <a:t>позашкільному</a:t>
            </a:r>
            <a:r>
              <a:rPr lang="ru-RU" sz="3200" b="1" i="1" u="sng" dirty="0">
                <a:solidFill>
                  <a:srgbClr val="006600"/>
                </a:solidFill>
                <a:latin typeface="Palatino Linotype" pitchFamily="18" charset="0"/>
              </a:rPr>
              <a:t> </a:t>
            </a:r>
            <a:r>
              <a:rPr lang="ru-RU" sz="3200" b="1" i="1" u="sng" dirty="0" err="1">
                <a:solidFill>
                  <a:srgbClr val="006600"/>
                </a:solidFill>
                <a:latin typeface="Palatino Linotype" pitchFamily="18" charset="0"/>
              </a:rPr>
              <a:t>закладі</a:t>
            </a:r>
            <a:r>
              <a:rPr lang="ru-RU" sz="3200" b="1" i="1" u="sng" dirty="0">
                <a:solidFill>
                  <a:srgbClr val="006600"/>
                </a:solidFill>
                <a:latin typeface="Palatino Linotype" pitchFamily="18" charset="0"/>
              </a:rPr>
              <a:t>: </a:t>
            </a:r>
            <a:endParaRPr lang="ru-RU" dirty="0"/>
          </a:p>
        </p:txBody>
      </p:sp>
      <p:sp>
        <p:nvSpPr>
          <p:cNvPr id="6" name="6-конечная звезда 5"/>
          <p:cNvSpPr/>
          <p:nvPr/>
        </p:nvSpPr>
        <p:spPr>
          <a:xfrm>
            <a:off x="5562600" y="1981200"/>
            <a:ext cx="3276600" cy="2819400"/>
          </a:xfrm>
          <a:prstGeom prst="star6">
            <a:avLst/>
          </a:prstGeom>
          <a:solidFill>
            <a:srgbClr val="B0EEB0"/>
          </a:solidFill>
          <a:ln>
            <a:solidFill>
              <a:srgbClr val="008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err="1">
                <a:solidFill>
                  <a:srgbClr val="002060"/>
                </a:solidFill>
                <a:latin typeface="Monotype Corsiva" pitchFamily="66" charset="0"/>
              </a:rPr>
              <a:t>Групові</a:t>
            </a: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Monotype Corsiva" pitchFamily="66" charset="0"/>
              </a:rPr>
              <a:t>– </a:t>
            </a:r>
            <a:r>
              <a:rPr lang="ru-RU" sz="2000" dirty="0" err="1">
                <a:solidFill>
                  <a:srgbClr val="002060"/>
                </a:solidFill>
                <a:latin typeface="Monotype Corsiva" pitchFamily="66" charset="0"/>
              </a:rPr>
              <a:t>методичні</a:t>
            </a:r>
            <a:r>
              <a:rPr lang="ru-RU" sz="2000" dirty="0">
                <a:solidFill>
                  <a:srgbClr val="002060"/>
                </a:solidFill>
                <a:latin typeface="Monotype Corsiva" pitchFamily="66" charset="0"/>
              </a:rPr>
              <a:t> об</a:t>
            </a:r>
            <a:r>
              <a:rPr lang="en-US" sz="2000" dirty="0">
                <a:solidFill>
                  <a:srgbClr val="002060"/>
                </a:solidFill>
                <a:latin typeface="Monotype Corsiva" pitchFamily="66" charset="0"/>
              </a:rPr>
              <a:t>’</a:t>
            </a:r>
            <a:r>
              <a:rPr lang="ru-RU" sz="2000" dirty="0" err="1">
                <a:solidFill>
                  <a:srgbClr val="002060"/>
                </a:solidFill>
                <a:latin typeface="Monotype Corsiva" pitchFamily="66" charset="0"/>
              </a:rPr>
              <a:t>єднання</a:t>
            </a:r>
            <a:r>
              <a:rPr lang="ru-RU" sz="2000" dirty="0">
                <a:solidFill>
                  <a:srgbClr val="002060"/>
                </a:solidFill>
                <a:latin typeface="Monotype Corsiva" pitchFamily="66" charset="0"/>
              </a:rPr>
              <a:t>,</a:t>
            </a:r>
            <a:r>
              <a:rPr lang="uk-UA" sz="2000" dirty="0">
                <a:solidFill>
                  <a:srgbClr val="002060"/>
                </a:solidFill>
                <a:latin typeface="Monotype Corsiva" pitchFamily="66" charset="0"/>
              </a:rPr>
              <a:t> семінари, творчі групи;</a:t>
            </a:r>
          </a:p>
        </p:txBody>
      </p:sp>
      <p:sp>
        <p:nvSpPr>
          <p:cNvPr id="8" name="6-конечная звезда 7"/>
          <p:cNvSpPr/>
          <p:nvPr/>
        </p:nvSpPr>
        <p:spPr>
          <a:xfrm>
            <a:off x="228600" y="1981200"/>
            <a:ext cx="3657600" cy="3200400"/>
          </a:xfrm>
          <a:prstGeom prst="star6">
            <a:avLst/>
          </a:prstGeom>
          <a:solidFill>
            <a:srgbClr val="B0EEB0"/>
          </a:solidFill>
          <a:ln>
            <a:solidFill>
              <a:srgbClr val="008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err="1">
                <a:solidFill>
                  <a:srgbClr val="002060"/>
                </a:solidFill>
                <a:latin typeface="Monotype Corsiva" pitchFamily="66" charset="0"/>
                <a:cs typeface="Traditional Arabic" pitchFamily="18" charset="-78"/>
              </a:rPr>
              <a:t>Індивідуальні</a:t>
            </a: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cs typeface="Traditional Arabic" pitchFamily="18" charset="-78"/>
              </a:rPr>
              <a:t> – </a:t>
            </a:r>
            <a:r>
              <a:rPr lang="ru-RU" sz="2000" dirty="0" err="1">
                <a:solidFill>
                  <a:srgbClr val="002060"/>
                </a:solidFill>
                <a:latin typeface="Monotype Corsiva" pitchFamily="66" charset="0"/>
                <a:cs typeface="Traditional Arabic" pitchFamily="18" charset="-78"/>
              </a:rPr>
              <a:t>самоосвіта</a:t>
            </a:r>
            <a:r>
              <a:rPr lang="ru-RU" sz="2000" dirty="0">
                <a:solidFill>
                  <a:srgbClr val="002060"/>
                </a:solidFill>
                <a:latin typeface="Monotype Corsiva" pitchFamily="66" charset="0"/>
                <a:cs typeface="Traditional Arabic" pitchFamily="18" charset="-78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Monotype Corsiva" pitchFamily="66" charset="0"/>
                <a:cs typeface="Traditional Arabic" pitchFamily="18" charset="-78"/>
              </a:rPr>
              <a:t>стажування</a:t>
            </a:r>
            <a:r>
              <a:rPr lang="ru-RU" sz="2000" dirty="0">
                <a:solidFill>
                  <a:srgbClr val="002060"/>
                </a:solidFill>
                <a:latin typeface="Monotype Corsiva" pitchFamily="66" charset="0"/>
                <a:cs typeface="Traditional Arabic" pitchFamily="18" charset="-78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Monotype Corsiva" pitchFamily="66" charset="0"/>
                <a:cs typeface="Traditional Arabic" pitchFamily="18" charset="-78"/>
              </a:rPr>
              <a:t>наставництво,консультації</a:t>
            </a:r>
            <a:r>
              <a:rPr lang="ru-RU" sz="2000" dirty="0">
                <a:solidFill>
                  <a:srgbClr val="002060"/>
                </a:solidFill>
                <a:latin typeface="Monotype Corsiva" pitchFamily="66" charset="0"/>
                <a:cs typeface="Traditional Arabic" pitchFamily="18" charset="-78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Monotype Corsiva" pitchFamily="66" charset="0"/>
                <a:cs typeface="Traditional Arabic" pitchFamily="18" charset="-78"/>
              </a:rPr>
              <a:t>майстер</a:t>
            </a:r>
            <a:r>
              <a:rPr lang="ru-RU" sz="2000" dirty="0">
                <a:solidFill>
                  <a:srgbClr val="002060"/>
                </a:solidFill>
                <a:latin typeface="Monotype Corsiva" pitchFamily="66" charset="0"/>
                <a:cs typeface="Traditional Arabic" pitchFamily="18" charset="-78"/>
              </a:rPr>
              <a:t> – </a:t>
            </a:r>
            <a:r>
              <a:rPr lang="ru-RU" sz="2000" dirty="0" err="1">
                <a:solidFill>
                  <a:srgbClr val="002060"/>
                </a:solidFill>
                <a:latin typeface="Monotype Corsiva" pitchFamily="66" charset="0"/>
                <a:cs typeface="Traditional Arabic" pitchFamily="18" charset="-78"/>
              </a:rPr>
              <a:t>класи</a:t>
            </a:r>
            <a:r>
              <a:rPr lang="ru-RU" sz="2000" dirty="0">
                <a:solidFill>
                  <a:srgbClr val="002060"/>
                </a:solidFill>
                <a:latin typeface="Monotype Corsiva" pitchFamily="66" charset="0"/>
                <a:cs typeface="Traditional Arabic" pitchFamily="18" charset="-78"/>
              </a:rPr>
              <a:t>;</a:t>
            </a:r>
          </a:p>
        </p:txBody>
      </p:sp>
      <p:sp>
        <p:nvSpPr>
          <p:cNvPr id="9" name="6-конечная звезда 8"/>
          <p:cNvSpPr/>
          <p:nvPr/>
        </p:nvSpPr>
        <p:spPr>
          <a:xfrm>
            <a:off x="3276600" y="4038600"/>
            <a:ext cx="3200400" cy="2590800"/>
          </a:xfrm>
          <a:prstGeom prst="star6">
            <a:avLst/>
          </a:prstGeom>
          <a:solidFill>
            <a:srgbClr val="B0EEB0"/>
          </a:solidFill>
          <a:ln>
            <a:solidFill>
              <a:srgbClr val="008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err="1">
                <a:solidFill>
                  <a:srgbClr val="002060"/>
                </a:solidFill>
                <a:latin typeface="Monotype Corsiva" pitchFamily="66" charset="0"/>
              </a:rPr>
              <a:t>Колективні</a:t>
            </a: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 – </a:t>
            </a:r>
            <a:r>
              <a:rPr lang="ru-RU" sz="2000" dirty="0" err="1">
                <a:solidFill>
                  <a:srgbClr val="002060"/>
                </a:solidFill>
                <a:latin typeface="Monotype Corsiva" pitchFamily="66" charset="0"/>
              </a:rPr>
              <a:t>фестивалі</a:t>
            </a:r>
            <a:r>
              <a:rPr lang="ru-RU" sz="20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Monotype Corsiva" pitchFamily="66" charset="0"/>
              </a:rPr>
              <a:t>конкурси</a:t>
            </a:r>
            <a:r>
              <a:rPr lang="ru-RU" sz="20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Monotype Corsiva" pitchFamily="66" charset="0"/>
              </a:rPr>
              <a:t>виставки</a:t>
            </a:r>
            <a:r>
              <a:rPr lang="ru-RU" sz="20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Monotype Corsiva" pitchFamily="66" charset="0"/>
              </a:rPr>
              <a:t>екскурсії</a:t>
            </a:r>
            <a:r>
              <a:rPr lang="ru-RU" sz="2000" dirty="0">
                <a:solidFill>
                  <a:srgbClr val="002060"/>
                </a:solidFill>
                <a:latin typeface="Monotype Corsiva" pitchFamily="66" charset="0"/>
              </a:rPr>
              <a:t>.</a:t>
            </a:r>
            <a:endParaRPr lang="uk-UA" sz="20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648200" y="2895600"/>
            <a:ext cx="304800" cy="914400"/>
          </a:xfrm>
          <a:prstGeom prst="downArrow">
            <a:avLst/>
          </a:prstGeom>
          <a:solidFill>
            <a:srgbClr val="B0EEB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елка вниз 9"/>
          <p:cNvSpPr/>
          <p:nvPr/>
        </p:nvSpPr>
        <p:spPr>
          <a:xfrm rot="2128155">
            <a:off x="3124665" y="2075888"/>
            <a:ext cx="258676" cy="609600"/>
          </a:xfrm>
          <a:prstGeom prst="downArrow">
            <a:avLst>
              <a:gd name="adj1" fmla="val 57229"/>
              <a:gd name="adj2" fmla="val 50000"/>
            </a:avLst>
          </a:prstGeom>
          <a:solidFill>
            <a:srgbClr val="B0EEB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елка вниз 10"/>
          <p:cNvSpPr/>
          <p:nvPr/>
        </p:nvSpPr>
        <p:spPr>
          <a:xfrm rot="19654179">
            <a:off x="6083288" y="1939192"/>
            <a:ext cx="304800" cy="609600"/>
          </a:xfrm>
          <a:prstGeom prst="downArrow">
            <a:avLst/>
          </a:prstGeom>
          <a:solidFill>
            <a:srgbClr val="B0EEB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-43780"/>
            <a:ext cx="5484440" cy="905649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i="1" u="sng" dirty="0" smtClean="0">
                <a:solidFill>
                  <a:srgbClr val="008000"/>
                </a:solidFill>
                <a:latin typeface="Palatino Linotype" pitchFamily="18" charset="0"/>
              </a:rPr>
              <a:t>ЗНАЙОМСТВО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00549" y="764704"/>
            <a:ext cx="4968552" cy="504056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1600" b="1" i="1" dirty="0" smtClean="0">
                <a:solidFill>
                  <a:srgbClr val="003300"/>
                </a:solidFill>
                <a:latin typeface="Palatino Linotype" pitchFamily="18" charset="0"/>
              </a:rPr>
              <a:t>Владимир </a:t>
            </a:r>
            <a:r>
              <a:rPr lang="ru-RU" sz="1600" b="1" i="1" dirty="0" err="1" smtClean="0">
                <a:solidFill>
                  <a:srgbClr val="003300"/>
                </a:solidFill>
                <a:latin typeface="Palatino Linotype" pitchFamily="18" charset="0"/>
              </a:rPr>
              <a:t>Ірина</a:t>
            </a:r>
            <a:r>
              <a:rPr lang="ru-RU" sz="1600" b="1" i="1" dirty="0" smtClean="0">
                <a:solidFill>
                  <a:srgbClr val="003300"/>
                </a:solidFill>
                <a:latin typeface="Palatino Linotype" pitchFamily="18" charset="0"/>
              </a:rPr>
              <a:t> </a:t>
            </a:r>
            <a:r>
              <a:rPr lang="ru-RU" sz="1600" b="1" i="1" dirty="0" err="1" smtClean="0">
                <a:solidFill>
                  <a:srgbClr val="003300"/>
                </a:solidFill>
                <a:latin typeface="Palatino Linotype" pitchFamily="18" charset="0"/>
              </a:rPr>
              <a:t>Михайлівна</a:t>
            </a:r>
            <a:r>
              <a:rPr lang="ru-RU" sz="1600" b="1" i="1" dirty="0" smtClean="0">
                <a:solidFill>
                  <a:srgbClr val="003300"/>
                </a:solidFill>
                <a:latin typeface="Palatino Linotype" pitchFamily="18" charset="0"/>
              </a:rPr>
              <a:t> – </a:t>
            </a:r>
            <a:r>
              <a:rPr lang="ru-RU" sz="1600" dirty="0" smtClean="0">
                <a:solidFill>
                  <a:srgbClr val="008000"/>
                </a:solidFill>
                <a:latin typeface="Palatino Linotype" pitchFamily="18" charset="0"/>
              </a:rPr>
              <a:t>методист ЗРЦДЮТ</a:t>
            </a: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3104377" y="1124744"/>
            <a:ext cx="3810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1600" b="1" i="1" dirty="0">
                <a:solidFill>
                  <a:srgbClr val="003300"/>
                </a:solidFill>
                <a:latin typeface="Palatino Linotype" pitchFamily="18" charset="0"/>
              </a:rPr>
              <a:t>Освіта: </a:t>
            </a:r>
            <a:r>
              <a:rPr lang="uk-UA" sz="1600" dirty="0">
                <a:solidFill>
                  <a:srgbClr val="008000"/>
                </a:solidFill>
                <a:latin typeface="Palatino Linotype" pitchFamily="18" charset="0"/>
              </a:rPr>
              <a:t>вища</a:t>
            </a:r>
          </a:p>
          <a:p>
            <a:r>
              <a:rPr lang="uk-UA" sz="1600" b="1" dirty="0" smtClean="0">
                <a:solidFill>
                  <a:srgbClr val="003300"/>
                </a:solidFill>
                <a:latin typeface="Palatino Linotype" pitchFamily="18" charset="0"/>
              </a:rPr>
              <a:t>П</a:t>
            </a:r>
            <a:r>
              <a:rPr lang="uk-UA" sz="1600" b="1" i="1" dirty="0" smtClean="0">
                <a:solidFill>
                  <a:srgbClr val="003300"/>
                </a:solidFill>
                <a:latin typeface="Palatino Linotype" pitchFamily="18" charset="0"/>
              </a:rPr>
              <a:t>едагогічний </a:t>
            </a:r>
            <a:r>
              <a:rPr lang="uk-UA" sz="1600" b="1" i="1" dirty="0">
                <a:solidFill>
                  <a:srgbClr val="003300"/>
                </a:solidFill>
                <a:latin typeface="Palatino Linotype" pitchFamily="18" charset="0"/>
              </a:rPr>
              <a:t>стаж</a:t>
            </a:r>
            <a:r>
              <a:rPr lang="uk-UA" sz="1600" b="1" i="1" dirty="0" smtClean="0">
                <a:solidFill>
                  <a:srgbClr val="003300"/>
                </a:solidFill>
                <a:latin typeface="Palatino Linotype" pitchFamily="18" charset="0"/>
              </a:rPr>
              <a:t>:  </a:t>
            </a:r>
            <a:r>
              <a:rPr lang="uk-UA" sz="16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 роки, 6 місяців </a:t>
            </a:r>
            <a:endParaRPr lang="uk-UA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2699792" y="1595064"/>
            <a:ext cx="604867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solidFill>
                  <a:srgbClr val="008000"/>
                </a:solidFill>
                <a:latin typeface="Palatino Linotype" pitchFamily="18" charset="0"/>
              </a:rPr>
              <a:t>    </a:t>
            </a:r>
            <a:r>
              <a:rPr lang="uk-UA" sz="1600" dirty="0" smtClean="0">
                <a:solidFill>
                  <a:srgbClr val="008000"/>
                </a:solidFill>
                <a:latin typeface="Palatino Linotype" pitchFamily="18" charset="0"/>
              </a:rPr>
              <a:t>У </a:t>
            </a:r>
            <a:r>
              <a:rPr lang="uk-UA" sz="1600" dirty="0">
                <a:solidFill>
                  <a:srgbClr val="008000"/>
                </a:solidFill>
                <a:latin typeface="Palatino Linotype" pitchFamily="18" charset="0"/>
              </a:rPr>
              <a:t>2013р. закінчила Тернопільський національний педагогічний університет ім. Володимира </a:t>
            </a:r>
            <a:r>
              <a:rPr lang="uk-UA" sz="1600" dirty="0" smtClean="0">
                <a:solidFill>
                  <a:srgbClr val="008000"/>
                </a:solidFill>
                <a:latin typeface="Palatino Linotype" pitchFamily="18" charset="0"/>
              </a:rPr>
              <a:t>Гнатюка.</a:t>
            </a:r>
            <a:endParaRPr lang="uk-UA" sz="1600" dirty="0">
              <a:solidFill>
                <a:srgbClr val="008000"/>
              </a:solidFill>
              <a:latin typeface="Palatino Linotype" pitchFamily="18" charset="0"/>
            </a:endParaRPr>
          </a:p>
          <a:p>
            <a:pPr algn="just"/>
            <a:r>
              <a:rPr lang="uk-UA" sz="1600" dirty="0">
                <a:solidFill>
                  <a:srgbClr val="003300"/>
                </a:solidFill>
                <a:latin typeface="Palatino Linotype" pitchFamily="18" charset="0"/>
              </a:rPr>
              <a:t> </a:t>
            </a:r>
            <a:r>
              <a:rPr lang="uk-UA" sz="1600" dirty="0" smtClean="0">
                <a:solidFill>
                  <a:srgbClr val="003300"/>
                </a:solidFill>
                <a:latin typeface="Palatino Linotype" pitchFamily="18" charset="0"/>
              </a:rPr>
              <a:t>  </a:t>
            </a:r>
            <a:r>
              <a:rPr lang="uk-UA" sz="1600" b="1" i="1" dirty="0" smtClean="0">
                <a:solidFill>
                  <a:srgbClr val="003300"/>
                </a:solidFill>
                <a:latin typeface="Palatino Linotype" pitchFamily="18" charset="0"/>
              </a:rPr>
              <a:t>Спеціальність</a:t>
            </a:r>
            <a:r>
              <a:rPr lang="uk-UA" sz="1600" b="1" i="1" dirty="0">
                <a:solidFill>
                  <a:srgbClr val="003300"/>
                </a:solidFill>
                <a:latin typeface="Palatino Linotype" pitchFamily="18" charset="0"/>
              </a:rPr>
              <a:t>: </a:t>
            </a:r>
            <a:r>
              <a:rPr lang="uk-UA" sz="1600" dirty="0">
                <a:solidFill>
                  <a:srgbClr val="008000"/>
                </a:solidFill>
                <a:latin typeface="Palatino Linotype" pitchFamily="18" charset="0"/>
              </a:rPr>
              <a:t>вчитель біології, хімії та </a:t>
            </a:r>
            <a:r>
              <a:rPr lang="uk-UA" sz="1600" dirty="0" smtClean="0">
                <a:solidFill>
                  <a:srgbClr val="008000"/>
                </a:solidFill>
                <a:latin typeface="Palatino Linotype" pitchFamily="18" charset="0"/>
              </a:rPr>
              <a:t>екології.</a:t>
            </a:r>
            <a:endParaRPr lang="uk-UA" sz="1600" dirty="0">
              <a:solidFill>
                <a:srgbClr val="008000"/>
              </a:solidFill>
              <a:latin typeface="Palatino Linotyp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2" y="672838"/>
            <a:ext cx="2592288" cy="36295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8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34182"/>
            <a:ext cx="3390180" cy="57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4250081" y="450912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sz="1600" b="1" dirty="0">
                <a:solidFill>
                  <a:srgbClr val="0033CC"/>
                </a:solidFill>
                <a:latin typeface="Palatino Linotype" pitchFamily="18" charset="0"/>
              </a:rPr>
              <a:t>«</a:t>
            </a:r>
            <a:r>
              <a:rPr lang="ru-RU" sz="1600" b="1" dirty="0" err="1">
                <a:solidFill>
                  <a:srgbClr val="0033CC"/>
                </a:solidFill>
                <a:latin typeface="Palatino Linotype" pitchFamily="18" charset="0"/>
              </a:rPr>
              <a:t>Плекати</a:t>
            </a:r>
            <a:r>
              <a:rPr lang="ru-RU" sz="1600" b="1" dirty="0">
                <a:solidFill>
                  <a:srgbClr val="0033CC"/>
                </a:solidFill>
                <a:latin typeface="Palatino Linotype" pitchFamily="18" charset="0"/>
              </a:rPr>
              <a:t> </a:t>
            </a:r>
            <a:r>
              <a:rPr lang="ru-RU" sz="1600" b="1" dirty="0" err="1">
                <a:solidFill>
                  <a:srgbClr val="0033CC"/>
                </a:solidFill>
                <a:latin typeface="Palatino Linotype" pitchFamily="18" charset="0"/>
              </a:rPr>
              <a:t>вогонь</a:t>
            </a:r>
            <a:r>
              <a:rPr lang="ru-RU" sz="1600" b="1" dirty="0">
                <a:solidFill>
                  <a:srgbClr val="0033CC"/>
                </a:solidFill>
                <a:latin typeface="Palatino Linotype" pitchFamily="18" charset="0"/>
              </a:rPr>
              <a:t> </a:t>
            </a:r>
            <a:r>
              <a:rPr lang="ru-RU" sz="1600" b="1" dirty="0" err="1">
                <a:solidFill>
                  <a:srgbClr val="0033CC"/>
                </a:solidFill>
                <a:latin typeface="Palatino Linotype" pitchFamily="18" charset="0"/>
              </a:rPr>
              <a:t>творчості</a:t>
            </a:r>
            <a:r>
              <a:rPr lang="ru-RU" sz="1600" b="1" dirty="0">
                <a:solidFill>
                  <a:srgbClr val="0033CC"/>
                </a:solidFill>
                <a:latin typeface="Palatino Linotype" pitchFamily="18" charset="0"/>
              </a:rPr>
              <a:t> і </a:t>
            </a:r>
            <a:r>
              <a:rPr lang="ru-RU" sz="1600" b="1" dirty="0" err="1">
                <a:solidFill>
                  <a:srgbClr val="0033CC"/>
                </a:solidFill>
                <a:latin typeface="Palatino Linotype" pitchFamily="18" charset="0"/>
              </a:rPr>
              <a:t>пам'ятати</a:t>
            </a:r>
            <a:r>
              <a:rPr lang="ru-RU" sz="1600" b="1" dirty="0">
                <a:solidFill>
                  <a:srgbClr val="0033CC"/>
                </a:solidFill>
                <a:latin typeface="Palatino Linotype" pitchFamily="18" charset="0"/>
              </a:rPr>
              <a:t>: </a:t>
            </a:r>
            <a:r>
              <a:rPr lang="ru-RU" sz="1600" b="1" dirty="0" err="1">
                <a:solidFill>
                  <a:srgbClr val="0033CC"/>
                </a:solidFill>
                <a:latin typeface="Palatino Linotype" pitchFamily="18" charset="0"/>
              </a:rPr>
              <a:t>ніколи</a:t>
            </a:r>
            <a:r>
              <a:rPr lang="ru-RU" sz="1600" b="1" dirty="0">
                <a:solidFill>
                  <a:srgbClr val="0033CC"/>
                </a:solidFill>
                <a:latin typeface="Palatino Linotype" pitchFamily="18" charset="0"/>
              </a:rPr>
              <a:t> </a:t>
            </a:r>
            <a:r>
              <a:rPr lang="ru-RU" sz="1600" b="1" dirty="0" err="1">
                <a:solidFill>
                  <a:srgbClr val="0033CC"/>
                </a:solidFill>
                <a:latin typeface="Palatino Linotype" pitchFamily="18" charset="0"/>
              </a:rPr>
              <a:t>ніщо</a:t>
            </a:r>
            <a:r>
              <a:rPr lang="ru-RU" sz="1600" b="1" dirty="0">
                <a:solidFill>
                  <a:srgbClr val="0033CC"/>
                </a:solidFill>
                <a:latin typeface="Palatino Linotype" pitchFamily="18" charset="0"/>
              </a:rPr>
              <a:t> не </a:t>
            </a:r>
            <a:r>
              <a:rPr lang="ru-RU" sz="1600" b="1" dirty="0" err="1">
                <a:solidFill>
                  <a:srgbClr val="0033CC"/>
                </a:solidFill>
                <a:latin typeface="Palatino Linotype" pitchFamily="18" charset="0"/>
              </a:rPr>
              <a:t>дається</a:t>
            </a:r>
            <a:r>
              <a:rPr lang="ru-RU" sz="1600" b="1" dirty="0">
                <a:solidFill>
                  <a:srgbClr val="0033CC"/>
                </a:solidFill>
                <a:latin typeface="Palatino Linotype" pitchFamily="18" charset="0"/>
              </a:rPr>
              <a:t> без </a:t>
            </a:r>
            <a:r>
              <a:rPr lang="ru-RU" sz="1600" b="1" dirty="0" err="1">
                <a:solidFill>
                  <a:srgbClr val="0033CC"/>
                </a:solidFill>
                <a:latin typeface="Palatino Linotype" pitchFamily="18" charset="0"/>
              </a:rPr>
              <a:t>праці</a:t>
            </a:r>
            <a:r>
              <a:rPr lang="ru-RU" sz="1600" b="1" dirty="0">
                <a:solidFill>
                  <a:srgbClr val="0033CC"/>
                </a:solidFill>
                <a:latin typeface="Palatino Linotype" pitchFamily="18" charset="0"/>
              </a:rPr>
              <a:t>. </a:t>
            </a:r>
            <a:r>
              <a:rPr lang="ru-RU" sz="1600" b="1" dirty="0" err="1">
                <a:solidFill>
                  <a:srgbClr val="0033CC"/>
                </a:solidFill>
                <a:latin typeface="Palatino Linotype" pitchFamily="18" charset="0"/>
              </a:rPr>
              <a:t>Semper</a:t>
            </a:r>
            <a:r>
              <a:rPr lang="ru-RU" sz="1600" b="1" dirty="0">
                <a:solidFill>
                  <a:srgbClr val="0033CC"/>
                </a:solidFill>
                <a:latin typeface="Palatino Linotype" pitchFamily="18" charset="0"/>
              </a:rPr>
              <a:t> </a:t>
            </a:r>
            <a:r>
              <a:rPr lang="ru-RU" sz="1600" b="1" dirty="0" err="1">
                <a:solidFill>
                  <a:srgbClr val="0033CC"/>
                </a:solidFill>
                <a:latin typeface="Palatino Linotype" pitchFamily="18" charset="0"/>
              </a:rPr>
              <a:t>tiro</a:t>
            </a:r>
            <a:r>
              <a:rPr lang="ru-RU" sz="1600" b="1" dirty="0">
                <a:solidFill>
                  <a:srgbClr val="0033CC"/>
                </a:solidFill>
                <a:latin typeface="Palatino Linotype" pitchFamily="18" charset="0"/>
              </a:rPr>
              <a:t>! ( </a:t>
            </a:r>
            <a:r>
              <a:rPr lang="ru-RU" sz="1600" b="1" dirty="0" err="1">
                <a:solidFill>
                  <a:srgbClr val="0033CC"/>
                </a:solidFill>
                <a:latin typeface="Palatino Linotype" pitchFamily="18" charset="0"/>
              </a:rPr>
              <a:t>Завжди</a:t>
            </a:r>
            <a:r>
              <a:rPr lang="ru-RU" sz="1600" b="1" dirty="0">
                <a:solidFill>
                  <a:srgbClr val="0033CC"/>
                </a:solidFill>
                <a:latin typeface="Palatino Linotype" pitchFamily="18" charset="0"/>
              </a:rPr>
              <a:t> </a:t>
            </a:r>
            <a:r>
              <a:rPr lang="ru-RU" sz="1600" b="1" dirty="0" err="1">
                <a:solidFill>
                  <a:srgbClr val="0033CC"/>
                </a:solidFill>
                <a:latin typeface="Palatino Linotype" pitchFamily="18" charset="0"/>
              </a:rPr>
              <a:t>учень</a:t>
            </a:r>
            <a:r>
              <a:rPr lang="ru-RU" sz="1600" b="1" dirty="0">
                <a:solidFill>
                  <a:srgbClr val="0033CC"/>
                </a:solidFill>
                <a:latin typeface="Palatino Linotype" pitchFamily="18" charset="0"/>
              </a:rPr>
              <a:t>! )».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13" y="3338780"/>
            <a:ext cx="56816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88" y="5117407"/>
            <a:ext cx="39560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359" y="5661248"/>
            <a:ext cx="51816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838200" y="304800"/>
            <a:ext cx="7543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3600" b="1" i="1" u="sng" dirty="0">
                <a:solidFill>
                  <a:srgbClr val="990099"/>
                </a:solidFill>
                <a:latin typeface="Palatino Linotype" pitchFamily="18" charset="0"/>
              </a:rPr>
              <a:t>МОЇ ПРІОРИТЕТНІ ПРИНЦИПИ В МЕТОДИЧНІЙ РОБОТІ:</a:t>
            </a:r>
          </a:p>
        </p:txBody>
      </p:sp>
      <p:sp>
        <p:nvSpPr>
          <p:cNvPr id="5" name="Овал 4"/>
          <p:cNvSpPr/>
          <p:nvPr/>
        </p:nvSpPr>
        <p:spPr>
          <a:xfrm>
            <a:off x="457200" y="1828800"/>
            <a:ext cx="2667000" cy="1676400"/>
          </a:xfrm>
          <a:prstGeom prst="ellipse">
            <a:avLst/>
          </a:prstGeom>
          <a:solidFill>
            <a:srgbClr val="EDD3EA"/>
          </a:solidFill>
          <a:ln>
            <a:solidFill>
              <a:srgbClr val="9900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dirty="0">
                <a:solidFill>
                  <a:srgbClr val="9F0505"/>
                </a:solidFill>
                <a:latin typeface="Palatino Linotype" pitchFamily="18" charset="0"/>
              </a:rPr>
              <a:t>системний підхід до організації методичної роботи;</a:t>
            </a:r>
          </a:p>
        </p:txBody>
      </p:sp>
      <p:sp>
        <p:nvSpPr>
          <p:cNvPr id="6" name="Овал 5"/>
          <p:cNvSpPr/>
          <p:nvPr/>
        </p:nvSpPr>
        <p:spPr>
          <a:xfrm>
            <a:off x="6248400" y="1981200"/>
            <a:ext cx="2743200" cy="1828800"/>
          </a:xfrm>
          <a:prstGeom prst="ellipse">
            <a:avLst/>
          </a:prstGeom>
          <a:solidFill>
            <a:srgbClr val="EDD3EA"/>
          </a:solidFill>
          <a:ln>
            <a:solidFill>
              <a:srgbClr val="9900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dirty="0">
                <a:solidFill>
                  <a:srgbClr val="990000"/>
                </a:solidFill>
                <a:latin typeface="Palatino Linotype" pitchFamily="18" charset="0"/>
              </a:rPr>
              <a:t>діагностичний підхід до організації методичної роботи;</a:t>
            </a:r>
          </a:p>
        </p:txBody>
      </p:sp>
      <p:sp>
        <p:nvSpPr>
          <p:cNvPr id="7" name="Параллелограмм 6"/>
          <p:cNvSpPr/>
          <p:nvPr/>
        </p:nvSpPr>
        <p:spPr>
          <a:xfrm>
            <a:off x="2819400" y="1600200"/>
            <a:ext cx="3505200" cy="4953000"/>
          </a:xfrm>
          <a:prstGeom prst="parallelogram">
            <a:avLst/>
          </a:prstGeom>
          <a:solidFill>
            <a:srgbClr val="EDD3EA"/>
          </a:solidFill>
          <a:ln>
            <a:solidFill>
              <a:srgbClr val="990099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dirty="0">
                <a:solidFill>
                  <a:srgbClr val="990000"/>
                </a:solidFill>
                <a:latin typeface="Palatino Linotype" pitchFamily="18" charset="0"/>
              </a:rPr>
              <a:t>цілісність та безперервність практичної діяльності педагога, підвищення його науково-методичного, професійного рівня, практична та адресна спрямованість методичної роботи;  </a:t>
            </a:r>
          </a:p>
        </p:txBody>
      </p:sp>
      <p:sp>
        <p:nvSpPr>
          <p:cNvPr id="8" name="Овал 7"/>
          <p:cNvSpPr/>
          <p:nvPr/>
        </p:nvSpPr>
        <p:spPr>
          <a:xfrm>
            <a:off x="152400" y="4114800"/>
            <a:ext cx="2590800" cy="2438400"/>
          </a:xfrm>
          <a:prstGeom prst="ellipse">
            <a:avLst/>
          </a:prstGeom>
          <a:solidFill>
            <a:srgbClr val="EDD3EA"/>
          </a:solidFill>
          <a:ln>
            <a:solidFill>
              <a:srgbClr val="9900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dirty="0">
                <a:solidFill>
                  <a:srgbClr val="990000"/>
                </a:solidFill>
                <a:latin typeface="Palatino Linotype" pitchFamily="18" charset="0"/>
              </a:rPr>
              <a:t>гласність та оперативне розповсюдження результатів методичної роботи; </a:t>
            </a:r>
          </a:p>
        </p:txBody>
      </p:sp>
      <p:sp>
        <p:nvSpPr>
          <p:cNvPr id="9" name="Овал 8"/>
          <p:cNvSpPr/>
          <p:nvPr/>
        </p:nvSpPr>
        <p:spPr>
          <a:xfrm>
            <a:off x="6096000" y="4343400"/>
            <a:ext cx="2590800" cy="2057400"/>
          </a:xfrm>
          <a:prstGeom prst="ellipse">
            <a:avLst/>
          </a:prstGeom>
          <a:solidFill>
            <a:srgbClr val="EDD3EA"/>
          </a:solidFill>
          <a:ln>
            <a:solidFill>
              <a:srgbClr val="9900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dirty="0">
                <a:solidFill>
                  <a:srgbClr val="990000"/>
                </a:solidFill>
                <a:latin typeface="Palatino Linotype" pitchFamily="18" charset="0"/>
              </a:rPr>
              <a:t>оптимізація форм і методів навчально-виховної системи.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472853" y="548680"/>
            <a:ext cx="79643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u="sng" dirty="0">
                <a:solidFill>
                  <a:srgbClr val="002060"/>
                </a:solidFill>
                <a:latin typeface="Palatino Linotype" pitchFamily="18" charset="0"/>
              </a:rPr>
              <a:t>ПРОБЛЕМНА ТЕМА</a:t>
            </a:r>
            <a:r>
              <a:rPr lang="uk-UA" sz="2400" b="1" u="sng" dirty="0" smtClean="0">
                <a:solidFill>
                  <a:srgbClr val="002060"/>
                </a:solidFill>
                <a:latin typeface="Palatino Linotype" pitchFamily="18" charset="0"/>
              </a:rPr>
              <a:t>:</a:t>
            </a:r>
          </a:p>
          <a:p>
            <a:pPr algn="ctr"/>
            <a:r>
              <a:rPr lang="uk-UA" sz="2800" b="1" dirty="0" smtClean="0">
                <a:solidFill>
                  <a:srgbClr val="9F0505"/>
                </a:solidFill>
                <a:latin typeface="Palatino Linotype" pitchFamily="18" charset="0"/>
              </a:rPr>
              <a:t>“</a:t>
            </a:r>
            <a:r>
              <a:rPr lang="uk-UA" sz="2800" b="1" dirty="0">
                <a:solidFill>
                  <a:srgbClr val="9F0505"/>
                </a:solidFill>
                <a:latin typeface="Palatino Linotype" pitchFamily="18" charset="0"/>
              </a:rPr>
              <a:t>Науково – методична робота як засіб розвитку </a:t>
            </a:r>
            <a:r>
              <a:rPr lang="uk-UA" sz="2800" b="1" dirty="0" smtClean="0">
                <a:solidFill>
                  <a:srgbClr val="9F0505"/>
                </a:solidFill>
                <a:latin typeface="Palatino Linotype" pitchFamily="18" charset="0"/>
              </a:rPr>
              <a:t>професійної </a:t>
            </a:r>
            <a:r>
              <a:rPr lang="uk-UA" sz="2800" b="1" dirty="0">
                <a:solidFill>
                  <a:srgbClr val="9F0505"/>
                </a:solidFill>
                <a:latin typeface="Palatino Linotype" pitchFamily="18" charset="0"/>
              </a:rPr>
              <a:t>компетентності педагога</a:t>
            </a:r>
            <a:r>
              <a:rPr lang="uk-UA" sz="2800" b="1" dirty="0" smtClean="0">
                <a:solidFill>
                  <a:srgbClr val="9F0505"/>
                </a:solidFill>
                <a:latin typeface="Palatino Linotype" pitchFamily="18" charset="0"/>
              </a:rPr>
              <a:t>”</a:t>
            </a:r>
            <a:endParaRPr lang="uk-UA" sz="2800" b="1" dirty="0">
              <a:solidFill>
                <a:srgbClr val="9F0505"/>
              </a:solidFill>
              <a:latin typeface="Palatino Linotyp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34557"/>
            <a:ext cx="81137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285">
            <a:off x="365505" y="3104012"/>
            <a:ext cx="6120680" cy="166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6367">
            <a:off x="4445387" y="4464848"/>
            <a:ext cx="4510373" cy="144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059">
            <a:off x="51765" y="5302848"/>
            <a:ext cx="5285902" cy="137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120936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439802" y="738186"/>
            <a:ext cx="8604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МИ – </a:t>
            </a:r>
            <a:r>
              <a:rPr lang="ru-RU" sz="2400" b="1" dirty="0" err="1" smtClean="0">
                <a:solidFill>
                  <a:srgbClr val="C00000"/>
                </a:solidFill>
              </a:rPr>
              <a:t>реалізували</a:t>
            </a:r>
            <a:r>
              <a:rPr lang="ru-RU" sz="2400" b="1" dirty="0" smtClean="0">
                <a:solidFill>
                  <a:srgbClr val="C00000"/>
                </a:solidFill>
              </a:rPr>
              <a:t> та </a:t>
            </a:r>
            <a:r>
              <a:rPr lang="ru-RU" sz="2400" b="1" dirty="0" err="1" smtClean="0">
                <a:solidFill>
                  <a:srgbClr val="C00000"/>
                </a:solidFill>
              </a:rPr>
              <a:t>працюємо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над такими проектами: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30012" y="1340768"/>
            <a:ext cx="3841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33CC"/>
                </a:solidFill>
              </a:rPr>
              <a:t>«Книга </a:t>
            </a:r>
            <a:r>
              <a:rPr lang="ru-RU" b="1" dirty="0" err="1">
                <a:solidFill>
                  <a:srgbClr val="0033CC"/>
                </a:solidFill>
              </a:rPr>
              <a:t>звитяги</a:t>
            </a:r>
            <a:r>
              <a:rPr lang="ru-RU" b="1" dirty="0">
                <a:solidFill>
                  <a:srgbClr val="0033CC"/>
                </a:solidFill>
              </a:rPr>
              <a:t> </a:t>
            </a:r>
            <a:r>
              <a:rPr lang="ru-RU" b="1" dirty="0" err="1">
                <a:solidFill>
                  <a:srgbClr val="0033CC"/>
                </a:solidFill>
              </a:rPr>
              <a:t>Євромайдану</a:t>
            </a:r>
            <a:r>
              <a:rPr lang="ru-RU" b="1" dirty="0">
                <a:solidFill>
                  <a:srgbClr val="0033CC"/>
                </a:solidFill>
              </a:rPr>
              <a:t> </a:t>
            </a:r>
            <a:endParaRPr lang="ru-RU" b="1" dirty="0" smtClean="0">
              <a:solidFill>
                <a:srgbClr val="0033CC"/>
              </a:solidFill>
            </a:endParaRPr>
          </a:p>
          <a:p>
            <a:pPr algn="ctr"/>
            <a:r>
              <a:rPr lang="ru-RU" b="1" dirty="0" smtClean="0">
                <a:solidFill>
                  <a:srgbClr val="0033CC"/>
                </a:solidFill>
              </a:rPr>
              <a:t>та </a:t>
            </a:r>
            <a:r>
              <a:rPr lang="ru-RU" b="1" dirty="0">
                <a:solidFill>
                  <a:srgbClr val="0033CC"/>
                </a:solidFill>
              </a:rPr>
              <a:t>АТО»</a:t>
            </a:r>
          </a:p>
        </p:txBody>
      </p:sp>
      <p:pic>
        <p:nvPicPr>
          <p:cNvPr id="6" name="Picture 3" descr="DSC027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01" y="1121146"/>
            <a:ext cx="2562223" cy="153036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2735796" y="279951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8000"/>
                </a:solidFill>
              </a:rPr>
              <a:t>«Рушник </a:t>
            </a:r>
            <a:r>
              <a:rPr lang="uk-UA" b="1" dirty="0">
                <a:solidFill>
                  <a:srgbClr val="008000"/>
                </a:solidFill>
              </a:rPr>
              <a:t>єднання»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998" y="2570480"/>
            <a:ext cx="3744416" cy="1584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8282">
            <a:off x="-15247" y="1937829"/>
            <a:ext cx="2862538" cy="2092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6784">
            <a:off x="3383797" y="1128407"/>
            <a:ext cx="2456729" cy="3698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21057" y="4177051"/>
            <a:ext cx="228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C000"/>
                </a:solidFill>
              </a:rPr>
              <a:t>«З вірою в серці»</a:t>
            </a:r>
          </a:p>
        </p:txBody>
      </p:sp>
      <p:pic>
        <p:nvPicPr>
          <p:cNvPr id="13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32" y="3574340"/>
            <a:ext cx="2880319" cy="1782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9" y="3518220"/>
            <a:ext cx="2689032" cy="2015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25805" y="583537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990099"/>
                </a:solidFill>
              </a:rPr>
              <a:t>«</a:t>
            </a:r>
            <a:r>
              <a:rPr lang="uk-UA" b="1" dirty="0" err="1">
                <a:solidFill>
                  <a:srgbClr val="990099"/>
                </a:solidFill>
              </a:rPr>
              <a:t>Пазл</a:t>
            </a:r>
            <a:r>
              <a:rPr lang="uk-UA" b="1" dirty="0">
                <a:solidFill>
                  <a:srgbClr val="990099"/>
                </a:solidFill>
              </a:rPr>
              <a:t> миру»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001">
            <a:off x="4374061" y="4679207"/>
            <a:ext cx="2493415" cy="234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434" y="4526110"/>
            <a:ext cx="2394054" cy="222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2710535" cy="170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кутник 6"/>
          <p:cNvSpPr/>
          <p:nvPr/>
        </p:nvSpPr>
        <p:spPr>
          <a:xfrm>
            <a:off x="1331302" y="116632"/>
            <a:ext cx="67558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800" b="1" i="1" u="sng" dirty="0">
                <a:solidFill>
                  <a:srgbClr val="002060"/>
                </a:solidFill>
                <a:latin typeface="Palatino Linotype" pitchFamily="18" charset="0"/>
              </a:rPr>
              <a:t>УЧНІВСЬКЕ САМОВРЯДУВАННЯ</a:t>
            </a:r>
          </a:p>
        </p:txBody>
      </p:sp>
    </p:spTree>
    <p:extLst>
      <p:ext uri="{BB962C8B-B14F-4D97-AF65-F5344CB8AC3E}">
        <p14:creationId xmlns:p14="http://schemas.microsoft.com/office/powerpoint/2010/main" val="2920499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3119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33CC"/>
                </a:solidFill>
              </a:rPr>
              <a:t>«Твої </a:t>
            </a:r>
            <a:r>
              <a:rPr lang="uk-UA" b="1" dirty="0">
                <a:solidFill>
                  <a:srgbClr val="0033CC"/>
                </a:solidFill>
              </a:rPr>
              <a:t>права – через </a:t>
            </a:r>
            <a:r>
              <a:rPr lang="uk-UA" b="1" dirty="0" smtClean="0">
                <a:solidFill>
                  <a:srgbClr val="0033CC"/>
                </a:solidFill>
              </a:rPr>
              <a:t>об’єктив»</a:t>
            </a:r>
            <a:endParaRPr lang="uk-UA" b="1" dirty="0">
              <a:solidFill>
                <a:srgbClr val="0033CC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117" y="67467"/>
            <a:ext cx="1621834" cy="154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387" y="67467"/>
            <a:ext cx="201241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802" y="-92101"/>
            <a:ext cx="3383158" cy="170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544">
            <a:off x="6565222" y="976874"/>
            <a:ext cx="1952934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60" y="759701"/>
            <a:ext cx="2419396" cy="132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494">
            <a:off x="775064" y="1686564"/>
            <a:ext cx="244827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132" y="1245161"/>
            <a:ext cx="2694959" cy="148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266" y="2273075"/>
            <a:ext cx="2297780" cy="73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20651" y="142858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«Твоє життя – твій вибір»</a:t>
            </a: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72" y="2345451"/>
            <a:ext cx="2199130" cy="127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209" y="2736824"/>
            <a:ext cx="1957393" cy="119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54117" y="1823443"/>
            <a:ext cx="2373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solidFill>
                  <a:srgbClr val="FFC000"/>
                </a:solidFill>
              </a:rPr>
              <a:t>«Я громадянин  </a:t>
            </a:r>
            <a:endParaRPr lang="uk-UA" sz="1400" b="1" dirty="0" smtClean="0">
              <a:solidFill>
                <a:srgbClr val="FFC000"/>
              </a:solidFill>
            </a:endParaRPr>
          </a:p>
          <a:p>
            <a:pPr algn="ctr"/>
            <a:r>
              <a:rPr lang="uk-UA" sz="1400" b="1" dirty="0" smtClean="0">
                <a:solidFill>
                  <a:srgbClr val="FFC000"/>
                </a:solidFill>
              </a:rPr>
              <a:t>України</a:t>
            </a:r>
            <a:r>
              <a:rPr lang="uk-UA" sz="1400" b="1" dirty="0">
                <a:solidFill>
                  <a:srgbClr val="FFC000"/>
                </a:solidFill>
              </a:rPr>
              <a:t>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55" y="6072391"/>
            <a:ext cx="421821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err="1" smtClean="0">
                <a:solidFill>
                  <a:srgbClr val="002060"/>
                </a:solidFill>
              </a:rPr>
              <a:t>Відеозвернення</a:t>
            </a:r>
            <a:r>
              <a:rPr lang="uk-UA" sz="1400" b="1" dirty="0" smtClean="0">
                <a:solidFill>
                  <a:srgbClr val="002060"/>
                </a:solidFill>
              </a:rPr>
              <a:t>  лідерів до воїнів АТО</a:t>
            </a:r>
          </a:p>
          <a:p>
            <a:pPr algn="ctr"/>
            <a:r>
              <a:rPr lang="en-US" sz="1400" dirty="0">
                <a:hlinkClick r:id="rId12"/>
              </a:rPr>
              <a:t>https://</a:t>
            </a:r>
            <a:r>
              <a:rPr lang="en-US" sz="1400" dirty="0" smtClean="0">
                <a:hlinkClick r:id="rId12"/>
              </a:rPr>
              <a:t>www.youtube.com/watch?v=qKsoZKaO1rQ</a:t>
            </a:r>
            <a:endParaRPr lang="uk-UA" sz="1400" dirty="0" smtClean="0"/>
          </a:p>
          <a:p>
            <a:endParaRPr lang="uk-UA" dirty="0"/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02" y="2311311"/>
            <a:ext cx="2156445" cy="2538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6141556" y="4636863"/>
            <a:ext cx="30951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7030A0"/>
                </a:solidFill>
              </a:rPr>
              <a:t>Фотоконкурс </a:t>
            </a:r>
          </a:p>
          <a:p>
            <a:pPr lvl="0" algn="ctr"/>
            <a:r>
              <a:rPr lang="ru-RU" sz="1200" b="1" dirty="0">
                <a:solidFill>
                  <a:srgbClr val="7030A0"/>
                </a:solidFill>
              </a:rPr>
              <a:t>«</a:t>
            </a:r>
            <a:r>
              <a:rPr lang="ru-RU" sz="1200" b="1" dirty="0" err="1">
                <a:solidFill>
                  <a:srgbClr val="7030A0"/>
                </a:solidFill>
              </a:rPr>
              <a:t>Лідери</a:t>
            </a:r>
            <a:r>
              <a:rPr lang="ru-RU" sz="1200" b="1" dirty="0">
                <a:solidFill>
                  <a:srgbClr val="7030A0"/>
                </a:solidFill>
              </a:rPr>
              <a:t> за мир без </a:t>
            </a:r>
            <a:r>
              <a:rPr lang="ru-RU" sz="1200" b="1" dirty="0" err="1">
                <a:solidFill>
                  <a:srgbClr val="7030A0"/>
                </a:solidFill>
              </a:rPr>
              <a:t>насильства</a:t>
            </a:r>
            <a:r>
              <a:rPr lang="ru-RU" sz="1200" b="1" dirty="0">
                <a:solidFill>
                  <a:srgbClr val="7030A0"/>
                </a:solidFill>
              </a:rPr>
              <a:t>»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510" y="2731745"/>
            <a:ext cx="2458986" cy="204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кутник 7"/>
          <p:cNvSpPr/>
          <p:nvPr/>
        </p:nvSpPr>
        <p:spPr>
          <a:xfrm>
            <a:off x="-122912" y="3646827"/>
            <a:ext cx="30379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008000"/>
                </a:solidFill>
              </a:rPr>
              <a:t>Брали участь у </a:t>
            </a:r>
            <a:r>
              <a:rPr lang="ru-RU" sz="1400" b="1" dirty="0" err="1">
                <a:solidFill>
                  <a:srgbClr val="008000"/>
                </a:solidFill>
              </a:rPr>
              <a:t>Всеукраїнському</a:t>
            </a:r>
            <a:r>
              <a:rPr lang="ru-RU" sz="1400" b="1" dirty="0">
                <a:solidFill>
                  <a:srgbClr val="008000"/>
                </a:solidFill>
              </a:rPr>
              <a:t> </a:t>
            </a:r>
            <a:r>
              <a:rPr lang="ru-RU" sz="1400" b="1" dirty="0" err="1">
                <a:solidFill>
                  <a:srgbClr val="008000"/>
                </a:solidFill>
              </a:rPr>
              <a:t>форумі</a:t>
            </a:r>
            <a:r>
              <a:rPr lang="ru-RU" sz="1400" b="1" dirty="0">
                <a:solidFill>
                  <a:srgbClr val="008000"/>
                </a:solidFill>
              </a:rPr>
              <a:t> «</a:t>
            </a:r>
            <a:r>
              <a:rPr lang="ru-RU" sz="1400" b="1" dirty="0" err="1">
                <a:solidFill>
                  <a:srgbClr val="008000"/>
                </a:solidFill>
              </a:rPr>
              <a:t>Діти</a:t>
            </a:r>
            <a:r>
              <a:rPr lang="ru-RU" sz="1400" b="1" dirty="0">
                <a:solidFill>
                  <a:srgbClr val="008000"/>
                </a:solidFill>
              </a:rPr>
              <a:t> </a:t>
            </a:r>
            <a:r>
              <a:rPr lang="ru-RU" sz="1400" b="1" dirty="0" err="1">
                <a:solidFill>
                  <a:srgbClr val="008000"/>
                </a:solidFill>
              </a:rPr>
              <a:t>єднають</a:t>
            </a:r>
            <a:r>
              <a:rPr lang="ru-RU" sz="1400" b="1" dirty="0">
                <a:solidFill>
                  <a:srgbClr val="008000"/>
                </a:solidFill>
              </a:rPr>
              <a:t> </a:t>
            </a:r>
            <a:r>
              <a:rPr lang="ru-RU" sz="1400" b="1" dirty="0" err="1">
                <a:solidFill>
                  <a:srgbClr val="008000"/>
                </a:solidFill>
              </a:rPr>
              <a:t>Україну</a:t>
            </a:r>
            <a:r>
              <a:rPr lang="ru-RU" sz="1400" b="1" dirty="0">
                <a:solidFill>
                  <a:srgbClr val="008000"/>
                </a:solidFill>
              </a:rPr>
              <a:t>»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" y="4346093"/>
            <a:ext cx="1645388" cy="1513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693" y="4333533"/>
            <a:ext cx="1511686" cy="183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кутник 10"/>
          <p:cNvSpPr/>
          <p:nvPr/>
        </p:nvSpPr>
        <p:spPr>
          <a:xfrm>
            <a:off x="2964131" y="3803342"/>
            <a:ext cx="24559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1400" b="1" dirty="0">
                <a:solidFill>
                  <a:srgbClr val="0033CC"/>
                </a:solidFill>
              </a:rPr>
              <a:t>«Делегати дитячих прав»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942" y="4108677"/>
            <a:ext cx="1849866" cy="163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391" y="4108677"/>
            <a:ext cx="1891620" cy="147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кутник 12"/>
          <p:cNvSpPr/>
          <p:nvPr/>
        </p:nvSpPr>
        <p:spPr>
          <a:xfrm>
            <a:off x="4140624" y="5705527"/>
            <a:ext cx="33350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1400" b="1" dirty="0">
                <a:solidFill>
                  <a:srgbClr val="C00000"/>
                </a:solidFill>
              </a:rPr>
              <a:t>«7 чудес мого рідного села (міста)»</a:t>
            </a:r>
          </a:p>
        </p:txBody>
      </p:sp>
      <p:sp>
        <p:nvSpPr>
          <p:cNvPr id="14" name="Прямокутник 13"/>
          <p:cNvSpPr/>
          <p:nvPr/>
        </p:nvSpPr>
        <p:spPr>
          <a:xfrm>
            <a:off x="5940152" y="6013304"/>
            <a:ext cx="27348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>
                <a:solidFill>
                  <a:srgbClr val="FFC000"/>
                </a:solidFill>
              </a:rPr>
              <a:t>«</a:t>
            </a:r>
            <a:r>
              <a:rPr lang="ru-RU" sz="1400" b="1" dirty="0" err="1">
                <a:solidFill>
                  <a:srgbClr val="FFC000"/>
                </a:solidFill>
              </a:rPr>
              <a:t>Вчимося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демократії</a:t>
            </a:r>
            <a:r>
              <a:rPr lang="ru-RU" sz="1400" b="1" dirty="0">
                <a:solidFill>
                  <a:srgbClr val="FFC000"/>
                </a:solidFill>
              </a:rPr>
              <a:t> разом»</a:t>
            </a: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05" y="6337335"/>
            <a:ext cx="4905101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685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0" y="2305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8065" y="9592"/>
            <a:ext cx="9324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Проводили </a:t>
            </a:r>
            <a:r>
              <a:rPr lang="ru-RU" sz="2800" b="1" dirty="0" err="1" smtClean="0">
                <a:solidFill>
                  <a:srgbClr val="7030A0"/>
                </a:solidFill>
                <a:latin typeface="Comic Sans MS" pitchFamily="66" charset="0"/>
              </a:rPr>
              <a:t>благодійні</a:t>
            </a:r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Comic Sans MS" pitchFamily="66" charset="0"/>
              </a:rPr>
              <a:t>акції</a:t>
            </a:r>
            <a:endParaRPr lang="ru-RU" sz="28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«</a:t>
            </a:r>
            <a:r>
              <a:rPr lang="ru-RU" sz="3600" b="1" dirty="0" err="1" smtClean="0">
                <a:solidFill>
                  <a:srgbClr val="7030A0"/>
                </a:solidFill>
                <a:latin typeface="Comic Sans MS" pitchFamily="66" charset="0"/>
              </a:rPr>
              <a:t>Подаруй</a:t>
            </a:r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ru-RU" sz="3600" b="1" dirty="0" err="1">
                <a:solidFill>
                  <a:srgbClr val="7030A0"/>
                </a:solidFill>
                <a:latin typeface="Comic Sans MS" pitchFamily="66" charset="0"/>
              </a:rPr>
              <a:t>радість</a:t>
            </a:r>
            <a:r>
              <a:rPr lang="ru-RU" sz="3600" b="1" dirty="0">
                <a:solidFill>
                  <a:srgbClr val="7030A0"/>
                </a:solidFill>
                <a:latin typeface="Comic Sans MS" pitchFamily="66" charset="0"/>
              </a:rPr>
              <a:t> людям</a:t>
            </a:r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» </a:t>
            </a:r>
            <a:endParaRPr lang="uk-UA" sz="36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9222" name="Picture 6" descr="https://scontent-frt3-1.xx.fbcdn.net/hphotos-xfp1/v/t1.0-9/12316256_1514200805575002_3946421260575817738_n.jpg?oh=51de13b1904b72978b5a1bc1967b0fd4&amp;oe=576FEA5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2438">
            <a:off x="6893153" y="2617732"/>
            <a:ext cx="2123749" cy="2295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scontent-frt3-1.xx.fbcdn.net/hphotos-xat1/v/t1.0-9/12369132_1514200802241669_6231054782437723430_n.jpg?oh=00f52268b9fdef3f61ee1c49c62ae881&amp;oe=575D7E1B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8081">
            <a:off x="441609" y="820735"/>
            <a:ext cx="1588790" cy="2173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8" name="Picture 12" descr="https://scontent-frt3-1.xx.fbcdn.net/hphotos-xaf1/v/t1.0-9/12347845_1514201038908312_4612541853397949839_n.jpg?oh=5b52deace9df13a5df1b77c05ed35502&amp;oe=57681D2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2118">
            <a:off x="6479455" y="892735"/>
            <a:ext cx="2226625" cy="181646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3395">
            <a:off x="176919" y="2477197"/>
            <a:ext cx="2557891" cy="180768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20" name="Picture 4" descr="https://scontent-frt3-1.xx.fbcdn.net/hphotos-xla1/v/t1.0-9/12375999_1514200905574992_1052673789465990645_n.jpg?oh=ef9e5eb943c53f67d03ce79503cab3a7&amp;oe=57657E7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723" y="903637"/>
            <a:ext cx="3744416" cy="2007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5710">
            <a:off x="102809" y="3978495"/>
            <a:ext cx="2376264" cy="294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283" y="2662041"/>
            <a:ext cx="2325613" cy="220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808" y="2434816"/>
            <a:ext cx="2633588" cy="226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24" y="4328755"/>
            <a:ext cx="2085776" cy="26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088" y="4699496"/>
            <a:ext cx="4732136" cy="215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4398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6|2.6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Majestic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1290</TotalTime>
  <Words>551</Words>
  <Application>Microsoft Office PowerPoint</Application>
  <PresentationFormat>Екран (4:3)</PresentationFormat>
  <Paragraphs>60</Paragraphs>
  <Slides>13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11</vt:i4>
      </vt:variant>
      <vt:variant>
        <vt:lpstr>Тема</vt:lpstr>
      </vt:variant>
      <vt:variant>
        <vt:i4>4</vt:i4>
      </vt:variant>
      <vt:variant>
        <vt:lpstr>Заголовки слайдів</vt:lpstr>
      </vt:variant>
      <vt:variant>
        <vt:i4>13</vt:i4>
      </vt:variant>
    </vt:vector>
  </HeadingPairs>
  <TitlesOfParts>
    <vt:vector size="28" baseType="lpstr">
      <vt:lpstr>Arial</vt:lpstr>
      <vt:lpstr>Aharoni</vt:lpstr>
      <vt:lpstr>Palatino Linotype</vt:lpstr>
      <vt:lpstr>Verdana</vt:lpstr>
      <vt:lpstr>Majestic</vt:lpstr>
      <vt:lpstr>Comic Sans MS</vt:lpstr>
      <vt:lpstr>Monotype Corsiva</vt:lpstr>
      <vt:lpstr>Gungsuh</vt:lpstr>
      <vt:lpstr>Calibri</vt:lpstr>
      <vt:lpstr>Traditional Arabic</vt:lpstr>
      <vt:lpstr>Times New Roman</vt:lpstr>
      <vt:lpstr>Оформление по умолчанию</vt:lpstr>
      <vt:lpstr>3_Тема Office</vt:lpstr>
      <vt:lpstr>Тема Office</vt:lpstr>
      <vt:lpstr>5_Тема Office</vt:lpstr>
      <vt:lpstr>методиста Зборівського районного центру дитячої та юнацької творчості</vt:lpstr>
      <vt:lpstr>Презентація PowerPoint</vt:lpstr>
      <vt:lpstr>Презентація PowerPoint</vt:lpstr>
      <vt:lpstr>ЗНАЙОМСТВО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Main</dc:creator>
  <cp:lastModifiedBy>Asus</cp:lastModifiedBy>
  <cp:revision>100</cp:revision>
  <cp:lastPrinted>1601-01-01T00:00:00Z</cp:lastPrinted>
  <dcterms:created xsi:type="dcterms:W3CDTF">1601-01-01T00:00:00Z</dcterms:created>
  <dcterms:modified xsi:type="dcterms:W3CDTF">2016-05-25T11:48:43Z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