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</p:sldMasterIdLst>
  <p:notesMasterIdLst>
    <p:notesMasterId r:id="rId12"/>
  </p:notesMasterIdLst>
  <p:sldIdLst>
    <p:sldId id="256" r:id="rId3"/>
    <p:sldId id="267" r:id="rId4"/>
    <p:sldId id="270" r:id="rId5"/>
    <p:sldId id="258" r:id="rId6"/>
    <p:sldId id="312" r:id="rId7"/>
    <p:sldId id="313" r:id="rId8"/>
    <p:sldId id="330" r:id="rId9"/>
    <p:sldId id="317" r:id="rId10"/>
    <p:sldId id="308" r:id="rId11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F66F"/>
    <a:srgbClr val="000066"/>
    <a:srgbClr val="FF9933"/>
    <a:srgbClr val="FF0000"/>
    <a:srgbClr val="333399"/>
    <a:srgbClr val="FFFFCC"/>
    <a:srgbClr val="FF99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6423" autoAdjust="0"/>
  </p:normalViewPr>
  <p:slideViewPr>
    <p:cSldViewPr>
      <p:cViewPr>
        <p:scale>
          <a:sx n="75" d="100"/>
          <a:sy n="75" d="100"/>
        </p:scale>
        <p:origin x="-265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93F75-05E0-4B43-892C-7CFEE480749E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2EFAB78-7AFF-40DB-BEDC-9E1C08231081}">
      <dgm:prSet/>
      <dgm:spPr/>
      <dgm:t>
        <a:bodyPr/>
        <a:lstStyle/>
        <a:p>
          <a:r>
            <a:rPr lang="uk-UA" b="1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Times New Roman"/>
              <a:ea typeface="Calibri"/>
              <a:cs typeface="Times New Roman"/>
            </a:rPr>
            <a:t>Педагогічна</a:t>
          </a:r>
          <a:r>
            <a:rPr lang="uk-UA" b="1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Script MT Bold"/>
              <a:ea typeface="Calibri"/>
              <a:cs typeface="Times New Roman"/>
            </a:rPr>
            <a:t> </a:t>
          </a:r>
          <a:r>
            <a:rPr lang="uk-UA" b="1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Times New Roman"/>
              <a:ea typeface="Calibri"/>
              <a:cs typeface="Times New Roman"/>
            </a:rPr>
            <a:t>рада</a:t>
          </a:r>
          <a:endParaRPr lang="ru-RU" dirty="0">
            <a:effectLst/>
            <a:ea typeface="Calibri"/>
            <a:cs typeface="Times New Roman"/>
          </a:endParaRPr>
        </a:p>
      </dgm:t>
    </dgm:pt>
    <dgm:pt modelId="{73D40D3F-0AD3-4C86-B79E-CFF574376F82}" type="parTrans" cxnId="{F5CF1474-1F9A-4FD8-89B9-49A0ECB169BF}">
      <dgm:prSet/>
      <dgm:spPr/>
      <dgm:t>
        <a:bodyPr/>
        <a:lstStyle/>
        <a:p>
          <a:endParaRPr lang="ru-RU"/>
        </a:p>
      </dgm:t>
    </dgm:pt>
    <dgm:pt modelId="{815DFA14-9A7F-4258-A431-9B97B1960F64}" type="sibTrans" cxnId="{F5CF1474-1F9A-4FD8-89B9-49A0ECB169BF}">
      <dgm:prSet/>
      <dgm:spPr/>
      <dgm:t>
        <a:bodyPr/>
        <a:lstStyle/>
        <a:p>
          <a:endParaRPr lang="ru-RU"/>
        </a:p>
      </dgm:t>
    </dgm:pt>
    <dgm:pt modelId="{99460157-C119-4466-A3BB-175B78ECB927}" type="pres">
      <dgm:prSet presAssocID="{6F093F75-05E0-4B43-892C-7CFEE48074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7C21A-AA91-464B-BFF1-E9A32ADA7064}" type="pres">
      <dgm:prSet presAssocID="{42EFAB78-7AFF-40DB-BEDC-9E1C08231081}" presName="centerShape" presStyleLbl="node0" presStyleIdx="0" presStyleCnt="1" custScaleX="1042198" custLinFactNeighborX="1089" custLinFactNeighborY="-133"/>
      <dgm:spPr>
        <a:prstGeom prst="rect">
          <a:avLst/>
        </a:prstGeom>
      </dgm:spPr>
    </dgm:pt>
  </dgm:ptLst>
  <dgm:cxnLst>
    <dgm:cxn modelId="{60EDC172-49D4-4E1E-AD1D-9EBACBDE38A3}" type="presOf" srcId="{6F093F75-05E0-4B43-892C-7CFEE480749E}" destId="{99460157-C119-4466-A3BB-175B78ECB927}" srcOrd="0" destOrd="0" presId="urn:microsoft.com/office/officeart/2005/8/layout/radial1"/>
    <dgm:cxn modelId="{DA9AEFBE-D7BE-4943-8D7F-116AE4CA24A8}" type="presOf" srcId="{42EFAB78-7AFF-40DB-BEDC-9E1C08231081}" destId="{30A7C21A-AA91-464B-BFF1-E9A32ADA7064}" srcOrd="0" destOrd="0" presId="urn:microsoft.com/office/officeart/2005/8/layout/radial1"/>
    <dgm:cxn modelId="{F5CF1474-1F9A-4FD8-89B9-49A0ECB169BF}" srcId="{6F093F75-05E0-4B43-892C-7CFEE480749E}" destId="{42EFAB78-7AFF-40DB-BEDC-9E1C08231081}" srcOrd="0" destOrd="0" parTransId="{73D40D3F-0AD3-4C86-B79E-CFF574376F82}" sibTransId="{815DFA14-9A7F-4258-A431-9B97B1960F64}"/>
    <dgm:cxn modelId="{68905155-99AB-4472-B8D8-A315771A2E30}" type="presParOf" srcId="{99460157-C119-4466-A3BB-175B78ECB927}" destId="{30A7C21A-AA91-464B-BFF1-E9A32ADA706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7C21A-AA91-464B-BFF1-E9A32ADA7064}">
      <dsp:nvSpPr>
        <dsp:cNvPr id="0" name=""/>
        <dsp:cNvSpPr/>
      </dsp:nvSpPr>
      <dsp:spPr>
        <a:xfrm>
          <a:off x="1257106" y="0"/>
          <a:ext cx="5246299" cy="503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Times New Roman"/>
              <a:ea typeface="Calibri"/>
              <a:cs typeface="Times New Roman"/>
            </a:rPr>
            <a:t>Педагогічна</a:t>
          </a:r>
          <a:r>
            <a:rPr lang="uk-UA" sz="2900" b="1" kern="1200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Script MT Bold"/>
              <a:ea typeface="Calibri"/>
              <a:cs typeface="Times New Roman"/>
            </a:rPr>
            <a:t> </a:t>
          </a:r>
          <a:r>
            <a:rPr lang="uk-UA" sz="2900" b="1" kern="1200" dirty="0" smtClean="0">
              <a:ln w="5271" cap="flat" cmpd="sng" algn="ctr">
                <a:solidFill>
                  <a:srgbClr val="7D7D7D"/>
                </a:solidFill>
                <a:prstDash val="solid"/>
                <a:round/>
              </a:ln>
              <a:gradFill>
                <a:gsLst>
                  <a:gs pos="0">
                    <a:srgbClr val="FFFFFF"/>
                  </a:gs>
                  <a:gs pos="9000">
                    <a:srgbClr val="FFFFFF"/>
                  </a:gs>
                  <a:gs pos="50000">
                    <a:srgbClr val="7C7C7C"/>
                  </a:gs>
                  <a:gs pos="79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latin typeface="Times New Roman"/>
              <a:ea typeface="Calibri"/>
              <a:cs typeface="Times New Roman"/>
            </a:rPr>
            <a:t>рада</a:t>
          </a:r>
          <a:endParaRPr lang="ru-RU" sz="2900" kern="1200" dirty="0">
            <a:effectLst/>
            <a:ea typeface="Calibri"/>
            <a:cs typeface="Times New Roman"/>
          </a:endParaRPr>
        </a:p>
      </dsp:txBody>
      <dsp:txXfrm>
        <a:off x="1257106" y="0"/>
        <a:ext cx="5246299" cy="503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6BA6D4-4350-4713-98F1-645D50A17E73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D7873-01B2-4E21-907A-EA194AEE5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31D3-D7E6-4312-98E4-010A2BB2B077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C9EE-99D3-49DF-BA38-745CE986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44AF-3CF7-4292-8F26-15523F94FA15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B2F3-3D01-4E5E-9352-D7F66D852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D386-7094-40EA-8D7E-4EE6EA1D58E8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5E1B-D351-44E7-ADC6-42CAC756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131D3-D7E6-4312-98E4-010A2BB2B077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C9EE-99D3-49DF-BA38-745CE986C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F5F1-158C-42AE-AE89-2D8CA6E04C26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A8FDE-ED40-4EE2-A8D7-3EB0BBA637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38864-C0BE-4040-B29D-7F461F0882C0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4815-2DE5-41F2-B218-832B8735D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79CF3-91DF-4D4C-B605-DA17D0E29F25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277F4-503E-470E-8FE1-4C70D9CF0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862BB-4AE8-43C1-B45D-F378F3F0A45B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280CD-0C9E-4A67-A6B5-9EA815FB8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839D3-17CA-418F-94BC-E37B255C3E14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43D25-6BC7-4C0F-B188-B3234CE6E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0E927-9481-48EE-9CD7-2376042ADF83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10C97-5419-4F16-8EF8-9F5338C03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025C0-1AA5-4706-A042-E96575AC09A2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C9CDB-EA80-4B96-945F-FB7591A85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F5F1-158C-42AE-AE89-2D8CA6E04C26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8FDE-ED40-4EE2-A8D7-3EB0BBA63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375B5-7A35-4DD2-8140-78AC2E28F5CD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55FC4-6E6B-454A-9062-62C3195ED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044AF-3CF7-4292-8F26-15523F94FA15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FB2F3-3D01-4E5E-9352-D7F66D852F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3D386-7094-40EA-8D7E-4EE6EA1D58E8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E5E1B-D351-44E7-ADC6-42CAC756C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8864-C0BE-4040-B29D-7F461F0882C0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4815-2DE5-41F2-B218-832B8735D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9CF3-91DF-4D4C-B605-DA17D0E29F25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77F4-503E-470E-8FE1-4C70D9CF0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62BB-4AE8-43C1-B45D-F378F3F0A45B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80CD-0C9E-4A67-A6B5-9EA815FB8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39D3-17CA-418F-94BC-E37B255C3E14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3D25-6BC7-4C0F-B188-B3234CE6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E927-9481-48EE-9CD7-2376042ADF83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0C97-5419-4F16-8EF8-9F5338C03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25C0-1AA5-4706-A042-E96575AC09A2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9CDB-EA80-4B96-945F-FB7591A85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375B5-7A35-4DD2-8140-78AC2E28F5CD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5FC4-6E6B-454A-9062-62C3195E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CB0D3FC-8BBF-4016-850A-5A89ADB1AC69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944C3B3-B435-4497-AA7D-3888E6CC5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B0D3FC-8BBF-4016-850A-5A89ADB1AC69}" type="datetimeFigureOut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44C3B3-B435-4497-AA7D-3888E6CC5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5;&#1088;&#1077;&#1079;&#1077;&#1085;&#1090;&#1072;&#1094;&#1110;&#1103;%20%20&#1085;&#1072;%20&#1079;&#1072;&#1093;&#1080;&#1089;&#1090;\garna_spok_jna_muzika_-_tureckij_lejtmotiv_(xMusic.me)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 t="48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9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68961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6628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611560" y="1052736"/>
            <a:ext cx="8032406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Заввідділом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Збаразької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Рай СЮТ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214818"/>
            <a:ext cx="7929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Щербань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Оксани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Дмитрівни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929330"/>
            <a:ext cx="1617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2016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р.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276872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керівника гуртків:</a:t>
            </a:r>
          </a:p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Виготовлення 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сувенірів.</a:t>
            </a:r>
          </a:p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Початково-технічне моделювання.</a:t>
            </a:r>
          </a:p>
          <a:p>
            <a:pPr algn="ctr"/>
            <a:r>
              <a:rPr lang="uk-UA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Бісероплетіння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357166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660066"/>
                </a:solidFill>
                <a:latin typeface="Arial Black" pitchFamily="34" charset="0"/>
              </a:rPr>
              <a:t>Портфоліо</a:t>
            </a:r>
            <a:endParaRPr lang="ru-RU" sz="4400" b="1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12" name="garna_spok_jna_muzika_-_tureckij_lejtmotiv_(xMusic.me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2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62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 cstate="print"/>
          <a:srcRect t="48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472" y="285728"/>
            <a:ext cx="7382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uk-UA" sz="2800" b="1" i="1" dirty="0" smtClean="0">
                <a:latin typeface="Calibri" pitchFamily="34" charset="0"/>
              </a:rPr>
              <a:t>Заввідділом </a:t>
            </a:r>
            <a:r>
              <a:rPr lang="uk-UA" sz="2800" b="1" i="1" dirty="0" smtClean="0">
                <a:latin typeface="Calibri" pitchFamily="34" charset="0"/>
              </a:rPr>
              <a:t> </a:t>
            </a:r>
            <a:r>
              <a:rPr lang="uk-UA" sz="2800" b="1" i="1" dirty="0" smtClean="0">
                <a:latin typeface="Calibri" pitchFamily="34" charset="0"/>
              </a:rPr>
              <a:t>Збаразької Рай СЮТ.</a:t>
            </a:r>
            <a:endParaRPr lang="uk-UA" sz="2800" b="1" i="1" dirty="0">
              <a:latin typeface="Calibri" pitchFamily="34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857875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en-US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86182" y="2357430"/>
            <a:ext cx="3617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uk-UA" sz="3200" b="1" dirty="0" smtClean="0">
                <a:solidFill>
                  <a:srgbClr val="008000"/>
                </a:solidFill>
                <a:latin typeface="Calibri" pitchFamily="34" charset="0"/>
              </a:rPr>
              <a:t>Освіта:вища. </a:t>
            </a:r>
            <a:r>
              <a:rPr lang="uk-UA" sz="3200" b="1" dirty="0" smtClean="0">
                <a:solidFill>
                  <a:srgbClr val="008000"/>
                </a:solidFill>
                <a:latin typeface="Calibri" pitchFamily="34" charset="0"/>
              </a:rPr>
              <a:t>КОГПІ</a:t>
            </a:r>
            <a:endParaRPr lang="ru-RU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8679" name="WordArt 12"/>
          <p:cNvSpPr>
            <a:spLocks noChangeArrowheads="1" noChangeShapeType="1" noTextEdit="1"/>
          </p:cNvSpPr>
          <p:nvPr/>
        </p:nvSpPr>
        <p:spPr bwMode="auto">
          <a:xfrm>
            <a:off x="571472" y="1214422"/>
            <a:ext cx="7561262" cy="71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Щербань Оксана Дмитрівна</a:t>
            </a:r>
            <a:endParaRPr lang="uk-UA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8" name="Picture 4" descr="http://images.vector-images.com/clp/183756/clp1435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79421">
            <a:off x="7367012" y="2974212"/>
            <a:ext cx="1590610" cy="23564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10" y="2876714"/>
            <a:ext cx="2928958" cy="35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43306" y="5500702"/>
            <a:ext cx="5357818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uk-UA" sz="2800" b="1" dirty="0" smtClean="0">
                <a:solidFill>
                  <a:srgbClr val="008000"/>
                </a:solidFill>
                <a:latin typeface="Calibri" pitchFamily="34" charset="0"/>
              </a:rPr>
              <a:t>Педагогічне </a:t>
            </a:r>
            <a:r>
              <a:rPr lang="uk-UA" sz="2800" b="1" dirty="0" smtClean="0">
                <a:solidFill>
                  <a:srgbClr val="008000"/>
                </a:solidFill>
                <a:latin typeface="Calibri" pitchFamily="34" charset="0"/>
              </a:rPr>
              <a:t>звання</a:t>
            </a:r>
            <a:r>
              <a:rPr lang="uk-UA" sz="3200" b="1" dirty="0" smtClean="0">
                <a:solidFill>
                  <a:srgbClr val="008000"/>
                </a:solidFill>
                <a:latin typeface="Calibri" pitchFamily="34" charset="0"/>
              </a:rPr>
              <a:t>:</a:t>
            </a:r>
            <a:r>
              <a:rPr lang="uk-UA" sz="2400" b="1" dirty="0" smtClean="0">
                <a:solidFill>
                  <a:srgbClr val="008000"/>
                </a:solidFill>
                <a:latin typeface="Calibri" pitchFamily="34" charset="0"/>
              </a:rPr>
              <a:t>заввідділом</a:t>
            </a:r>
            <a:r>
              <a:rPr lang="uk-UA" sz="3200" b="1" dirty="0" smtClean="0">
                <a:solidFill>
                  <a:srgbClr val="008000"/>
                </a:solidFill>
                <a:latin typeface="Calibri" pitchFamily="34" charset="0"/>
              </a:rPr>
              <a:t>,</a:t>
            </a:r>
            <a:r>
              <a:rPr lang="uk-UA" sz="2400" b="1" dirty="0" smtClean="0">
                <a:solidFill>
                  <a:srgbClr val="008000"/>
                </a:solidFill>
                <a:latin typeface="Calibri" pitchFamily="34" charset="0"/>
              </a:rPr>
              <a:t>керівник </a:t>
            </a:r>
            <a:r>
              <a:rPr lang="uk-UA" sz="2400" b="1" dirty="0" smtClean="0">
                <a:solidFill>
                  <a:srgbClr val="008000"/>
                </a:solidFill>
                <a:latin typeface="Calibri" pitchFamily="34" charset="0"/>
              </a:rPr>
              <a:t>гуртків</a:t>
            </a:r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714744" y="3000372"/>
            <a:ext cx="3694409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uk-UA" sz="3200" b="1" dirty="0" smtClean="0">
                <a:solidFill>
                  <a:srgbClr val="008000"/>
                </a:solidFill>
                <a:latin typeface="Calibri" pitchFamily="34" charset="0"/>
              </a:rPr>
              <a:t>Кваліфікація:</a:t>
            </a:r>
            <a:r>
              <a:rPr lang="uk-UA" sz="2400" b="1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вчитель</a:t>
            </a:r>
          </a:p>
          <a:p>
            <a:pPr defTabSz="914400"/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 трудового навчання,</a:t>
            </a:r>
          </a:p>
          <a:p>
            <a:pPr defTabSz="914400"/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основ інформатики,</a:t>
            </a:r>
          </a:p>
          <a:p>
            <a:pPr defTabSz="914400"/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креслення,безпеки </a:t>
            </a:r>
          </a:p>
          <a:p>
            <a:pPr defTabSz="914400"/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життєдіяльності,основ</a:t>
            </a:r>
          </a:p>
          <a:p>
            <a:pPr defTabSz="914400"/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</a:rPr>
              <a:t> підприємництва.  </a:t>
            </a:r>
            <a:endParaRPr lang="ru-RU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0" y="73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423378" y="0"/>
            <a:ext cx="6720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Педагогічне кредо: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2867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кожного учителя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знайти,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праці результат хороший мати,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Упевнено і творчо до мети іти,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 любов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серце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віддавати .”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980015"/>
            <a:ext cx="878687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Життєве</a:t>
            </a:r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кредо:</a:t>
            </a:r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Візьми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проміньчик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світла і спрямуй його туди,де панує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темрява.Візьми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усмішку і подаруй її тому,хто її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потребує.Візьми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доброту і дай її тому хто сам не вміє віддавати. Візьми віру і віддай її кожному,хто не має її. Візьми любов і неси її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світові</a:t>
            </a:r>
            <a:r>
              <a:rPr lang="uk-UA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.”</a:t>
            </a:r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ы для презентаций - космос и абстракция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572496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Науково-методична</a:t>
            </a:r>
            <a:b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проблемна тема закладу </a:t>
            </a:r>
            <a:r>
              <a:rPr lang="uk-UA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 </a:t>
            </a:r>
            <a:endParaRPr lang="uk-UA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“ </a:t>
            </a:r>
            <a:r>
              <a:rPr lang="uk-UA" sz="2800" b="1" spc="50" dirty="0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Концепція,яка визначає нову стратегію цілеспрямованого і ефективного процесу виховання </a:t>
            </a:r>
            <a:r>
              <a:rPr lang="uk-UA" sz="2800" b="1" spc="50" dirty="0" err="1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суб</a:t>
            </a:r>
            <a:r>
              <a:rPr lang="en-US" sz="2800" b="1" spc="50" dirty="0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’</a:t>
            </a:r>
            <a:r>
              <a:rPr lang="uk-UA" sz="2800" b="1" spc="50" dirty="0" err="1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єкта</a:t>
            </a:r>
            <a:r>
              <a:rPr lang="uk-UA" sz="2800" b="1" spc="50" dirty="0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громадянського суспільства,громадянина-патріота </a:t>
            </a:r>
            <a:r>
              <a:rPr lang="uk-UA" sz="2800" b="1" spc="50" dirty="0" err="1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України</a:t>
            </a:r>
            <a:r>
              <a:rPr lang="uk-UA" sz="3200" b="1" spc="50" dirty="0" err="1" smtClean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.”</a:t>
            </a:r>
            <a:endParaRPr lang="ru-RU" sz="3200" b="1" spc="50" dirty="0">
              <a:ln w="11430">
                <a:noFill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1696047" cy="25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068960"/>
            <a:ext cx="2346595" cy="31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45878" y="3583131"/>
            <a:ext cx="4366492" cy="32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 t="48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99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Актуальність проблеми:</a:t>
            </a:r>
          </a:p>
          <a:p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50760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8000"/>
                </a:solidFill>
                <a:latin typeface="Arial Black" pitchFamily="34" charset="0"/>
              </a:rPr>
              <a:t>   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Серед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актуальних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завдань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розв’язує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сьогодні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позашкільний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заклад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чільне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місце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належить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національно-патріотичному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Book Antiqua" pitchFamily="18" charset="0"/>
                <a:cs typeface="Arial" pitchFamily="34" charset="0"/>
              </a:rPr>
              <a:t>вихованню</a:t>
            </a:r>
            <a:r>
              <a:rPr lang="ru-RU" sz="2000" dirty="0" smtClean="0">
                <a:latin typeface="Book Antiqua" pitchFamily="18" charset="0"/>
                <a:cs typeface="Arial" pitchFamily="34" charset="0"/>
              </a:rPr>
              <a:t>.</a:t>
            </a:r>
            <a:endParaRPr lang="uk-UA" sz="2000" b="1" dirty="0" smtClean="0">
              <a:latin typeface="Book Antiqua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Book Antiqua" pitchFamily="18" charset="0"/>
                <a:cs typeface="Arial" pitchFamily="34" charset="0"/>
              </a:rPr>
              <a:t>    Патріотичне </a:t>
            </a:r>
            <a:r>
              <a:rPr lang="uk-UA" sz="2000" dirty="0" smtClean="0">
                <a:latin typeface="Book Antiqua" pitchFamily="18" charset="0"/>
                <a:cs typeface="Arial" pitchFamily="34" charset="0"/>
              </a:rPr>
              <a:t>виховання – складова національного виховання, головною метою якого є становлення самодостатнього громадянина-патріота України, гуманіста і демократа, готового до виконання громадянських і конституційних обов’язків, до успадкування духовних і культурних надбань українського народу, досягнення високої культури взаємин. Воно сприяє єднанню українського народу, зміцненню соціально-економічних, духовних, культурних основ розвитку українського суспільства і держави.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uk-UA" sz="2400" b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596" y="278605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237708">
            <a:off x="4950806" y="2615969"/>
            <a:ext cx="3948880" cy="307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3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71472" y="0"/>
            <a:ext cx="4643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460851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6666FF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rgbClr val="6666FF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rgbClr val="6666FF"/>
                </a:solidFill>
                <a:latin typeface="Arial Black" pitchFamily="34" charset="0"/>
              </a:rPr>
              <a:t> </a:t>
            </a:r>
            <a:r>
              <a:rPr lang="uk-UA" sz="2000" dirty="0" smtClean="0"/>
              <a:t>Патріотичне виховання спирається на </a:t>
            </a:r>
            <a:r>
              <a:rPr lang="uk-UA" sz="2000" dirty="0" err="1" smtClean="0"/>
              <a:t>загальнопедагогічні</a:t>
            </a:r>
            <a:r>
              <a:rPr lang="uk-UA" sz="2000" dirty="0" smtClean="0"/>
              <a:t> принципи виховання, такі як </a:t>
            </a:r>
            <a:r>
              <a:rPr lang="uk-UA" sz="2000" dirty="0" err="1" smtClean="0"/>
              <a:t>дитиноцентризм</a:t>
            </a:r>
            <a:r>
              <a:rPr lang="uk-UA" sz="2000" dirty="0" smtClean="0"/>
              <a:t>, </a:t>
            </a:r>
            <a:r>
              <a:rPr lang="uk-UA" sz="2000" dirty="0" err="1" smtClean="0"/>
              <a:t>природовідповідність</a:t>
            </a:r>
            <a:r>
              <a:rPr lang="uk-UA" sz="2000" dirty="0" smtClean="0"/>
              <a:t>, </a:t>
            </a:r>
            <a:r>
              <a:rPr lang="uk-UA" sz="2000" dirty="0" err="1" smtClean="0"/>
              <a:t>культуровідповідність</a:t>
            </a:r>
            <a:r>
              <a:rPr lang="uk-UA" sz="2000" dirty="0" smtClean="0"/>
              <a:t>, гуманізм, врахування вікових та індивідуальних особливостей. Водночас патріотичне виховання має власні принципи, що відображають його специфіку. Серед них</a:t>
            </a:r>
            <a:r>
              <a:rPr lang="uk-UA" sz="2000" dirty="0" smtClean="0"/>
              <a:t>:</a:t>
            </a:r>
          </a:p>
          <a:p>
            <a:r>
              <a:rPr lang="uk-UA" sz="2000" dirty="0" smtClean="0"/>
              <a:t>- </a:t>
            </a:r>
            <a:r>
              <a:rPr lang="uk-UA" sz="2000" i="1" dirty="0" smtClean="0"/>
              <a:t>принцип національної спрямованості</a:t>
            </a:r>
            <a:r>
              <a:rPr lang="uk-UA" sz="2000" dirty="0" smtClean="0"/>
              <a:t>,</a:t>
            </a:r>
          </a:p>
          <a:p>
            <a:r>
              <a:rPr lang="uk-UA" sz="2000" dirty="0" smtClean="0"/>
              <a:t>- </a:t>
            </a:r>
            <a:r>
              <a:rPr lang="uk-UA" sz="2000" i="1" dirty="0" smtClean="0"/>
              <a:t>принцип </a:t>
            </a:r>
            <a:r>
              <a:rPr lang="uk-UA" sz="2000" i="1" dirty="0" err="1" smtClean="0"/>
              <a:t>самоактивності</a:t>
            </a:r>
            <a:r>
              <a:rPr lang="uk-UA" sz="2000" dirty="0" smtClean="0"/>
              <a:t> </a:t>
            </a:r>
            <a:r>
              <a:rPr lang="uk-UA" sz="2000" i="1" dirty="0" smtClean="0"/>
              <a:t>й </a:t>
            </a:r>
            <a:r>
              <a:rPr lang="uk-UA" sz="2000" i="1" dirty="0" smtClean="0"/>
              <a:t>саморегуляції</a:t>
            </a:r>
            <a:r>
              <a:rPr lang="uk-UA" sz="2000" dirty="0" smtClean="0"/>
              <a:t>,</a:t>
            </a:r>
            <a:endParaRPr lang="ru-RU" sz="2000" dirty="0" smtClean="0"/>
          </a:p>
          <a:p>
            <a:r>
              <a:rPr lang="uk-UA" sz="2000" dirty="0" smtClean="0"/>
              <a:t>-</a:t>
            </a:r>
            <a:r>
              <a:rPr lang="uk-UA" sz="2000" dirty="0" smtClean="0"/>
              <a:t> </a:t>
            </a:r>
            <a:r>
              <a:rPr lang="uk-UA" sz="2000" i="1" dirty="0" smtClean="0"/>
              <a:t>принцип </a:t>
            </a:r>
            <a:r>
              <a:rPr lang="uk-UA" sz="2000" i="1" dirty="0" err="1" smtClean="0"/>
              <a:t>полікультурності</a:t>
            </a:r>
            <a:r>
              <a:rPr lang="uk-UA" sz="2000" i="1" dirty="0" smtClean="0"/>
              <a:t>,</a:t>
            </a:r>
          </a:p>
          <a:p>
            <a:r>
              <a:rPr lang="uk-UA" sz="2000" dirty="0" smtClean="0"/>
              <a:t>-</a:t>
            </a:r>
            <a:r>
              <a:rPr lang="uk-UA" sz="2000" dirty="0" smtClean="0"/>
              <a:t> </a:t>
            </a:r>
            <a:r>
              <a:rPr lang="uk-UA" sz="2000" i="1" dirty="0" smtClean="0"/>
              <a:t>принцип соціальної </a:t>
            </a:r>
            <a:r>
              <a:rPr lang="uk-UA" sz="2000" i="1" dirty="0" smtClean="0"/>
              <a:t>відповідності</a:t>
            </a:r>
            <a:r>
              <a:rPr lang="uk-UA" sz="2000" dirty="0" smtClean="0"/>
              <a:t>,</a:t>
            </a:r>
            <a:r>
              <a:rPr lang="uk-UA" sz="2000" dirty="0" smtClean="0"/>
              <a:t> </a:t>
            </a:r>
            <a:endParaRPr lang="uk-UA" sz="2000" dirty="0" smtClean="0"/>
          </a:p>
          <a:p>
            <a:r>
              <a:rPr lang="uk-UA" sz="2000" dirty="0" smtClean="0"/>
              <a:t>-</a:t>
            </a:r>
            <a:r>
              <a:rPr lang="uk-UA" sz="2000" dirty="0" smtClean="0"/>
              <a:t> </a:t>
            </a:r>
            <a:r>
              <a:rPr lang="uk-UA" sz="2000" i="1" dirty="0" smtClean="0"/>
              <a:t>принцип історичної і соціальної </a:t>
            </a:r>
            <a:r>
              <a:rPr lang="uk-UA" sz="2000" i="1" dirty="0" smtClean="0"/>
              <a:t>пам’яті</a:t>
            </a:r>
            <a:r>
              <a:rPr lang="uk-UA" sz="2000" dirty="0" smtClean="0"/>
              <a:t>,</a:t>
            </a:r>
            <a:r>
              <a:rPr lang="uk-UA" sz="2000" dirty="0" smtClean="0"/>
              <a:t> </a:t>
            </a:r>
            <a:endParaRPr lang="uk-UA" sz="2000" dirty="0" smtClean="0"/>
          </a:p>
          <a:p>
            <a:r>
              <a:rPr lang="uk-UA" sz="2000" dirty="0" smtClean="0"/>
              <a:t>-</a:t>
            </a:r>
            <a:r>
              <a:rPr lang="uk-UA" sz="2000" dirty="0" smtClean="0"/>
              <a:t> </a:t>
            </a:r>
            <a:r>
              <a:rPr lang="uk-UA" sz="2000" i="1" dirty="0" smtClean="0"/>
              <a:t>принцип </a:t>
            </a:r>
            <a:r>
              <a:rPr lang="uk-UA" sz="2000" i="1" dirty="0" err="1" smtClean="0"/>
              <a:t>міжпоколінної</a:t>
            </a:r>
            <a:r>
              <a:rPr lang="uk-UA" sz="2000" i="1" dirty="0" smtClean="0"/>
              <a:t> </a:t>
            </a:r>
            <a:r>
              <a:rPr lang="uk-UA" sz="2000" i="1" dirty="0" smtClean="0"/>
              <a:t>наступності</a:t>
            </a:r>
            <a:r>
              <a:rPr lang="uk-UA" sz="2000" dirty="0" smtClean="0"/>
              <a:t>.</a:t>
            </a:r>
            <a:r>
              <a:rPr lang="uk-UA" sz="2000" dirty="0" smtClean="0"/>
              <a:t> </a:t>
            </a:r>
          </a:p>
          <a:p>
            <a:endParaRPr lang="uk-UA" sz="2000" i="1" dirty="0" smtClean="0"/>
          </a:p>
          <a:p>
            <a:endParaRPr lang="uk-UA" sz="2000" i="1" dirty="0" smtClean="0"/>
          </a:p>
          <a:p>
            <a:endParaRPr lang="uk-UA" sz="2000" i="1" dirty="0" smtClean="0"/>
          </a:p>
          <a:p>
            <a:endParaRPr lang="uk-UA" sz="2000" i="1" dirty="0" smtClean="0"/>
          </a:p>
          <a:p>
            <a:r>
              <a:rPr lang="uk-UA" sz="2000" dirty="0" smtClean="0"/>
              <a:t> </a:t>
            </a:r>
            <a:endParaRPr lang="ru-RU" sz="2000" dirty="0">
              <a:solidFill>
                <a:srgbClr val="6666FF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100029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9966FF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9966FF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9933FF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357826"/>
            <a:ext cx="957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805264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CAM01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1495">
            <a:off x="4703612" y="1876448"/>
            <a:ext cx="4355976" cy="326698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и для презентаці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803" cy="70316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методичної роботи у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 СЮТ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764704"/>
          <a:ext cx="741682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ілка вниз 8"/>
          <p:cNvSpPr/>
          <p:nvPr/>
        </p:nvSpPr>
        <p:spPr>
          <a:xfrm>
            <a:off x="5148064" y="1268760"/>
            <a:ext cx="216024" cy="2160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Багетна рамка 4"/>
          <p:cNvSpPr/>
          <p:nvPr/>
        </p:nvSpPr>
        <p:spPr>
          <a:xfrm>
            <a:off x="1547664" y="1484784"/>
            <a:ext cx="6696744" cy="288032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7C7C7C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Методичне </a:t>
            </a:r>
            <a:r>
              <a:rPr lang="uk-UA" sz="2200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7C7C7C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об</a:t>
            </a:r>
            <a:r>
              <a:rPr lang="en-US" sz="2200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7C7C7C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’</a:t>
            </a:r>
            <a:r>
              <a:rPr lang="uk-UA" sz="2200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gradFill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7C7C7C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Times New Roman"/>
                <a:ea typeface="Calibri"/>
                <a:cs typeface="Times New Roman"/>
              </a:rPr>
              <a:t>єднання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Стрілка вниз 17"/>
          <p:cNvSpPr/>
          <p:nvPr/>
        </p:nvSpPr>
        <p:spPr>
          <a:xfrm>
            <a:off x="2339752" y="1844824"/>
            <a:ext cx="257175" cy="200025"/>
          </a:xfrm>
          <a:prstGeom prst="downArrow">
            <a:avLst>
              <a:gd name="adj1" fmla="val 60526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ілка вниз 17"/>
          <p:cNvSpPr/>
          <p:nvPr/>
        </p:nvSpPr>
        <p:spPr>
          <a:xfrm>
            <a:off x="5076056" y="1844824"/>
            <a:ext cx="273114" cy="240439"/>
          </a:xfrm>
          <a:prstGeom prst="downArrow">
            <a:avLst>
              <a:gd name="adj1" fmla="val 60526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ілка вниз 17"/>
          <p:cNvSpPr/>
          <p:nvPr/>
        </p:nvSpPr>
        <p:spPr>
          <a:xfrm>
            <a:off x="8100392" y="1844824"/>
            <a:ext cx="257175" cy="200025"/>
          </a:xfrm>
          <a:prstGeom prst="downArrow">
            <a:avLst>
              <a:gd name="adj1" fmla="val 60526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Блок-схема: процес 9"/>
          <p:cNvSpPr/>
          <p:nvPr/>
        </p:nvSpPr>
        <p:spPr>
          <a:xfrm>
            <a:off x="899592" y="2132856"/>
            <a:ext cx="2232248" cy="57606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600" dirty="0" smtClean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Масові </a:t>
            </a:r>
            <a:r>
              <a:rPr lang="uk-UA" sz="1600" dirty="0">
                <a:effectLst/>
                <a:latin typeface="Bookman Old Style" pitchFamily="18" charset="0"/>
                <a:ea typeface="Calibri"/>
                <a:cs typeface="Times New Roman"/>
              </a:rPr>
              <a:t>форми роботи</a:t>
            </a:r>
            <a:endParaRPr lang="ru-RU" sz="1600" dirty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кутник 10"/>
          <p:cNvSpPr/>
          <p:nvPr/>
        </p:nvSpPr>
        <p:spPr>
          <a:xfrm>
            <a:off x="3923928" y="2060848"/>
            <a:ext cx="2592289" cy="72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uk-UA" sz="11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Bookman Old Style" pitchFamily="18" charset="0"/>
                <a:ea typeface="Calibri"/>
                <a:cs typeface="Times New Roman"/>
              </a:rPr>
              <a:t>Групові </a:t>
            </a:r>
            <a:r>
              <a:rPr lang="uk-UA" sz="1400" dirty="0">
                <a:latin typeface="Bookman Old Style" pitchFamily="18" charset="0"/>
                <a:ea typeface="Calibri"/>
                <a:cs typeface="Times New Roman"/>
              </a:rPr>
              <a:t>форми роботи</a:t>
            </a:r>
            <a:endParaRPr lang="ru-RU" sz="1400" dirty="0"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кутник 11"/>
          <p:cNvSpPr/>
          <p:nvPr/>
        </p:nvSpPr>
        <p:spPr>
          <a:xfrm>
            <a:off x="7092280" y="2132856"/>
            <a:ext cx="205172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400" dirty="0" smtClean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Індивідуальні </a:t>
            </a:r>
            <a:r>
              <a:rPr lang="uk-UA" sz="1400" dirty="0">
                <a:effectLst/>
                <a:latin typeface="Bookman Old Style" pitchFamily="18" charset="0"/>
                <a:ea typeface="Calibri"/>
                <a:cs typeface="Times New Roman"/>
              </a:rPr>
              <a:t>форми роботи</a:t>
            </a:r>
            <a:endParaRPr lang="ru-RU" sz="1400" dirty="0">
              <a:effectLst/>
              <a:latin typeface="Bookman Old Style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7" name="Пряма зі стрілкою 7"/>
          <p:cNvCxnSpPr/>
          <p:nvPr/>
        </p:nvCxnSpPr>
        <p:spPr>
          <a:xfrm flipV="1">
            <a:off x="4171950" y="3143250"/>
            <a:ext cx="9525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круглений прямокутник 20"/>
          <p:cNvSpPr/>
          <p:nvPr/>
        </p:nvSpPr>
        <p:spPr>
          <a:xfrm>
            <a:off x="827584" y="2780928"/>
            <a:ext cx="237626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Педагогічні читання з </a:t>
            </a:r>
            <a:r>
              <a:rPr lang="uk-UA" sz="1100" dirty="0" err="1" smtClean="0">
                <a:effectLst/>
                <a:latin typeface="Times New Roman"/>
                <a:ea typeface="Calibri"/>
                <a:cs typeface="Times New Roman"/>
              </a:rPr>
              <a:t>теми«Патріотичне</a:t>
            </a:r>
            <a:r>
              <a:rPr lang="uk-UA" sz="1100" dirty="0" smtClean="0">
                <a:effectLst/>
                <a:latin typeface="Times New Roman"/>
                <a:ea typeface="Calibri"/>
                <a:cs typeface="Times New Roman"/>
              </a:rPr>
              <a:t> виховання»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Округлений прямокутник 21"/>
          <p:cNvSpPr/>
          <p:nvPr/>
        </p:nvSpPr>
        <p:spPr>
          <a:xfrm>
            <a:off x="3923928" y="2924944"/>
            <a:ext cx="2592288" cy="792088"/>
          </a:xfrm>
          <a:prstGeom prst="roundRect">
            <a:avLst>
              <a:gd name="adj" fmla="val 195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Творча група з теми «Організація роботи </a:t>
            </a:r>
            <a:r>
              <a:rPr lang="uk-UA" sz="1100" dirty="0" smtClean="0">
                <a:ea typeface="Calibri"/>
                <a:cs typeface="Times New Roman"/>
              </a:rPr>
              <a:t>Рай СЮТ</a:t>
            </a:r>
            <a:r>
              <a:rPr lang="uk-UA" sz="1100" dirty="0" smtClean="0">
                <a:effectLst/>
                <a:ea typeface="Calibri"/>
                <a:cs typeface="Times New Roman"/>
              </a:rPr>
              <a:t> з патріотичного </a:t>
            </a:r>
            <a:r>
              <a:rPr lang="uk-UA" sz="1100" dirty="0">
                <a:effectLst/>
                <a:ea typeface="Calibri"/>
                <a:cs typeface="Times New Roman"/>
              </a:rPr>
              <a:t>виховання»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Округлений прямокутник 22"/>
          <p:cNvSpPr/>
          <p:nvPr/>
        </p:nvSpPr>
        <p:spPr>
          <a:xfrm>
            <a:off x="7020272" y="2852936"/>
            <a:ext cx="212372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Самоосвіта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Округлений прямокутник 24"/>
          <p:cNvSpPr/>
          <p:nvPr/>
        </p:nvSpPr>
        <p:spPr>
          <a:xfrm>
            <a:off x="827584" y="3501008"/>
            <a:ext cx="237626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Педрада з теми </a:t>
            </a:r>
            <a:r>
              <a:rPr lang="uk-UA" sz="1100" dirty="0" smtClean="0">
                <a:effectLst/>
                <a:ea typeface="Calibri"/>
                <a:cs typeface="Times New Roman"/>
              </a:rPr>
              <a:t>«</a:t>
            </a:r>
            <a:r>
              <a:rPr lang="uk-UA" sz="1100" dirty="0" smtClean="0">
                <a:ea typeface="Calibri"/>
                <a:cs typeface="Times New Roman"/>
              </a:rPr>
              <a:t>патріотичне </a:t>
            </a:r>
            <a:r>
              <a:rPr lang="uk-UA" sz="1100" dirty="0" smtClean="0">
                <a:effectLst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ea typeface="Calibri"/>
                <a:cs typeface="Times New Roman"/>
              </a:rPr>
              <a:t>виховання дітей </a:t>
            </a:r>
            <a:r>
              <a:rPr lang="uk-UA" sz="1100" dirty="0" smtClean="0">
                <a:effectLst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ea typeface="Calibri"/>
                <a:cs typeface="Times New Roman"/>
              </a:rPr>
              <a:t>в умовах  </a:t>
            </a:r>
            <a:r>
              <a:rPr lang="uk-UA" sz="1100" dirty="0" smtClean="0">
                <a:ea typeface="Calibri"/>
                <a:cs typeface="Times New Roman"/>
              </a:rPr>
              <a:t>Рай СЮТ</a:t>
            </a:r>
            <a:r>
              <a:rPr lang="uk-UA" sz="1100" dirty="0" smtClean="0">
                <a:effectLst/>
                <a:ea typeface="Calibri"/>
                <a:cs typeface="Times New Roman"/>
              </a:rPr>
              <a:t> 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Округлений прямокутник 25"/>
          <p:cNvSpPr/>
          <p:nvPr/>
        </p:nvSpPr>
        <p:spPr>
          <a:xfrm>
            <a:off x="827584" y="4437113"/>
            <a:ext cx="237626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Семінар-практикум з теми </a:t>
            </a:r>
            <a:r>
              <a:rPr lang="uk-UA" sz="1100" dirty="0" smtClean="0">
                <a:effectLst/>
                <a:ea typeface="Calibri"/>
                <a:cs typeface="Times New Roman"/>
              </a:rPr>
              <a:t>«</a:t>
            </a:r>
            <a:r>
              <a:rPr lang="uk-UA" sz="1100" dirty="0" smtClean="0">
                <a:ea typeface="Calibri"/>
                <a:cs typeface="Times New Roman"/>
              </a:rPr>
              <a:t>Патріотичне виховання</a:t>
            </a:r>
            <a:r>
              <a:rPr lang="uk-UA" sz="1100" dirty="0" smtClean="0">
                <a:effectLst/>
                <a:ea typeface="Calibri"/>
                <a:cs typeface="Times New Roman"/>
              </a:rPr>
              <a:t>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Округлений прямокутник 26"/>
          <p:cNvSpPr/>
          <p:nvPr/>
        </p:nvSpPr>
        <p:spPr>
          <a:xfrm>
            <a:off x="827584" y="5373216"/>
            <a:ext cx="2376264" cy="6480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effectLst/>
                <a:ea typeface="Calibri"/>
                <a:cs typeface="Times New Roman"/>
              </a:rPr>
              <a:t>Навчальний семінар «Організація роботи </a:t>
            </a:r>
            <a:r>
              <a:rPr lang="uk-UA" sz="1200" dirty="0" smtClean="0">
                <a:ea typeface="Calibri"/>
                <a:cs typeface="Times New Roman"/>
              </a:rPr>
              <a:t>Рай СЮТ</a:t>
            </a:r>
            <a:r>
              <a:rPr lang="uk-UA" sz="1200" dirty="0" smtClean="0">
                <a:effectLst/>
                <a:ea typeface="Calibri"/>
                <a:cs typeface="Times New Roman"/>
              </a:rPr>
              <a:t>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Округлений прямокутник 27"/>
          <p:cNvSpPr/>
          <p:nvPr/>
        </p:nvSpPr>
        <p:spPr>
          <a:xfrm>
            <a:off x="827584" y="6093296"/>
            <a:ext cx="2376264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2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200" dirty="0" smtClean="0">
                <a:effectLst/>
                <a:ea typeface="Calibri"/>
                <a:cs typeface="Times New Roman"/>
              </a:rPr>
              <a:t>Аукціон </a:t>
            </a:r>
            <a:r>
              <a:rPr lang="uk-UA" sz="1200" dirty="0">
                <a:effectLst/>
                <a:ea typeface="Calibri"/>
                <a:cs typeface="Times New Roman"/>
              </a:rPr>
              <a:t>педагогічних ідей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Округлений прямокутник 29"/>
          <p:cNvSpPr/>
          <p:nvPr/>
        </p:nvSpPr>
        <p:spPr>
          <a:xfrm>
            <a:off x="3923928" y="3861048"/>
            <a:ext cx="259228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Методичний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тиждень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Округлений прямокутник 30"/>
          <p:cNvSpPr/>
          <p:nvPr/>
        </p:nvSpPr>
        <p:spPr>
          <a:xfrm>
            <a:off x="3923928" y="4509120"/>
            <a:ext cx="25922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Конкурс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-</a:t>
            </a: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захист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авторських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 </a:t>
            </a:r>
            <a:r>
              <a:rPr lang="uk-UA" sz="1100" dirty="0" smtClean="0">
                <a:effectLst/>
                <a:latin typeface="Times New Roman"/>
                <a:ea typeface="Calibri"/>
                <a:cs typeface="Times New Roman"/>
              </a:rPr>
              <a:t>проектів </a:t>
            </a:r>
            <a:r>
              <a:rPr lang="uk-UA" sz="1100" dirty="0" smtClean="0">
                <a:effectLst/>
                <a:latin typeface="Script MT Bold"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8" name="Округлений прямокутник 31"/>
          <p:cNvSpPr/>
          <p:nvPr/>
        </p:nvSpPr>
        <p:spPr>
          <a:xfrm>
            <a:off x="3923928" y="5229200"/>
            <a:ext cx="2592288" cy="494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Методична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естафета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0" name="Округлений прямокутник 33"/>
          <p:cNvSpPr/>
          <p:nvPr/>
        </p:nvSpPr>
        <p:spPr>
          <a:xfrm>
            <a:off x="7020272" y="3501008"/>
            <a:ext cx="212372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Консультації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1" name="Округлений прямокутник 34"/>
          <p:cNvSpPr/>
          <p:nvPr/>
        </p:nvSpPr>
        <p:spPr>
          <a:xfrm>
            <a:off x="7020273" y="4221088"/>
            <a:ext cx="2123728" cy="4590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Творчий</a:t>
            </a:r>
            <a:r>
              <a:rPr lang="uk-UA" sz="1100" dirty="0">
                <a:effectLst/>
                <a:latin typeface="Script MT Bold"/>
                <a:ea typeface="Calibri"/>
                <a:cs typeface="Times New Roman"/>
              </a:rPr>
              <a:t> </a:t>
            </a: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звіт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2" name="Округлений прямокутник 35"/>
          <p:cNvSpPr/>
          <p:nvPr/>
        </p:nvSpPr>
        <p:spPr>
          <a:xfrm>
            <a:off x="7020273" y="4941168"/>
            <a:ext cx="2123728" cy="426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latin typeface="Times New Roman"/>
                <a:ea typeface="Calibri"/>
                <a:cs typeface="Times New Roman"/>
              </a:rPr>
              <a:t>Атестація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6" name="Стрілка вниз 8"/>
          <p:cNvSpPr/>
          <p:nvPr/>
        </p:nvSpPr>
        <p:spPr>
          <a:xfrm>
            <a:off x="5076056" y="548680"/>
            <a:ext cx="216024" cy="2160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http://www.volynpost.com/img/modules/news/e/96/2a8b21308f0a23f93e44b9279ac3196e/original-383842967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252536" y="0"/>
            <a:ext cx="9144000" cy="6918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750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Бути творчою людиною – це більше, ніж відрізнятися від інших. Будь-хто може бути дивним. Це легко. Складно бути таким же простим і великим одночасно…                               Робити речі просто, неймовірно просто – ось це творчість.</a:t>
            </a:r>
            <a:endParaRPr lang="ru-RU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 конкурс  “ Оберіг захисника України ”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500306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b="1" dirty="0" smtClean="0"/>
              <a:t>Виставка “ Героям Майдану,воїнам АТО ”.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57562"/>
            <a:ext cx="54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b="1" dirty="0" smtClean="0"/>
              <a:t>Шкільний та районний конкурс:</a:t>
            </a:r>
          </a:p>
          <a:p>
            <a:r>
              <a:rPr lang="uk-UA" sz="2400" b="1" dirty="0" smtClean="0"/>
              <a:t> “ Замість ялинки новорічний букет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2865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 </a:t>
            </a:r>
            <a:endParaRPr lang="ru-RU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43801" y="1857364"/>
            <a:ext cx="2337730" cy="17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2066" y="2928934"/>
            <a:ext cx="1559223" cy="20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43702" y="3401177"/>
            <a:ext cx="2357454" cy="35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29058" y="4857759"/>
            <a:ext cx="2714644" cy="20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0" y="1052736"/>
            <a:ext cx="88951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Позашкільний навчальний заклад бере 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активну участь у виставках та конкурсах: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CAM018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4357693"/>
            <a:ext cx="1946668" cy="259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0"/>
            <a:ext cx="896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uk-UA" sz="2800" b="1" dirty="0">
                <a:latin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908175" y="1844675"/>
            <a:ext cx="532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 rot="20275566">
            <a:off x="3717405" y="3272740"/>
            <a:ext cx="4956175" cy="21669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Дякую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за </a:t>
            </a:r>
            <a:r>
              <a:rPr lang="ru-RU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увагу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 descr="34722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450" y="362888"/>
            <a:ext cx="5808827" cy="38687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416</Words>
  <Application>Microsoft Office PowerPoint</Application>
  <PresentationFormat>Экран (4:3)</PresentationFormat>
  <Paragraphs>80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Пастель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356</cp:revision>
  <dcterms:created xsi:type="dcterms:W3CDTF">2010-12-18T17:06:01Z</dcterms:created>
  <dcterms:modified xsi:type="dcterms:W3CDTF">2016-05-24T00:05:50Z</dcterms:modified>
</cp:coreProperties>
</file>