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58" r:id="rId2"/>
    <p:sldId id="262" r:id="rId3"/>
    <p:sldId id="259" r:id="rId4"/>
    <p:sldId id="257" r:id="rId5"/>
    <p:sldId id="282" r:id="rId6"/>
    <p:sldId id="283" r:id="rId7"/>
    <p:sldId id="284" r:id="rId8"/>
    <p:sldId id="285" r:id="rId9"/>
    <p:sldId id="286" r:id="rId10"/>
    <p:sldId id="280" r:id="rId11"/>
    <p:sldId id="279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5D49D-35D1-483B-81E4-DFC1EE5E96C1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74FB1-0033-4EE4-82E2-31EDEFDB3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3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74FB1-0033-4EE4-82E2-31EDEFDB338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5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81A74A-28D6-4FB1-A1EC-EBF0E89ACDE5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013E29-A4CB-49B5-B63B-3FBDAEAE8D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614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6100" y="205049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i="1" dirty="0" smtClean="0">
              <a:latin typeface="Georgia" pitchFamily="18" charset="0"/>
            </a:endParaRPr>
          </a:p>
          <a:p>
            <a:pPr algn="r"/>
            <a:r>
              <a:rPr lang="ru-RU" i="1" dirty="0" smtClean="0">
                <a:latin typeface="Georgia" pitchFamily="18" charset="0"/>
              </a:rPr>
              <a:t>Живи</a:t>
            </a:r>
            <a:r>
              <a:rPr lang="ru-RU" i="1" dirty="0">
                <a:latin typeface="Georgia" pitchFamily="18" charset="0"/>
              </a:rPr>
              <a:t>, </a:t>
            </a:r>
            <a:r>
              <a:rPr lang="ru-RU" i="1" dirty="0" err="1">
                <a:latin typeface="Georgia" pitchFamily="18" charset="0"/>
              </a:rPr>
              <a:t>любове</a:t>
            </a:r>
            <a:r>
              <a:rPr lang="ru-RU" i="1" dirty="0">
                <a:latin typeface="Georgia" pitchFamily="18" charset="0"/>
              </a:rPr>
              <a:t>, у </a:t>
            </a:r>
            <a:r>
              <a:rPr lang="ru-RU" i="1" dirty="0" err="1">
                <a:latin typeface="Georgia" pitchFamily="18" charset="0"/>
              </a:rPr>
              <a:t>серцях</a:t>
            </a:r>
            <a:endParaRPr lang="ru-RU" i="1" dirty="0">
              <a:latin typeface="Georgia" pitchFamily="18" charset="0"/>
            </a:endParaRPr>
          </a:p>
          <a:p>
            <a:pPr algn="r"/>
            <a:r>
              <a:rPr lang="ru-RU" i="1" dirty="0">
                <a:latin typeface="Georgia" pitchFamily="18" charset="0"/>
              </a:rPr>
              <a:t>І у </a:t>
            </a:r>
            <a:r>
              <a:rPr lang="ru-RU" i="1" dirty="0" err="1">
                <a:latin typeface="Georgia" pitchFamily="18" charset="0"/>
              </a:rPr>
              <a:t>теплі</a:t>
            </a:r>
            <a:r>
              <a:rPr lang="ru-RU" i="1" dirty="0">
                <a:latin typeface="Georgia" pitchFamily="18" charset="0"/>
              </a:rPr>
              <a:t> </a:t>
            </a:r>
            <a:r>
              <a:rPr lang="ru-RU" i="1" dirty="0" err="1">
                <a:latin typeface="Georgia" pitchFamily="18" charset="0"/>
              </a:rPr>
              <a:t>долонь</a:t>
            </a:r>
            <a:r>
              <a:rPr lang="ru-RU" i="1" dirty="0">
                <a:latin typeface="Georgia" pitchFamily="18" charset="0"/>
              </a:rPr>
              <a:t>.</a:t>
            </a:r>
          </a:p>
          <a:p>
            <a:pPr algn="r"/>
            <a:r>
              <a:rPr lang="ru-RU" i="1" dirty="0">
                <a:latin typeface="Georgia" pitchFamily="18" charset="0"/>
              </a:rPr>
              <a:t>Вставай у душах </a:t>
            </a:r>
            <a:r>
              <a:rPr lang="ru-RU" i="1" dirty="0" err="1">
                <a:latin typeface="Georgia" pitchFamily="18" charset="0"/>
              </a:rPr>
              <a:t>наче</a:t>
            </a:r>
            <a:r>
              <a:rPr lang="ru-RU" i="1" dirty="0">
                <a:latin typeface="Georgia" pitchFamily="18" charset="0"/>
              </a:rPr>
              <a:t> птах,</a:t>
            </a:r>
          </a:p>
          <a:p>
            <a:pPr algn="r"/>
            <a:r>
              <a:rPr lang="ru-RU" i="1" dirty="0" err="1">
                <a:latin typeface="Georgia" pitchFamily="18" charset="0"/>
              </a:rPr>
              <a:t>Гаряча</a:t>
            </a:r>
            <a:r>
              <a:rPr lang="ru-RU" i="1" dirty="0">
                <a:latin typeface="Georgia" pitchFamily="18" charset="0"/>
              </a:rPr>
              <a:t>, як </a:t>
            </a:r>
            <a:r>
              <a:rPr lang="ru-RU" i="1" dirty="0" err="1">
                <a:latin typeface="Georgia" pitchFamily="18" charset="0"/>
              </a:rPr>
              <a:t>вогонь</a:t>
            </a:r>
            <a:r>
              <a:rPr lang="ru-RU" i="1" dirty="0">
                <a:latin typeface="Georgia" pitchFamily="18" charset="0"/>
              </a:rPr>
              <a:t>.</a:t>
            </a:r>
          </a:p>
          <a:p>
            <a:pPr algn="r"/>
            <a:r>
              <a:rPr lang="ru-RU" i="1" dirty="0">
                <a:latin typeface="Georgia" pitchFamily="18" charset="0"/>
              </a:rPr>
              <a:t>Роман </a:t>
            </a:r>
            <a:r>
              <a:rPr lang="ru-RU" i="1" dirty="0" err="1" smtClean="0">
                <a:latin typeface="Georgia" pitchFamily="18" charset="0"/>
              </a:rPr>
              <a:t>Пахолок</a:t>
            </a:r>
            <a:endParaRPr lang="ru-RU" i="1" dirty="0" smtClean="0">
              <a:latin typeface="Georgia" pitchFamily="18" charset="0"/>
            </a:endParaRPr>
          </a:p>
          <a:p>
            <a:pPr algn="r"/>
            <a:endParaRPr lang="ru-RU" i="1" dirty="0">
              <a:latin typeface="Georgia" pitchFamily="18" charset="0"/>
            </a:endParaRPr>
          </a:p>
          <a:p>
            <a:pPr algn="r"/>
            <a:endParaRPr lang="ru-RU" i="1" dirty="0" smtClean="0">
              <a:latin typeface="Georgia" pitchFamily="18" charset="0"/>
            </a:endParaRPr>
          </a:p>
          <a:p>
            <a:pPr algn="r"/>
            <a:endParaRPr lang="ru-RU" i="1" dirty="0">
              <a:latin typeface="Georgia" pitchFamily="18" charset="0"/>
            </a:endParaRPr>
          </a:p>
          <a:p>
            <a:pPr algn="r"/>
            <a:endParaRPr lang="uk-UA" i="1" dirty="0" smtClean="0">
              <a:latin typeface="Georgia" pitchFamily="18" charset="0"/>
            </a:endParaRPr>
          </a:p>
          <a:p>
            <a:pPr algn="r"/>
            <a:endParaRPr lang="ru-RU" i="1" dirty="0" smtClean="0">
              <a:latin typeface="Georgia" pitchFamily="18" charset="0"/>
            </a:endParaRPr>
          </a:p>
          <a:p>
            <a:pPr algn="r"/>
            <a:endParaRPr lang="ru-RU" i="1" dirty="0">
              <a:latin typeface="Georgia" pitchFamily="18" charset="0"/>
            </a:endParaRPr>
          </a:p>
          <a:p>
            <a:pPr algn="r"/>
            <a:endParaRPr lang="ru-RU" i="1" dirty="0" smtClean="0">
              <a:latin typeface="Georgia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ПРЕЗЕНТАЦІЯ - ТВОРЧИЙ ПОРТРЕТ</a:t>
            </a:r>
          </a:p>
          <a:p>
            <a:pPr algn="r"/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Завідувача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організаційно-масовим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відділом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Теребовлянського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центру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позашкільної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роботи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дітей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та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юнацтва</a:t>
            </a: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endParaRPr lang="ru-RU" sz="16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СКОВРОНСЬКОЇ ОКСАНИ ПЕТРІВНИ 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7"/>
    </mc:Choice>
    <mc:Fallback xmlns="">
      <p:transition spd="slow" advTm="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55706" cy="26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1388"/>
            <a:ext cx="8011740" cy="388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4" name="Блок-схема: несколько документов 3"/>
          <p:cNvSpPr/>
          <p:nvPr/>
        </p:nvSpPr>
        <p:spPr>
          <a:xfrm>
            <a:off x="4617430" y="260648"/>
            <a:ext cx="4310670" cy="28993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«-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Любіть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те,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чим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займаєшся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пишайся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тим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що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зроблено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і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рухайся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далі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01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3"/>
    </mc:Choice>
    <mc:Fallback xmlns="">
      <p:transition spd="slow" advTm="6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207289"/>
            <a:ext cx="5400599" cy="17095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іє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клуб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творчої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обдарованої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молоді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Лідер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» 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Девіз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клубу: «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Творчість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пробуджує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талант».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процесі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роботи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основна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увага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приділяється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відродженню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житті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народних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традицій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звичаїв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обрядів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виховується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шана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рідної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пісні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танцю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музики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4099" name="Picture 3" descr="C:\Users\ЦПРДЮ музиканти\Desktop\масові заходи\DSC01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00" y="0"/>
            <a:ext cx="3419700" cy="22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00" y="2278521"/>
            <a:ext cx="3442668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3" y="2060848"/>
            <a:ext cx="5400598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       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Патріотичний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клуб «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Юні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патріоти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»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грунтується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принципі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національної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спрямованості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історизму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цілісності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системності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наступності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наскрізності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культуровідповідності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активності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та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творчої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ініціативи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.».              </a:t>
            </a:r>
          </a:p>
          <a:p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      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Учасники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цього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клубу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приймають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участь у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проекті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«Рух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опіки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».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Юні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волонтери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 проводили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благодійні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акції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-ярмарки,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виготовлення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ляльок-мотанок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, 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ангеликів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сувенірів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стрічок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збір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і передача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воїнам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продуктів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харчування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благодійні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концерти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,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виготовлення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писанок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воїнам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маскувальних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сіток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та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маскувальних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костюмів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 «</a:t>
            </a:r>
            <a:r>
              <a:rPr lang="ru-RU" sz="1400" dirty="0" err="1">
                <a:solidFill>
                  <a:srgbClr val="002060"/>
                </a:solidFill>
                <a:latin typeface="Georgia" pitchFamily="18" charset="0"/>
              </a:rPr>
              <a:t>кікімори</a:t>
            </a:r>
            <a:r>
              <a:rPr lang="ru-RU" sz="1400" dirty="0">
                <a:solidFill>
                  <a:srgbClr val="002060"/>
                </a:solidFill>
                <a:latin typeface="Georgia" pitchFamily="18" charset="0"/>
              </a:rPr>
              <a:t>».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3" y="4873559"/>
            <a:ext cx="5400599" cy="19131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Немало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цікавих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корисних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справ на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рахунку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товариства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«Молода 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Просвіта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», яка активно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діє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з 1992р.  Молодь центру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бере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активну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участь у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відродженні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фестин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. Для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юних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просвітян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мамина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пісня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бабусина сорочка є не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лише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сценічним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вбранням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а й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причетністю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 до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духовних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скарбів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народу. Вони свято 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бережуть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примножують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традиції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знаходять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можливість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урізноманітнити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і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збагатити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наше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духовне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Georgia" pitchFamily="18" charset="0"/>
              </a:rPr>
              <a:t>життя</a:t>
            </a: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00" y="4303713"/>
            <a:ext cx="3445581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767">
        <p14:gallery dir="l"/>
      </p:transition>
    </mc:Choice>
    <mc:Fallback xmlns="">
      <p:transition spd="slow" advTm="7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4824536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Масові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заходи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мають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певну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мету ,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відрізняються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формами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та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методами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організації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 і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головна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їхня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мета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сприяння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реалізації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завдань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національного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виховання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стимулювання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творчого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самовдосконалення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та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молоді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Щорічний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традиційний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творчий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звіт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гуртківців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перед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батьками та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громадськістю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міста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підсумок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роботи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рік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завжди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цікаве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і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неповторне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свято   для 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юних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талантів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їхніх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наставників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та </a:t>
            </a:r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батьків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. </a:t>
            </a:r>
          </a:p>
        </p:txBody>
      </p:sp>
      <p:sp>
        <p:nvSpPr>
          <p:cNvPr id="3" name="Овал 2"/>
          <p:cNvSpPr/>
          <p:nvPr/>
        </p:nvSpPr>
        <p:spPr>
          <a:xfrm>
            <a:off x="5118689" y="5157192"/>
            <a:ext cx="3888432" cy="1512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</a:rPr>
              <a:t>48101, Теребовля ,                                                </a:t>
            </a:r>
            <a:r>
              <a:rPr lang="ru-RU" b="1" dirty="0" err="1">
                <a:latin typeface="Georgia" pitchFamily="18" charset="0"/>
              </a:rPr>
              <a:t>вул</a:t>
            </a:r>
            <a:r>
              <a:rPr lang="ru-RU" b="1" dirty="0">
                <a:latin typeface="Georgia" pitchFamily="18" charset="0"/>
              </a:rPr>
              <a:t>. </a:t>
            </a:r>
            <a:r>
              <a:rPr lang="ru-RU" b="1" dirty="0" err="1">
                <a:latin typeface="Georgia" pitchFamily="18" charset="0"/>
              </a:rPr>
              <a:t>Шевченка</a:t>
            </a:r>
            <a:r>
              <a:rPr lang="ru-RU" b="1" dirty="0">
                <a:latin typeface="Georgia" pitchFamily="18" charset="0"/>
              </a:rPr>
              <a:t> ,26                                                         тел.:2-11-63                                                                    E-</a:t>
            </a:r>
            <a:r>
              <a:rPr lang="ru-RU" b="1" dirty="0" err="1">
                <a:latin typeface="Georgia" pitchFamily="18" charset="0"/>
              </a:rPr>
              <a:t>mail</a:t>
            </a:r>
            <a:r>
              <a:rPr lang="ru-RU" b="1" dirty="0">
                <a:latin typeface="Georgia" pitchFamily="18" charset="0"/>
              </a:rPr>
              <a:t>: kobelja@mail.ru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645024"/>
            <a:ext cx="360040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Georgia" pitchFamily="18" charset="0"/>
              </a:rPr>
              <a:t>Ц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ікаво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і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змістовно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роходить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відпочинок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екскурсії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, походи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дарують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дітям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незабутні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хвилини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радості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пізнання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нового.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2" descr="C:\Users\ЦПРДЮ музиканти\Desktop\різне\DSC099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71" y="476672"/>
            <a:ext cx="3854468" cy="28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354">
        <p14:flythrough/>
      </p:transition>
    </mc:Choice>
    <mc:Fallback xmlns="">
      <p:transition spd="slow" advTm="7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784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Для тебе </a:t>
            </a:r>
            <a:r>
              <a:rPr lang="ru-RU" sz="2800" b="1" i="1" dirty="0" err="1" smtClean="0">
                <a:solidFill>
                  <a:srgbClr val="7030A0"/>
                </a:solidFill>
                <a:latin typeface="Georgia" pitchFamily="18" charset="0"/>
              </a:rPr>
              <a:t>Україно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Georgia" pitchFamily="18" charset="0"/>
              </a:rPr>
              <a:t>живемо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і творимо !</a:t>
            </a:r>
            <a:endParaRPr lang="ru-RU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5071" y="1217332"/>
            <a:ext cx="45761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Анкетні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дані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Рік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народження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10.07.1982р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Освіта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вища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Тернопільський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педагогічний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університет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ім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В.Гнатюка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Спеціальність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вчитель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початкових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класів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 2006 р.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2009р та 2013р.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пройшла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курси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підвищення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кваліфікації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Тернопільському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ТОКІППО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Категорія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–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кваліфікаційна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категорія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                             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11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розряд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Звання :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керівник гуртка-методист.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Стаж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педагогічної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роботи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15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років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Домашня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адреса: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вул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Л.Українки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9                                                                                                                          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м. Теребовля,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Тернопільська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обл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.,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      48101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Посада: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завідувач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організаційно-масовим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відділом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керівник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клубу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творчої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талановитої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молоді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“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Лідер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”,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патріотичного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гуртка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«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Юні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патріоти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200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ЦПРДЮ музиканти\Desktop\DSC_9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8254">
            <a:off x="-7458" y="1865104"/>
            <a:ext cx="4645522" cy="3560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481">
        <p:cut/>
      </p:transition>
    </mc:Choice>
    <mc:Fallback xmlns="">
      <p:transition advTm="34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23528" y="260648"/>
            <a:ext cx="8604572" cy="331236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Педагогічне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кредо: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«У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серці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кожної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дитини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звучить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своя струна.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А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моє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завдання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-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почути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це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вучання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зазвучати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унісон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зачарувати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собою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кожну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дитину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, 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піти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  разом </a:t>
            </a:r>
            <a:r>
              <a:rPr lang="ru-RU" sz="2000" b="1" dirty="0" err="1">
                <a:solidFill>
                  <a:srgbClr val="C00000"/>
                </a:solidFill>
                <a:latin typeface="Georgia" pitchFamily="18" charset="0"/>
              </a:rPr>
              <a:t>із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> нею».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3528" y="3717032"/>
            <a:ext cx="8496944" cy="292506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Педагогічна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проблема:</a:t>
            </a:r>
          </a:p>
          <a:p>
            <a:pPr algn="ctr"/>
            <a:endParaRPr lang="ru-RU" sz="20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“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Розвиток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творчого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потенціалу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учнів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шляхом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запровадження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сучасних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особистісно-орієнтованих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форм і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методів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організацію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навчально-виховного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процесу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506149821"/>
      </p:ext>
    </p:extLst>
  </p:cSld>
  <p:clrMapOvr>
    <a:masterClrMapping/>
  </p:clrMapOvr>
  <p:transition spd="slow" advTm="62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ПРДЮ музиканти\Desktop\Оксана Петрівна\ізидор\DSC_9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8" y="404664"/>
            <a:ext cx="42532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54868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Участь в засіданнях творчих груп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1600" dirty="0" smtClean="0">
              <a:latin typeface="Georgia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88025" y="1110828"/>
            <a:ext cx="3967754" cy="1598091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Виховання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творчої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особистості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– 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пріоритет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позашкільної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 </a:t>
            </a:r>
            <a:r>
              <a:rPr lang="ru-RU" sz="2000" dirty="0" err="1" smtClean="0">
                <a:solidFill>
                  <a:srgbClr val="7030A0"/>
                </a:solidFill>
                <a:latin typeface="Georgia" pitchFamily="18" charset="0"/>
              </a:rPr>
              <a:t>освіти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0778" y="3688714"/>
            <a:ext cx="4248472" cy="24765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Школа педагогічної майстерності</a:t>
            </a:r>
          </a:p>
          <a:p>
            <a:pPr algn="ctr"/>
            <a:endParaRPr lang="uk-UA" dirty="0">
              <a:solidFill>
                <a:srgbClr val="7030A0"/>
              </a:solidFill>
              <a:latin typeface="Georgia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Georgia" pitchFamily="18" charset="0"/>
              </a:rPr>
              <a:t>«Інтерактивне навчання на практиці»</a:t>
            </a:r>
          </a:p>
          <a:p>
            <a:pPr marL="342900" indent="-342900" algn="ctr">
              <a:buFontTx/>
              <a:buChar char="-"/>
            </a:pPr>
            <a:r>
              <a:rPr lang="uk-UA" sz="2000" dirty="0" smtClean="0">
                <a:solidFill>
                  <a:srgbClr val="7030A0"/>
                </a:solidFill>
                <a:latin typeface="Georgia" pitchFamily="18" charset="0"/>
              </a:rPr>
              <a:t>Ділова гра «Творчий педагог – творчі діти»</a:t>
            </a: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D:\Робочий стіл\ФОТО\ФОРКИ\P31503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3339"/>
            <a:ext cx="4248472" cy="28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59">
        <p:circle/>
      </p:transition>
    </mc:Choice>
    <mc:Fallback xmlns="">
      <p:transition spd="slow" advTm="605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обочий стіл\ФОТО\ФОРКИ\P3170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652"/>
            <a:ext cx="4023109" cy="30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обочий стіл\ФОТО\ФОРКИ\P322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44007" y="267652"/>
            <a:ext cx="4200467" cy="30173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Методична рада:</a:t>
            </a:r>
          </a:p>
          <a:p>
            <a:pPr algn="ctr"/>
            <a:endParaRPr lang="uk-UA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«Застосування інтерактивних методів навчання як невід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’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ємна складова інновацій у професійній підготовці керівника гуртка»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Блок-схема: задержка 2"/>
          <p:cNvSpPr/>
          <p:nvPr/>
        </p:nvSpPr>
        <p:spPr>
          <a:xfrm>
            <a:off x="227258" y="3501008"/>
            <a:ext cx="4023109" cy="1359151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Ділові ігри для педагогів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</a:t>
            </a:r>
          </a:p>
          <a:p>
            <a:pPr algn="ctr"/>
            <a:endParaRPr lang="uk-UA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«Кроки до майстерності»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251520" y="5076183"/>
            <a:ext cx="4023108" cy="14137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Фестиваль методичної творчості:</a:t>
            </a:r>
          </a:p>
          <a:p>
            <a:pPr algn="ctr"/>
            <a:endParaRPr lang="uk-UA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«До серця дитини»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1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51520" y="260648"/>
            <a:ext cx="8712968" cy="626469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Участь у Всеукраїнських семінарах-практикумах:</a:t>
            </a:r>
          </a:p>
          <a:p>
            <a:pPr algn="ctr"/>
            <a:endParaRPr lang="uk-UA" sz="2000" dirty="0">
              <a:latin typeface="Georgia" pitchFamily="18" charset="0"/>
            </a:endParaRPr>
          </a:p>
          <a:p>
            <a:pPr algn="ctr"/>
            <a:r>
              <a:rPr lang="uk-UA" sz="2000" dirty="0" smtClean="0">
                <a:latin typeface="Georgia" pitchFamily="18" charset="0"/>
              </a:rPr>
              <a:t> -  </a:t>
            </a:r>
            <a:r>
              <a:rPr lang="uk-UA" sz="2000" dirty="0">
                <a:latin typeface="Georgia" pitchFamily="18" charset="0"/>
              </a:rPr>
              <a:t>2009 р.  учасник  </a:t>
            </a:r>
            <a:r>
              <a:rPr lang="en-US" sz="2000" dirty="0">
                <a:latin typeface="Georgia" pitchFamily="18" charset="0"/>
              </a:rPr>
              <a:t>V</a:t>
            </a:r>
            <a:r>
              <a:rPr lang="uk-UA" sz="2000" dirty="0">
                <a:latin typeface="Georgia" pitchFamily="18" charset="0"/>
              </a:rPr>
              <a:t>ІІІ  Всеукраїнського     семінару-практикуму      “Зрима </a:t>
            </a:r>
            <a:r>
              <a:rPr lang="uk-UA" sz="2000" dirty="0" smtClean="0">
                <a:latin typeface="Georgia" pitchFamily="18" charset="0"/>
              </a:rPr>
              <a:t>пісня</a:t>
            </a:r>
            <a:r>
              <a:rPr lang="uk-UA" sz="2000" dirty="0">
                <a:latin typeface="Georgia" pitchFamily="18" charset="0"/>
              </a:rPr>
              <a:t>” з питань символіки та семантики в українській </a:t>
            </a:r>
            <a:r>
              <a:rPr lang="uk-UA" sz="2000" dirty="0" smtClean="0">
                <a:latin typeface="Georgia" pitchFamily="18" charset="0"/>
              </a:rPr>
              <a:t>культурі. м. Одеса;</a:t>
            </a:r>
          </a:p>
          <a:p>
            <a:pPr algn="ctr"/>
            <a:endParaRPr lang="uk-UA" sz="2000" dirty="0" smtClean="0">
              <a:latin typeface="Georgia" pitchFamily="18" charset="0"/>
            </a:endParaRPr>
          </a:p>
          <a:p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dirty="0" smtClean="0">
                <a:latin typeface="Georgia" pitchFamily="18" charset="0"/>
              </a:rPr>
              <a:t>     -   </a:t>
            </a:r>
            <a:r>
              <a:rPr lang="uk-UA" sz="2000" dirty="0">
                <a:latin typeface="Georgia" pitchFamily="18" charset="0"/>
              </a:rPr>
              <a:t>2011р.    учасник      Всеукраїнського     семінару-практикуму    голів 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>
                <a:latin typeface="Georgia" pitchFamily="18" charset="0"/>
              </a:rPr>
              <a:t>методоб’єднань</a:t>
            </a:r>
            <a:r>
              <a:rPr lang="uk-UA" sz="2000" dirty="0">
                <a:latin typeface="Georgia" pitchFamily="18" charset="0"/>
              </a:rPr>
              <a:t> та керівників гуртків з образотворчого мистецтва з питань  «Формування смаку та естетичних поглядів у дитини,  проблема підбору навчальної інформації</a:t>
            </a:r>
            <a:r>
              <a:rPr lang="uk-UA" sz="2000" dirty="0" smtClean="0">
                <a:latin typeface="Georgia" pitchFamily="18" charset="0"/>
              </a:rPr>
              <a:t>”. </a:t>
            </a:r>
            <a:r>
              <a:rPr lang="uk-UA" sz="2000" dirty="0" err="1" smtClean="0">
                <a:latin typeface="Georgia" pitchFamily="18" charset="0"/>
              </a:rPr>
              <a:t>м.Львів</a:t>
            </a:r>
            <a:r>
              <a:rPr lang="uk-UA" sz="2000" dirty="0" smtClean="0">
                <a:latin typeface="Georgia" pitchFamily="18" charset="0"/>
              </a:rPr>
              <a:t>;</a:t>
            </a:r>
          </a:p>
          <a:p>
            <a:pPr algn="ctr"/>
            <a:endParaRPr lang="uk-UA" sz="2000" dirty="0">
              <a:latin typeface="Georgia" pitchFamily="18" charset="0"/>
            </a:endParaRPr>
          </a:p>
          <a:p>
            <a:r>
              <a:rPr lang="uk-UA" sz="2000" dirty="0" smtClean="0">
                <a:latin typeface="Georgia" pitchFamily="18" charset="0"/>
              </a:rPr>
              <a:t>      - 2014р.   учасник Всеукраїнського семінару-практикуму з патріотичного виховання та питань </a:t>
            </a:r>
            <a:r>
              <a:rPr lang="uk-UA" sz="2000" dirty="0" err="1" smtClean="0">
                <a:latin typeface="Georgia" pitchFamily="18" charset="0"/>
              </a:rPr>
              <a:t>миротворчості</a:t>
            </a:r>
            <a:r>
              <a:rPr lang="uk-UA" sz="2000" dirty="0" smtClean="0">
                <a:latin typeface="Georgia" pitchFamily="18" charset="0"/>
              </a:rPr>
              <a:t> «Патріотизм як цінність і консолідуюча основа </a:t>
            </a:r>
            <a:r>
              <a:rPr lang="uk-UA" sz="2000" dirty="0" err="1" smtClean="0">
                <a:latin typeface="Georgia" pitchFamily="18" charset="0"/>
              </a:rPr>
              <a:t>українськоїнації</a:t>
            </a:r>
            <a:r>
              <a:rPr lang="uk-UA" sz="2000" dirty="0" smtClean="0">
                <a:latin typeface="Georgia" pitchFamily="18" charset="0"/>
              </a:rPr>
              <a:t>». м </a:t>
            </a:r>
            <a:r>
              <a:rPr lang="uk-UA" sz="2000" dirty="0" err="1" smtClean="0">
                <a:latin typeface="Georgia" pitchFamily="18" charset="0"/>
              </a:rPr>
              <a:t>Камянець-Подільський</a:t>
            </a:r>
            <a:r>
              <a:rPr lang="uk-UA" sz="2000" dirty="0" smtClean="0">
                <a:latin typeface="Georgia" pitchFamily="18" charset="0"/>
              </a:rPr>
              <a:t>.</a:t>
            </a:r>
          </a:p>
          <a:p>
            <a:pPr algn="ctr"/>
            <a:endParaRPr lang="uk-UA" dirty="0"/>
          </a:p>
          <a:p>
            <a:r>
              <a:rPr lang="uk-UA" dirty="0" smtClean="0"/>
              <a:t>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271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1520" y="59048"/>
            <a:ext cx="8640960" cy="78487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Мої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досягнення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9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2002 р. - грамота </a:t>
            </a:r>
            <a:r>
              <a:rPr lang="ru-RU" dirty="0" err="1">
                <a:latin typeface="Georgia" pitchFamily="18" charset="0"/>
              </a:rPr>
              <a:t>Тернопільської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облдержадміністрації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творчі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успіхи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обласному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етапі</a:t>
            </a:r>
            <a:r>
              <a:rPr lang="ru-RU" dirty="0">
                <a:latin typeface="Georgia" pitchFamily="18" charset="0"/>
              </a:rPr>
              <a:t> ХІІ </a:t>
            </a:r>
            <a:r>
              <a:rPr lang="ru-RU" dirty="0" err="1">
                <a:latin typeface="Georgia" pitchFamily="18" charset="0"/>
              </a:rPr>
              <a:t>Всеукраїнського</a:t>
            </a:r>
            <a:r>
              <a:rPr lang="ru-RU" dirty="0">
                <a:latin typeface="Georgia" pitchFamily="18" charset="0"/>
              </a:rPr>
              <a:t> фестивалю </a:t>
            </a:r>
            <a:r>
              <a:rPr lang="ru-RU" dirty="0" err="1">
                <a:latin typeface="Georgia" pitchFamily="18" charset="0"/>
              </a:rPr>
              <a:t>дитячої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юнацької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творчості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Таланти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твої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Україно</a:t>
            </a:r>
            <a:r>
              <a:rPr lang="ru-RU" dirty="0" smtClean="0">
                <a:latin typeface="Georgia" pitchFamily="18" charset="0"/>
              </a:rPr>
              <a:t>»;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2006 р. - грамота </a:t>
            </a:r>
            <a:r>
              <a:rPr lang="ru-RU" dirty="0" err="1">
                <a:latin typeface="Georgia" pitchFamily="18" charset="0"/>
              </a:rPr>
              <a:t>Тернопільської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облдержадміністрації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особистий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внесок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навчання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виховання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учнівської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2006 р. – грамота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багаторічну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навчанні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вихованні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учнівської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особистий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вагомий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внесок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розвиток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2009 р. – </a:t>
            </a:r>
            <a:r>
              <a:rPr lang="ru-RU" dirty="0" err="1">
                <a:latin typeface="Georgia" pitchFamily="18" charset="0"/>
              </a:rPr>
              <a:t>подяка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співучасть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проекті</a:t>
            </a:r>
            <a:r>
              <a:rPr lang="ru-RU" dirty="0">
                <a:latin typeface="Georgia" pitchFamily="18" charset="0"/>
              </a:rPr>
              <a:t> «Маленький </a:t>
            </a:r>
            <a:r>
              <a:rPr lang="ru-RU" dirty="0" err="1">
                <a:latin typeface="Georgia" pitchFamily="18" charset="0"/>
              </a:rPr>
              <a:t>Українець</a:t>
            </a:r>
            <a:r>
              <a:rPr lang="ru-RU" dirty="0" smtClean="0">
                <a:latin typeface="Georgia" pitchFamily="18" charset="0"/>
              </a:rPr>
              <a:t>»;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2010 р. – грамота </a:t>
            </a:r>
            <a:r>
              <a:rPr lang="ru-RU" dirty="0" err="1">
                <a:latin typeface="Georgia" pitchFamily="18" charset="0"/>
              </a:rPr>
              <a:t>Теребовлянської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райдержадміністрації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вагомий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внесок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реалізацію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державної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молодіжної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політики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2012 р. – грамота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багаторічну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 у  </a:t>
            </a:r>
            <a:r>
              <a:rPr lang="ru-RU" dirty="0" err="1">
                <a:latin typeface="Georgia" pitchFamily="18" charset="0"/>
              </a:rPr>
              <a:t>вихованні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учнівської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організацію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змістовного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дозвілля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творчий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пошук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відродження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звичаїв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традицій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рідного</a:t>
            </a:r>
            <a:r>
              <a:rPr lang="ru-RU" dirty="0">
                <a:latin typeface="Georgia" pitchFamily="18" charset="0"/>
              </a:rPr>
              <a:t> краю; </a:t>
            </a:r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6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406" y="260648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2012 р. – грамота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>
                <a:latin typeface="Georgia" pitchFamily="18" charset="0"/>
              </a:rPr>
              <a:t>, лауреату районного </a:t>
            </a:r>
            <a:r>
              <a:rPr lang="ru-RU" dirty="0" err="1">
                <a:latin typeface="Georgia" pitchFamily="18" charset="0"/>
              </a:rPr>
              <a:t>етапу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Всеукраїнського</a:t>
            </a:r>
            <a:r>
              <a:rPr lang="ru-RU" dirty="0">
                <a:latin typeface="Georgia" pitchFamily="18" charset="0"/>
              </a:rPr>
              <a:t> конкурсу </a:t>
            </a:r>
            <a:r>
              <a:rPr lang="ru-RU" dirty="0" err="1">
                <a:latin typeface="Georgia" pitchFamily="18" charset="0"/>
              </a:rPr>
              <a:t>обдарованої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її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наставників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Первоцвіт</a:t>
            </a:r>
            <a:r>
              <a:rPr lang="ru-RU" dirty="0">
                <a:latin typeface="Georgia" pitchFamily="18" charset="0"/>
              </a:rPr>
              <a:t>», у </a:t>
            </a:r>
            <a:r>
              <a:rPr lang="ru-RU" dirty="0" err="1">
                <a:latin typeface="Georgia" pitchFamily="18" charset="0"/>
              </a:rPr>
              <a:t>номінації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Обдарована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дитина</a:t>
            </a:r>
            <a:r>
              <a:rPr lang="ru-RU" dirty="0">
                <a:latin typeface="Georgia" pitchFamily="18" charset="0"/>
              </a:rPr>
              <a:t>  - </a:t>
            </a:r>
            <a:r>
              <a:rPr lang="ru-RU" dirty="0" err="1">
                <a:latin typeface="Georgia" pitchFamily="18" charset="0"/>
              </a:rPr>
              <a:t>рідному</a:t>
            </a:r>
            <a:r>
              <a:rPr lang="ru-RU" dirty="0">
                <a:latin typeface="Georgia" pitchFamily="18" charset="0"/>
              </a:rPr>
              <a:t> краю</a:t>
            </a:r>
            <a:r>
              <a:rPr lang="ru-RU" dirty="0" smtClean="0">
                <a:latin typeface="Georgia" pitchFamily="18" charset="0"/>
              </a:rPr>
              <a:t>»;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2013 р. – грамота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культури</a:t>
            </a:r>
            <a:r>
              <a:rPr lang="ru-RU" dirty="0">
                <a:latin typeface="Georgia" pitchFamily="18" charset="0"/>
              </a:rPr>
              <a:t> і туризму, за </a:t>
            </a:r>
            <a:r>
              <a:rPr lang="ru-RU" dirty="0" err="1">
                <a:latin typeface="Georgia" pitchFamily="18" charset="0"/>
              </a:rPr>
              <a:t>активну</a:t>
            </a:r>
            <a:r>
              <a:rPr lang="ru-RU" dirty="0">
                <a:latin typeface="Georgia" pitchFamily="18" charset="0"/>
              </a:rPr>
              <a:t> участь у </a:t>
            </a:r>
            <a:r>
              <a:rPr lang="ru-RU" dirty="0" err="1">
                <a:latin typeface="Georgia" pitchFamily="18" charset="0"/>
              </a:rPr>
              <a:t>проведенні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звіту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майстрів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мистецтв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аматорських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колективів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району, </a:t>
            </a:r>
            <a:r>
              <a:rPr lang="ru-RU" dirty="0" err="1">
                <a:latin typeface="Georgia" pitchFamily="18" charset="0"/>
              </a:rPr>
              <a:t>присвяченому</a:t>
            </a:r>
            <a:r>
              <a:rPr lang="ru-RU" dirty="0">
                <a:latin typeface="Georgia" pitchFamily="18" charset="0"/>
              </a:rPr>
              <a:t> Дню </a:t>
            </a:r>
            <a:r>
              <a:rPr lang="ru-RU" dirty="0" err="1">
                <a:latin typeface="Georgia" pitchFamily="18" charset="0"/>
              </a:rPr>
              <a:t>Матері</a:t>
            </a:r>
            <a:r>
              <a:rPr lang="ru-RU" dirty="0">
                <a:latin typeface="Georgia" pitchFamily="18" charset="0"/>
              </a:rPr>
              <a:t> в </a:t>
            </a:r>
            <a:r>
              <a:rPr lang="ru-RU" dirty="0" err="1">
                <a:latin typeface="Georgia" pitchFamily="18" charset="0"/>
              </a:rPr>
              <a:t>палаці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культури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Березіль</a:t>
            </a:r>
            <a:r>
              <a:rPr lang="ru-RU" dirty="0">
                <a:latin typeface="Georgia" pitchFamily="18" charset="0"/>
              </a:rPr>
              <a:t>» </a:t>
            </a:r>
            <a:r>
              <a:rPr lang="ru-RU" dirty="0" err="1">
                <a:latin typeface="Georgia" pitchFamily="18" charset="0"/>
              </a:rPr>
              <a:t>ім</a:t>
            </a:r>
            <a:r>
              <a:rPr lang="ru-RU" dirty="0">
                <a:latin typeface="Georgia" pitchFamily="18" charset="0"/>
              </a:rPr>
              <a:t>.. </a:t>
            </a:r>
            <a:r>
              <a:rPr lang="ru-RU" dirty="0" err="1">
                <a:latin typeface="Georgia" pitchFamily="18" charset="0"/>
              </a:rPr>
              <a:t>Л.Курбаса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2013 р. – грамота </a:t>
            </a:r>
            <a:r>
              <a:rPr lang="ru-RU" dirty="0" err="1">
                <a:latin typeface="Georgia" pitchFamily="18" charset="0"/>
              </a:rPr>
              <a:t>Теребовлянського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багаторічну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високий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професіоналізм</a:t>
            </a:r>
            <a:r>
              <a:rPr lang="ru-RU" dirty="0">
                <a:latin typeface="Georgia" pitchFamily="18" charset="0"/>
              </a:rPr>
              <a:t> та з </a:t>
            </a:r>
            <a:r>
              <a:rPr lang="ru-RU" dirty="0" err="1">
                <a:latin typeface="Georgia" pitchFamily="18" charset="0"/>
              </a:rPr>
              <a:t>нагоди</a:t>
            </a:r>
            <a:r>
              <a:rPr lang="ru-RU" dirty="0">
                <a:latin typeface="Georgia" pitchFamily="18" charset="0"/>
              </a:rPr>
              <a:t> Дня </a:t>
            </a:r>
            <a:r>
              <a:rPr lang="ru-RU" dirty="0" err="1">
                <a:latin typeface="Georgia" pitchFamily="18" charset="0"/>
              </a:rPr>
              <a:t>працівників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2013 р. - грамота </a:t>
            </a:r>
            <a:r>
              <a:rPr lang="ru-RU" dirty="0" err="1">
                <a:latin typeface="Georgia" pitchFamily="18" charset="0"/>
              </a:rPr>
              <a:t>Теребовлянської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райдержадміністрації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відділу</a:t>
            </a:r>
            <a:r>
              <a:rPr lang="ru-RU" dirty="0">
                <a:latin typeface="Georgia" pitchFamily="18" charset="0"/>
              </a:rPr>
              <a:t> у справах </a:t>
            </a:r>
            <a:r>
              <a:rPr lang="ru-RU" dirty="0" err="1">
                <a:latin typeface="Georgia" pitchFamily="18" charset="0"/>
              </a:rPr>
              <a:t>сімї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молоді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сумлінну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працю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вагомий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внесок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реалізацію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державної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молодіжної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політики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2013 р. – </a:t>
            </a:r>
            <a:r>
              <a:rPr lang="ru-RU" dirty="0" err="1">
                <a:latin typeface="Georgia" pitchFamily="18" charset="0"/>
              </a:rPr>
              <a:t>подяка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Теребовлянської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районної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бібліотеки</a:t>
            </a:r>
            <a:r>
              <a:rPr lang="ru-RU" dirty="0">
                <a:latin typeface="Georgia" pitchFamily="18" charset="0"/>
              </a:rPr>
              <a:t>, за </a:t>
            </a:r>
            <a:r>
              <a:rPr lang="ru-RU" dirty="0" err="1">
                <a:latin typeface="Georgia" pitchFamily="18" charset="0"/>
              </a:rPr>
              <a:t>активну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співпрацю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2014, 2015, 2016р. </a:t>
            </a:r>
            <a:r>
              <a:rPr lang="ru-RU" dirty="0">
                <a:latin typeface="Georgia" pitchFamily="18" charset="0"/>
              </a:rPr>
              <a:t>р. – </a:t>
            </a:r>
            <a:r>
              <a:rPr lang="ru-RU" dirty="0" err="1" smtClean="0">
                <a:latin typeface="Georgia" pitchFamily="18" charset="0"/>
              </a:rPr>
              <a:t>дипломи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Теребовлянської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міської</a:t>
            </a:r>
            <a:r>
              <a:rPr lang="ru-RU" dirty="0">
                <a:latin typeface="Georgia" pitchFamily="18" charset="0"/>
              </a:rPr>
              <a:t> ради, за </a:t>
            </a:r>
            <a:r>
              <a:rPr lang="ru-RU" dirty="0" err="1">
                <a:latin typeface="Georgia" pitchFamily="18" charset="0"/>
              </a:rPr>
              <a:t>збереження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популяризацію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Різдвяних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традицій</a:t>
            </a:r>
            <a:r>
              <a:rPr lang="ru-RU" dirty="0" smtClean="0">
                <a:latin typeface="Georgia" pitchFamily="18" charset="0"/>
              </a:rPr>
              <a:t>;</a:t>
            </a: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2014р </a:t>
            </a:r>
            <a:r>
              <a:rPr lang="uk-UA" dirty="0" err="1" smtClean="0">
                <a:latin typeface="Georgia" pitchFamily="18" charset="0"/>
              </a:rPr>
              <a:t>–диплом</a:t>
            </a:r>
            <a:r>
              <a:rPr lang="uk-UA" dirty="0" smtClean="0">
                <a:latin typeface="Georgia" pitchFamily="18" charset="0"/>
              </a:rPr>
              <a:t>  переможця районного, лауреат (ІІІ місце) обласного етапу Всеукраїнського конкурсу «Джерело творчості»;</a:t>
            </a: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2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324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2014р. – </a:t>
            </a:r>
            <a:r>
              <a:rPr lang="ru-RU" dirty="0" err="1" smtClean="0">
                <a:latin typeface="Georgia" pitchFamily="18" charset="0"/>
              </a:rPr>
              <a:t>присвоєння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звання</a:t>
            </a:r>
            <a:r>
              <a:rPr lang="ru-RU" dirty="0" smtClean="0">
                <a:latin typeface="Georgia" pitchFamily="18" charset="0"/>
              </a:rPr>
              <a:t> «</a:t>
            </a:r>
            <a:r>
              <a:rPr lang="ru-RU" dirty="0" err="1" smtClean="0">
                <a:latin typeface="Georgia" pitchFamily="18" charset="0"/>
              </a:rPr>
              <a:t>Керівник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гуртка</a:t>
            </a:r>
            <a:r>
              <a:rPr lang="ru-RU" dirty="0" smtClean="0">
                <a:latin typeface="Georgia" pitchFamily="18" charset="0"/>
              </a:rPr>
              <a:t>- методист»;</a:t>
            </a: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2015р. – учасник проекту «Книга звитяги» – «</a:t>
            </a:r>
            <a:r>
              <a:rPr lang="uk-UA" dirty="0" err="1" smtClean="0">
                <a:latin typeface="Georgia" pitchFamily="18" charset="0"/>
              </a:rPr>
              <a:t>Памятаємо</a:t>
            </a:r>
            <a:r>
              <a:rPr lang="uk-UA" dirty="0" smtClean="0">
                <a:latin typeface="Georgia" pitchFamily="18" charset="0"/>
              </a:rPr>
              <a:t> героїв»;</a:t>
            </a: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2015р.- грамота </a:t>
            </a:r>
            <a:r>
              <a:rPr lang="ru-RU" dirty="0" err="1" smtClean="0">
                <a:latin typeface="Georgia" pitchFamily="18" charset="0"/>
              </a:rPr>
              <a:t>переможця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обласного</a:t>
            </a:r>
            <a:r>
              <a:rPr lang="ru-RU" dirty="0">
                <a:latin typeface="Georgia" pitchFamily="18" charset="0"/>
              </a:rPr>
              <a:t> конкурсу на </a:t>
            </a:r>
            <a:r>
              <a:rPr lang="ru-RU" dirty="0" err="1">
                <a:latin typeface="Georgia" pitchFamily="18" charset="0"/>
              </a:rPr>
              <a:t>кращу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програму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літнього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оздоровлення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відпочинку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серед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педагогічних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працівників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позашкільних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навчальних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закладів</a:t>
            </a:r>
            <a:r>
              <a:rPr lang="ru-RU" dirty="0">
                <a:latin typeface="Georgia" pitchFamily="18" charset="0"/>
              </a:rPr>
              <a:t> «Школа </a:t>
            </a:r>
            <a:r>
              <a:rPr lang="ru-RU" dirty="0" err="1">
                <a:latin typeface="Georgia" pitchFamily="18" charset="0"/>
              </a:rPr>
              <a:t>української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звитяги</a:t>
            </a:r>
            <a:r>
              <a:rPr lang="ru-RU" dirty="0">
                <a:latin typeface="Georgia" pitchFamily="18" charset="0"/>
              </a:rPr>
              <a:t> - 2015</a:t>
            </a:r>
            <a:r>
              <a:rPr lang="ru-RU" dirty="0" smtClean="0">
                <a:latin typeface="Georgia" pitchFamily="18" charset="0"/>
              </a:rPr>
              <a:t>»;</a:t>
            </a: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2016р. – учасник </a:t>
            </a:r>
            <a:r>
              <a:rPr lang="ru-RU" dirty="0" smtClean="0">
                <a:latin typeface="Georgia" pitchFamily="18" charset="0"/>
              </a:rPr>
              <a:t>конкурсу рейтингу  </a:t>
            </a:r>
            <a:r>
              <a:rPr lang="ru-RU" dirty="0" err="1">
                <a:latin typeface="Georgia" pitchFamily="18" charset="0"/>
              </a:rPr>
              <a:t>якості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позашкільної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освіти</a:t>
            </a:r>
            <a:r>
              <a:rPr lang="ru-RU" dirty="0">
                <a:latin typeface="Georgia" pitchFamily="18" charset="0"/>
              </a:rPr>
              <a:t> «Золота когорта </a:t>
            </a:r>
            <a:r>
              <a:rPr lang="ru-RU" dirty="0" err="1">
                <a:latin typeface="Georgia" pitchFamily="18" charset="0"/>
              </a:rPr>
              <a:t>позашкільників</a:t>
            </a:r>
            <a:r>
              <a:rPr lang="ru-RU" dirty="0">
                <a:latin typeface="Georgia" pitchFamily="18" charset="0"/>
              </a:rPr>
              <a:t>» </a:t>
            </a:r>
            <a:r>
              <a:rPr lang="ru-RU" dirty="0" smtClean="0">
                <a:latin typeface="Georgia" pitchFamily="18" charset="0"/>
              </a:rPr>
              <a:t>;</a:t>
            </a:r>
            <a:endParaRPr lang="uk-UA" dirty="0" smtClean="0">
              <a:latin typeface="Georgia" pitchFamily="18" charset="0"/>
            </a:endParaRP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 smtClean="0">
                <a:latin typeface="Georgia" pitchFamily="18" charset="0"/>
              </a:rPr>
              <a:t>2016р. - </a:t>
            </a:r>
            <a:r>
              <a:rPr lang="ru-RU" dirty="0" smtClean="0">
                <a:latin typeface="Georgia" pitchFamily="18" charset="0"/>
              </a:rPr>
              <a:t> грамота лауреата (ІІ </a:t>
            </a:r>
            <a:r>
              <a:rPr lang="ru-RU" dirty="0" err="1" smtClean="0">
                <a:latin typeface="Georgia" pitchFamily="18" charset="0"/>
              </a:rPr>
              <a:t>місце</a:t>
            </a:r>
            <a:r>
              <a:rPr lang="ru-RU" dirty="0">
                <a:latin typeface="Georgia" pitchFamily="18" charset="0"/>
              </a:rPr>
              <a:t>) районного конкурсу  на </a:t>
            </a:r>
            <a:r>
              <a:rPr lang="ru-RU" dirty="0" err="1">
                <a:latin typeface="Georgia" pitchFamily="18" charset="0"/>
              </a:rPr>
              <a:t>кращу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програму</a:t>
            </a:r>
            <a:r>
              <a:rPr lang="ru-RU" dirty="0">
                <a:latin typeface="Georgia" pitchFamily="18" charset="0"/>
              </a:rPr>
              <a:t> табору </a:t>
            </a:r>
            <a:r>
              <a:rPr lang="ru-RU" dirty="0" err="1">
                <a:latin typeface="Georgia" pitchFamily="18" charset="0"/>
              </a:rPr>
              <a:t>літнього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відпочинку</a:t>
            </a:r>
            <a:r>
              <a:rPr lang="ru-RU" dirty="0">
                <a:latin typeface="Georgia" pitchFamily="18" charset="0"/>
              </a:rPr>
              <a:t> «</a:t>
            </a:r>
            <a:r>
              <a:rPr lang="ru-RU" dirty="0" err="1">
                <a:latin typeface="Georgia" pitchFamily="18" charset="0"/>
              </a:rPr>
              <a:t>Мандрівний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табір</a:t>
            </a:r>
            <a:r>
              <a:rPr lang="ru-RU" dirty="0">
                <a:latin typeface="Georgia" pitchFamily="18" charset="0"/>
              </a:rPr>
              <a:t> – 2016</a:t>
            </a:r>
            <a:r>
              <a:rPr lang="ru-RU" dirty="0" smtClean="0">
                <a:latin typeface="Georgia" pitchFamily="18" charset="0"/>
              </a:rPr>
              <a:t>»;</a:t>
            </a:r>
          </a:p>
          <a:p>
            <a:endParaRPr lang="uk-UA" dirty="0">
              <a:latin typeface="Georgia" pitchFamily="18" charset="0"/>
            </a:endParaRPr>
          </a:p>
          <a:p>
            <a:r>
              <a:rPr lang="uk-UA" dirty="0">
                <a:latin typeface="Georgia" pitchFamily="18" charset="0"/>
              </a:rPr>
              <a:t>2016р.- </a:t>
            </a:r>
            <a:r>
              <a:rPr lang="uk-UA" dirty="0" smtClean="0">
                <a:latin typeface="Georgia" pitchFamily="18" charset="0"/>
              </a:rPr>
              <a:t> учасник обласного етапу  Всеукраїнського </a:t>
            </a:r>
            <a:r>
              <a:rPr lang="uk-UA" dirty="0">
                <a:latin typeface="Georgia" pitchFamily="18" charset="0"/>
              </a:rPr>
              <a:t>конкурсу рукописів навчальної літератури для позашкільних навчальних закладів, учасники обласного конкурсу навчально-методичних матеріалів для методистів та завідувачів відділами позашкільних закладів.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7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1103</TotalTime>
  <Words>1111</Words>
  <Application>Microsoft Office PowerPoint</Application>
  <PresentationFormat>Экран (4:3)</PresentationFormat>
  <Paragraphs>116</Paragraphs>
  <Slides>12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ЦПРДЮ музиканти</dc:creator>
  <cp:lastModifiedBy>ЦПРДЮ музиканти</cp:lastModifiedBy>
  <cp:revision>86</cp:revision>
  <dcterms:created xsi:type="dcterms:W3CDTF">2015-11-18T08:14:32Z</dcterms:created>
  <dcterms:modified xsi:type="dcterms:W3CDTF">2016-06-15T21:05:30Z</dcterms:modified>
</cp:coreProperties>
</file>