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80" r:id="rId3"/>
    <p:sldId id="281" r:id="rId4"/>
    <p:sldId id="282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83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9" r:id="rId25"/>
    <p:sldId id="275" r:id="rId26"/>
    <p:sldId id="276" r:id="rId27"/>
    <p:sldId id="277" r:id="rId28"/>
    <p:sldId id="286" r:id="rId29"/>
    <p:sldId id="278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09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5/23/2016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5/23/2016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5/23/2016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5/23/2016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5/23/2016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5/23/2016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5/23/2016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5/23/2016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5/23/2016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5/23/2016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5/23/2016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5/23/2016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http://ecocentr.edukit.te.ua/files2/images/top-photo.jpg?size=6" TargetMode="External"/><Relationship Id="rId7" Type="http://schemas.openxmlformats.org/officeDocument/2006/relationships/image" Target="http://ecocentr.edukit.te.ua/files2/images/IMG_7615.JPG?size=11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http://ecocentr.edukit.te.ua/files2/images/1R5J0mhs7T8.jpg?size=11" TargetMode="Externa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http://ecocentr.edukit.te.ua/files2/images/6.JPG?size=6" TargetMode="External"/><Relationship Id="rId7" Type="http://schemas.openxmlformats.org/officeDocument/2006/relationships/image" Target="http://ecocentr.edukit.te.ua/files2/images/3.JPG?size=11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http://ecocentr.edukit.te.ua/files2/images/1.JPG?size=11" TargetMode="External"/><Relationship Id="rId4" Type="http://schemas.openxmlformats.org/officeDocument/2006/relationships/image" Target="../media/image48.jpeg"/><Relationship Id="rId9" Type="http://schemas.openxmlformats.org/officeDocument/2006/relationships/image" Target="http://ecocentr.edukit.te.ua/files2/images/5.JPG?size=11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http://ecocentr.edukit.te.ua/files2/images/DSC_1426.JPG?size=6" TargetMode="External"/><Relationship Id="rId7" Type="http://schemas.openxmlformats.org/officeDocument/2006/relationships/image" Target="http://ecocentr.edukit.te.ua/files2/images/DSC_1291.JPG?size=6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http://ecocentr.edukit.te.ua/files2/images/DSC_1662.JPG?size=11" TargetMode="External"/><Relationship Id="rId4" Type="http://schemas.openxmlformats.org/officeDocument/2006/relationships/image" Target="../media/image52.jpeg"/><Relationship Id="rId9" Type="http://schemas.openxmlformats.org/officeDocument/2006/relationships/image" Target="http://ecocentr.edukit.te.ua/files2/images/DSC_1305.JPG?size=11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http://ecocentr.edukit.te.ua/files2/images/DSC_2007.JPG?size=11" TargetMode="External"/><Relationship Id="rId7" Type="http://schemas.openxmlformats.org/officeDocument/2006/relationships/image" Target="http://ecocentr.edukit.te.ua/files2/images/DSC_1986.JPG?size=11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http://ecocentr.edukit.te.ua/files2/images/DSC_2030.JPG?size=11" TargetMode="External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http://ecocentr.edukit.te.ua/files2/images/DSC_1817.JPG?size=6" TargetMode="External"/><Relationship Id="rId7" Type="http://schemas.openxmlformats.org/officeDocument/2006/relationships/image" Target="http://ecocentr.edukit.te.ua/files2/images/DSC_1801.JPG?size=11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http://ecocentr.edukit.te.ua/files2/images/DSC_1826.JPG?size=11" TargetMode="External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http://ecocentr.edukit.te.ua/files2/images/IMG_6595.jpg?size=6" TargetMode="External"/><Relationship Id="rId7" Type="http://schemas.openxmlformats.org/officeDocument/2006/relationships/image" Target="http://ecocentr.edukit.te.ua/files2/images/IMG_6586.jpg?size=11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http://ecocentr.edukit.te.ua/files2/images/IMG_6584.jpg?size=11" TargetMode="External"/><Relationship Id="rId4" Type="http://schemas.openxmlformats.org/officeDocument/2006/relationships/image" Target="../media/image62.jpeg"/><Relationship Id="rId9" Type="http://schemas.openxmlformats.org/officeDocument/2006/relationships/image" Target="http://ecocentr.edukit.te.ua/files2/images/IMG_6597.jpg?size=11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http://ecocentr.edukit.te.ua/files2/images/DSC_1288.JPG?size=6" TargetMode="External"/><Relationship Id="rId7" Type="http://schemas.openxmlformats.org/officeDocument/2006/relationships/image" Target="http://ecocentr.edukit.te.ua/files2/images/DSC_1264.JPG?size=11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http://ecocentr.edukit.te.ua/files2/images/DSC_12781.JPG?size=11" TargetMode="External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http://ecocentr.edukit.te.ua/files2/images/IMG_6845.jpg?size=11" TargetMode="Externa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http://ecocentr.edukit.te.ua/files2/images/IMG_6868.jpg?size=11" TargetMode="External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kyiv-oblosvita.gov.ua/images/banners/2016/03/nmon_16062015_641.zip" TargetMode="External"/><Relationship Id="rId3" Type="http://schemas.openxmlformats.org/officeDocument/2006/relationships/hyperlink" Target="http://zakon4.rada.gov.ua/laws/show/872/2014" TargetMode="External"/><Relationship Id="rId7" Type="http://schemas.openxmlformats.org/officeDocument/2006/relationships/hyperlink" Target="http://kyiv-oblosvita.gov.ua/images/banners/2016/04/nMON1219.doc" TargetMode="External"/><Relationship Id="rId12" Type="http://schemas.openxmlformats.org/officeDocument/2006/relationships/hyperlink" Target="http://kyiv-oblosvita.gov.ua/images/banners/2014/11_14/1_9-614-14.doc" TargetMode="External"/><Relationship Id="rId2" Type="http://schemas.openxmlformats.org/officeDocument/2006/relationships/hyperlink" Target="http://zakon4.rada.gov.ua/laws/show/334/201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kristti.com.ua/upload/file/-new-/kabinets/fizra_dp/%D0%9A%D0%9C%D0%A3_%D0%9F%D1%80%D0%BE%D1%82%D0%BE%D0%BA%D0%BE%D0%BB_%D0%9D%D0%B0%D1%86.%D0%9F%D0%B0%D1%82%D1%80.%D0%92%D0%B8%D1%85%D0%BE%D0%B2%D0%B0%D0%BD%D0%BD%D1%8F%20.doc" TargetMode="External"/><Relationship Id="rId11" Type="http://schemas.openxmlformats.org/officeDocument/2006/relationships/hyperlink" Target="http://kyiv-oblosvita.gov.ua/images/banners/2015/06_2015/l-mon-2015-235.doc" TargetMode="External"/><Relationship Id="rId5" Type="http://schemas.openxmlformats.org/officeDocument/2006/relationships/hyperlink" Target="http://zakon3.rada.gov.ua/laws/show/806/2014" TargetMode="External"/><Relationship Id="rId10" Type="http://schemas.openxmlformats.org/officeDocument/2006/relationships/hyperlink" Target="http://kyiv-oblosvita.gov.ua/images/banners/2014/11_14/nmo-1232-2014.doc" TargetMode="External"/><Relationship Id="rId4" Type="http://schemas.openxmlformats.org/officeDocument/2006/relationships/hyperlink" Target="http://zakon2.rada.gov.ua/laws/show/871/2014" TargetMode="External"/><Relationship Id="rId9" Type="http://schemas.openxmlformats.org/officeDocument/2006/relationships/hyperlink" Target="http://kyiv-oblosvita.gov.ua/images/banners/2014/07_14/nor-baza-sokil-2014.zip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9600" y="1828800"/>
            <a:ext cx="7848600" cy="4800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7403" y="1905000"/>
            <a:ext cx="7714597" cy="438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57200" y="381000"/>
            <a:ext cx="81534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національно-патріотичного виховання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учнівської молоді засобами 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еколого-натуралістичної творчості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18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Вихованці гуртка «Юні друзі природи» (керівник </a:t>
            </a:r>
            <a:r>
              <a:rPr lang="uk-UA" sz="1800" b="1" i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Покляцька</a:t>
            </a:r>
            <a:r>
              <a:rPr lang="uk-UA" sz="18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П.В.) долучилися до створення </a:t>
            </a:r>
            <a:r>
              <a:rPr lang="uk-UA" sz="1800" b="1" i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артбуку</a:t>
            </a:r>
            <a:r>
              <a:rPr lang="uk-UA" sz="18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скрині «Скарбів – Оберегів». Учні відвідали українську світлицю у Тернопільській міській бібліотеці № 4, виготовили сторінку </a:t>
            </a:r>
            <a:r>
              <a:rPr lang="uk-UA" sz="1800" b="1" i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артбуку</a:t>
            </a:r>
            <a:r>
              <a:rPr lang="uk-UA" sz="18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на якій розмістили один із елементів національного одягу – </a:t>
            </a:r>
            <a:r>
              <a:rPr lang="uk-UA" sz="1800" b="1" i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Горсик</a:t>
            </a:r>
            <a:r>
              <a:rPr lang="uk-UA" sz="18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i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Фото165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2590800"/>
            <a:ext cx="4368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 descr="Фото16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2590800"/>
            <a:ext cx="2728913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57200" y="381000"/>
            <a:ext cx="83058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Скриня Скарбів – Оберегів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229600" cy="1066800"/>
          </a:xfrm>
        </p:spPr>
        <p:txBody>
          <a:bodyPr>
            <a:normAutofit fontScale="90000"/>
          </a:bodyPr>
          <a:lstStyle/>
          <a:p>
            <a:pPr lvl="0" algn="ctr" fontAlgn="base">
              <a:spcAft>
                <a:spcPct val="0"/>
              </a:spcAft>
            </a:pPr>
            <a:r>
              <a:rPr lang="uk-UA" sz="31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uk-UA" sz="31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en-US" sz="31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en-US" sz="31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en-US" sz="31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en-US" sz="31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uk-UA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100" dirty="0" smtClean="0">
                <a:latin typeface="Times New Roman" pitchFamily="18" charset="0"/>
                <a:cs typeface="Times New Roman" pitchFamily="18" charset="0"/>
              </a:rPr>
            </a:br>
            <a:endParaRPr lang="ru-RU" sz="3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20151013_1103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2209800"/>
            <a:ext cx="4597400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 descr="IMG_21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114800"/>
            <a:ext cx="3340100" cy="251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 descr="20151013_11045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905000"/>
            <a:ext cx="2718837" cy="2043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33400" y="228601"/>
            <a:ext cx="8153400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Участь у</a:t>
            </a:r>
            <a:r>
              <a:rPr lang="uk-UA" sz="5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Всеукраїнській акції </a:t>
            </a:r>
          </a:p>
          <a:p>
            <a:pPr algn="ctr"/>
            <a:r>
              <a:rPr lang="uk-UA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«Браслет нескорених» (Оберіг захисника)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 Дня захисника України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6636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2000" b="1" i="1" dirty="0" smtClean="0">
                <a:solidFill>
                  <a:schemeClr val="accent4">
                    <a:lumMod val="75000"/>
                  </a:schemeClr>
                </a:solidFill>
              </a:rPr>
              <a:t>Вихованці гуртка «Юні друзі природи», учні ТЗОШ № 29 </a:t>
            </a:r>
            <a:endParaRPr lang="uk-UA" sz="2000" b="1" i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uk-UA" sz="2000" b="1" i="1" dirty="0" smtClean="0">
                <a:solidFill>
                  <a:schemeClr val="accent4">
                    <a:lumMod val="75000"/>
                  </a:schemeClr>
                </a:solidFill>
              </a:rPr>
              <a:t>(</a:t>
            </a:r>
            <a:r>
              <a:rPr lang="uk-UA" sz="2000" b="1" i="1" dirty="0" smtClean="0">
                <a:solidFill>
                  <a:schemeClr val="accent4">
                    <a:lumMod val="75000"/>
                  </a:schemeClr>
                </a:solidFill>
              </a:rPr>
              <a:t>керівник </a:t>
            </a:r>
            <a:r>
              <a:rPr lang="uk-UA" sz="2000" b="1" i="1" dirty="0" err="1" smtClean="0">
                <a:solidFill>
                  <a:schemeClr val="accent4">
                    <a:lumMod val="75000"/>
                  </a:schemeClr>
                </a:solidFill>
              </a:rPr>
              <a:t>Головацька</a:t>
            </a:r>
            <a:r>
              <a:rPr lang="uk-UA" sz="2000" b="1" i="1" dirty="0" smtClean="0">
                <a:solidFill>
                  <a:schemeClr val="accent4">
                    <a:lumMod val="75000"/>
                  </a:schemeClr>
                </a:solidFill>
              </a:rPr>
              <a:t> Н.Т., 13.10.2015 р.)</a:t>
            </a:r>
            <a:endParaRPr lang="ru-RU" sz="2000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1506" name="Picture 2" descr="Фото008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133600"/>
            <a:ext cx="2819401" cy="375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 descr="100_61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2362200"/>
            <a:ext cx="44196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304800"/>
            <a:ext cx="9144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Заняття мужності «Україна у твоєму серці» 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2954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1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1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вихованці гуртка </a:t>
            </a:r>
            <a:r>
              <a:rPr lang="uk-UA" sz="2000" i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“Юні</a:t>
            </a:r>
            <a:r>
              <a:rPr lang="uk-UA" sz="2000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квітникарі – </a:t>
            </a:r>
            <a:r>
              <a:rPr lang="uk-UA" sz="2000" i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аранжувальники”</a:t>
            </a:r>
            <a:r>
              <a:rPr lang="uk-UA" sz="2000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(керівник </a:t>
            </a:r>
            <a:r>
              <a:rPr lang="uk-UA" sz="2000" i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Сворінь</a:t>
            </a:r>
            <a:r>
              <a:rPr lang="uk-UA" sz="2000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Н.В.)</a:t>
            </a:r>
            <a:br>
              <a:rPr lang="uk-UA" sz="2000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i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7231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2530" name="Picture 2" descr="20140930_1602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828800"/>
            <a:ext cx="3899133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 descr="20140930_1650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3733800"/>
            <a:ext cx="34417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 descr="20140930_1701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981200"/>
            <a:ext cx="3327400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81000" y="228601"/>
            <a:ext cx="84582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«Український віночок – </a:t>
            </a:r>
            <a:br>
              <a:rPr lang="uk-UA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символ українського народу» 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uk-UA" sz="27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Майстер-клас </a:t>
            </a:r>
            <a:r>
              <a:rPr lang="ru-RU" sz="27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/>
            </a:r>
            <a:br>
              <a:rPr lang="ru-RU" sz="27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</a:br>
            <a:r>
              <a:rPr lang="uk-UA" sz="27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по виготовленні букетів</a:t>
            </a:r>
            <a:r>
              <a:rPr lang="uk-UA" sz="27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uk-UA" sz="27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композицій на патріотичну тематику </a:t>
            </a:r>
            <a:r>
              <a:rPr lang="ru-RU" sz="4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4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8391036" y="2895599"/>
            <a:ext cx="526683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Майстер-клас 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uk-UA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 виготовленні букетів, композицій на патріотичну тематику 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 descr="20140916_1516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447800"/>
            <a:ext cx="3594100" cy="2694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20140916_154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057400"/>
            <a:ext cx="4165600" cy="3121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Рисунок 18" descr="P9291650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4191000"/>
            <a:ext cx="3733800" cy="236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40233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3554" name="Picture 2" descr="20151004_1038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43000"/>
            <a:ext cx="4025900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 descr="20151018_1208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057400"/>
            <a:ext cx="3810000" cy="285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 descr="DSC_08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4267200"/>
            <a:ext cx="3454400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838200" y="228601"/>
            <a:ext cx="80009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Виставка дитячих малюнків </a:t>
            </a:r>
            <a:br>
              <a:rPr lang="uk-UA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«Моя Україна – ти в світі єдина»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9426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1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1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200" i="1" dirty="0" smtClean="0">
                <a:solidFill>
                  <a:schemeClr val="accent4">
                    <a:lumMod val="75000"/>
                  </a:schemeClr>
                </a:solidFill>
                <a:latin typeface="+mn-lt"/>
                <a:cs typeface="Times New Roman" pitchFamily="18" charset="0"/>
              </a:rPr>
              <a:t>(Інформаційний центр учнівського самоврядування «</a:t>
            </a:r>
            <a:r>
              <a:rPr lang="uk-UA" sz="2200" i="1" dirty="0" err="1" smtClean="0">
                <a:solidFill>
                  <a:schemeClr val="accent4">
                    <a:lumMod val="75000"/>
                  </a:schemeClr>
                </a:solidFill>
                <a:latin typeface="+mn-lt"/>
                <a:cs typeface="Times New Roman" pitchFamily="18" charset="0"/>
              </a:rPr>
              <a:t>Еколайн</a:t>
            </a:r>
            <a:r>
              <a:rPr lang="uk-UA" sz="2200" i="1" dirty="0" smtClean="0">
                <a:solidFill>
                  <a:schemeClr val="accent4">
                    <a:lumMod val="75000"/>
                  </a:schemeClr>
                </a:solidFill>
                <a:latin typeface="+mn-lt"/>
                <a:cs typeface="Times New Roman" pitchFamily="18" charset="0"/>
              </a:rPr>
              <a:t>»)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/>
            </a:r>
            <a:b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</a:br>
            <a:endParaRPr lang="ru-RU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567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4578" name="Picture 2" descr="20151008_0932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905000"/>
            <a:ext cx="37211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 descr="20141023_0842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828800"/>
            <a:ext cx="2971800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 descr="20151008_09323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3581400"/>
            <a:ext cx="402590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57200" y="228601"/>
            <a:ext cx="8382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Тематична виставка літератури,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куточок пам’яті «Герої не вмирають» 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Picture 4" descr="20151008_09323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3581400"/>
            <a:ext cx="402590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72766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1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1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1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1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30763"/>
          </a:xfrm>
        </p:spPr>
        <p:txBody>
          <a:bodyPr/>
          <a:lstStyle/>
          <a:p>
            <a:pPr algn="ctr">
              <a:buNone/>
            </a:pPr>
            <a:r>
              <a:rPr lang="uk-UA" sz="2000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Проекти «Янгол з Україною у серці» та «Пливе кача…» </a:t>
            </a:r>
          </a:p>
          <a:p>
            <a:pPr algn="ctr">
              <a:buNone/>
            </a:pPr>
            <a:r>
              <a:rPr lang="uk-UA" sz="20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(Диплом ІІІ ст.), вихованці гуртків  </a:t>
            </a:r>
            <a:r>
              <a:rPr lang="uk-UA" sz="2000" b="1" i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“Юні</a:t>
            </a:r>
            <a:r>
              <a:rPr lang="uk-UA" sz="20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i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квітникарі-аранжувальники”</a:t>
            </a:r>
            <a:endParaRPr lang="ru-RU" sz="2000" b="1" i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25602" name="Picture 2" descr="20150916_1548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590800"/>
            <a:ext cx="407504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 descr="20150916_1616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199" y="3286825"/>
            <a:ext cx="3962401" cy="296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57200" y="228600"/>
            <a:ext cx="81534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Участь у зльоті юних натуралістів України,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Всеукраїнському конкурсі з флористики та фітодизайну «Квіткові килими» м. Київ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965664"/>
          </a:xfrm>
        </p:spPr>
        <p:txBody>
          <a:bodyPr>
            <a:noAutofit/>
          </a:bodyPr>
          <a:lstStyle/>
          <a:p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Вихованці Гуртка «Основи екологічних знань» (керівник </a:t>
            </a:r>
            <a:r>
              <a:rPr lang="uk-UA" sz="2000" i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Мисак</a:t>
            </a:r>
            <a:r>
              <a:rPr lang="uk-UA" sz="2000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Г.Я.)</a:t>
            </a:r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pPr algn="ctr">
              <a:buNone/>
            </a:pPr>
            <a:r>
              <a:rPr lang="uk-UA" sz="1800" b="1" i="1" dirty="0" smtClean="0">
                <a:latin typeface="Times New Roman" pitchFamily="18" charset="0"/>
                <a:cs typeface="Times New Roman" pitchFamily="18" charset="0"/>
              </a:rPr>
              <a:t>Мета заходу: виховання у гуртківців почуття патріотизму, національної гордості, любові до рідного краю; формування переконань у нетлінності духовних скарбів народу, повагу до символів України, до своїх батьків; спонукання і усвідомлення бути корисними своїй державі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i="1" dirty="0"/>
          </a:p>
        </p:txBody>
      </p:sp>
      <p:pic>
        <p:nvPicPr>
          <p:cNvPr id="1026" name="Picture 2" descr="20150930_14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667000"/>
            <a:ext cx="3598863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20150930_1426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2590800"/>
            <a:ext cx="3225800" cy="242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20150930_1420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4495800"/>
            <a:ext cx="2540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685800" y="228601"/>
            <a:ext cx="82296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Масовий виховний захід «З Україною в серці»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6764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2000" b="1" i="1" dirty="0" smtClean="0"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учні 5-6 кл.  класів Теребовлянського НВК,  вихованці гуртка «Рослини – символи України»</a:t>
            </a:r>
            <a:r>
              <a:rPr lang="ru-RU" sz="2000" b="1" i="1" dirty="0" smtClean="0"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i="1" dirty="0" smtClean="0"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(керівник </a:t>
            </a:r>
            <a:r>
              <a:rPr lang="uk-UA" sz="2000" b="1" i="1" dirty="0" err="1" smtClean="0"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Гевко</a:t>
            </a:r>
            <a:r>
              <a:rPr lang="uk-UA" sz="2000" b="1" i="1" dirty="0" smtClean="0"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Галина Ярославівна)</a:t>
            </a:r>
            <a:r>
              <a:rPr lang="ru-RU" sz="2000" b="1" i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4961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1400" b="1" i="1" dirty="0" smtClean="0">
                <a:latin typeface="Times New Roman" pitchFamily="18" charset="0"/>
                <a:cs typeface="Times New Roman" pitchFamily="18" charset="0"/>
              </a:rPr>
              <a:t>МЕТА: </a:t>
            </a:r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800" i="1" dirty="0" smtClean="0"/>
              <a:t>- формувати  в учнів особистісні якості громадянина – патріота України, захисника Вітчизни на основі національних, культурно – історичних і військових традицій;</a:t>
            </a:r>
            <a:endParaRPr lang="ru-RU" sz="1800" i="1" dirty="0" smtClean="0"/>
          </a:p>
          <a:p>
            <a:r>
              <a:rPr lang="uk-UA" sz="1800" i="1" dirty="0" smtClean="0"/>
              <a:t>- зберегти в  пам'яті про військову славу України, її героїв;</a:t>
            </a:r>
            <a:endParaRPr lang="ru-RU" sz="1800" i="1" dirty="0" smtClean="0"/>
          </a:p>
          <a:p>
            <a:r>
              <a:rPr lang="uk-UA" sz="1800" i="1" dirty="0" smtClean="0"/>
              <a:t>- виховувати  патріотів рідної держави, почуття любові до Батьківщини гордості за свою країну</a:t>
            </a:r>
          </a:p>
          <a:p>
            <a:endParaRPr lang="ru-RU" sz="1800" i="1" dirty="0"/>
          </a:p>
        </p:txBody>
      </p:sp>
      <p:pic>
        <p:nvPicPr>
          <p:cNvPr id="2050" name="Рисунок 11" descr="C:\Documents and Settings\Admin\Рабочий стол\IMG_20151008_100027.jpg"/>
          <p:cNvPicPr>
            <a:picLocks noChangeArrowheads="1"/>
          </p:cNvPicPr>
          <p:nvPr/>
        </p:nvPicPr>
        <p:blipFill>
          <a:blip r:embed="rId2"/>
          <a:srcRect l="-238" t="-685" r="-285" b="-1080"/>
          <a:stretch>
            <a:fillRect/>
          </a:stretch>
        </p:blipFill>
        <p:spPr bwMode="auto">
          <a:xfrm>
            <a:off x="685800" y="3810000"/>
            <a:ext cx="265430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Рисунок 1" descr="C:\Documents and Settings\Admin\Local Settings\Temp\WPDNSE\Camera\IMG_20151015_202314_573.JPG"/>
          <p:cNvPicPr>
            <a:picLocks noChangeArrowheads="1"/>
          </p:cNvPicPr>
          <p:nvPr/>
        </p:nvPicPr>
        <p:blipFill>
          <a:blip r:embed="rId3"/>
          <a:srcRect l="-240" t="-685" r="-336" b="-865"/>
          <a:stretch>
            <a:fillRect/>
          </a:stretch>
        </p:blipFill>
        <p:spPr bwMode="auto">
          <a:xfrm>
            <a:off x="3810000" y="3733800"/>
            <a:ext cx="4241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09600" y="228601"/>
            <a:ext cx="80772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Виготовлення плакату </a:t>
            </a:r>
            <a:br>
              <a:rPr lang="uk-UA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«Дай, Боже, миру Україні»</a:t>
            </a:r>
          </a:p>
          <a:p>
            <a:pPr algn="ctr"/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18760"/>
          </a:xfrm>
        </p:spPr>
        <p:txBody>
          <a:bodyPr>
            <a:normAutofit/>
          </a:bodyPr>
          <a:lstStyle/>
          <a:p>
            <a:pPr algn="just"/>
            <a:r>
              <a:rPr lang="uk-UA" b="1" i="1" dirty="0" smtClean="0"/>
              <a:t>Національно-патріотичне виховання </a:t>
            </a:r>
            <a:r>
              <a:rPr lang="uk-UA" sz="2000" dirty="0" smtClean="0"/>
              <a:t>– це комплексна, системна і цілеспрямована діяльність органів державної влади, громадських організацій, </a:t>
            </a:r>
            <a:r>
              <a:rPr lang="uk-UA" sz="2000" dirty="0" err="1" smtClean="0"/>
              <a:t>сімї</a:t>
            </a:r>
            <a:r>
              <a:rPr lang="uk-UA" sz="2000" dirty="0" smtClean="0"/>
              <a:t>, освітніх закладів, інших соціальних інститутів щодо формування у молодого покоління високої національно-патріотичної самосвідомості, почуття вірності, любові до України, турботи про благо своєї нації й держави.</a:t>
            </a:r>
          </a:p>
          <a:p>
            <a:pPr algn="just"/>
            <a:r>
              <a:rPr lang="uk-UA" b="1" i="1" dirty="0" smtClean="0"/>
              <a:t>Основними складовими національно-патріотичного виховання мають стати:</a:t>
            </a:r>
          </a:p>
          <a:p>
            <a:pPr algn="just">
              <a:buNone/>
            </a:pPr>
            <a:r>
              <a:rPr lang="uk-UA" sz="2400" i="1" dirty="0" smtClean="0"/>
              <a:t>- громадянсько-патріотичне виховання;</a:t>
            </a:r>
          </a:p>
          <a:p>
            <a:pPr algn="just">
              <a:buNone/>
            </a:pPr>
            <a:r>
              <a:rPr lang="uk-UA" sz="2400" i="1" dirty="0" smtClean="0"/>
              <a:t>- військово-патріотичне виховання;</a:t>
            </a:r>
          </a:p>
          <a:p>
            <a:pPr algn="just">
              <a:buNone/>
            </a:pPr>
            <a:r>
              <a:rPr lang="uk-UA" sz="2400" i="1" dirty="0" smtClean="0"/>
              <a:t>- духовно-моральне виховання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3400" y="381000"/>
            <a:ext cx="82296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Національно-патріотичне виховання</a:t>
            </a:r>
            <a:endParaRPr lang="ru-RU" sz="2400" b="1" i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5240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100" i="1" dirty="0" smtClean="0">
                <a:latin typeface="+mn-lt"/>
              </a:rPr>
              <a:t/>
            </a:r>
            <a:br>
              <a:rPr lang="uk-UA" sz="3100" i="1" dirty="0" smtClean="0">
                <a:latin typeface="+mn-lt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09016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18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 листопада 2015 р. в ТОЦЕНТУМ відбувся щорічний Обласний зліт юних дослідників природи, в якому взяли участь понад 120 учасників – учнів і вихованців загальноосвітніх та позашкільних навчальних закладів області. В рамках заходу учасники збору разом з Миколою </a:t>
            </a:r>
            <a:r>
              <a:rPr lang="uk-UA" sz="1800" b="1" i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Савчинським</a:t>
            </a:r>
            <a:r>
              <a:rPr lang="uk-UA" sz="18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учасником АТО, захисником </a:t>
            </a:r>
            <a:r>
              <a:rPr lang="uk-UA" sz="1800" b="1" i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Дебальцево</a:t>
            </a:r>
            <a:r>
              <a:rPr lang="uk-UA" sz="18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заклали сад Миру. Саджанці для саду були привезені з усіх районів області.</a:t>
            </a:r>
            <a:endParaRPr lang="ru-RU" sz="1800" b="1" i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/>
          </a:p>
        </p:txBody>
      </p:sp>
      <p:pic>
        <p:nvPicPr>
          <p:cNvPr id="3074" name="Picture 2" descr="DSC_07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200400"/>
            <a:ext cx="29972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DSC_07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4264863"/>
            <a:ext cx="3292954" cy="221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DSC_075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2996427"/>
            <a:ext cx="2959100" cy="1980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609600" y="304801"/>
            <a:ext cx="81534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Зліт юних дослідників природи. </a:t>
            </a:r>
            <a:br>
              <a:rPr lang="uk-UA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Закладання саду Миру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i="1" dirty="0" smtClean="0"/>
              <a:t/>
            </a:r>
            <a:br>
              <a:rPr lang="ru-RU" i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47116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1800" b="1" i="1" dirty="0" smtClean="0">
                <a:solidFill>
                  <a:schemeClr val="accent4">
                    <a:lumMod val="75000"/>
                  </a:schemeClr>
                </a:solidFill>
              </a:rPr>
              <a:t>28 листопада в Тернополі на Театральному майдані молитвою та загальнонаціональною хвилиною мовчання вшанували людей, які стали жертвами голодоморів.</a:t>
            </a:r>
            <a:r>
              <a:rPr lang="ru-RU" sz="1800" b="1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uk-UA" sz="18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Вихованці та педагоги Тернопільського обласного центру еколого-натуралістичної творчості учнівської молоді також долучилися до урочистостей вшанування пам'яті жертв Голодомору, виготовивши Сніп пам’яті. </a:t>
            </a:r>
            <a:endParaRPr lang="ru-RU" sz="1800" b="1" i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098" name="Picture 2" descr="/Files/images/top-photo.jpg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762000" y="2590800"/>
            <a:ext cx="2857500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/Files/images/1R5J0mhs7T8.jpg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5562600" y="2743200"/>
            <a:ext cx="314960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/Files/images/IMG_7615.JPG"/>
          <p:cNvPicPr>
            <a:picLocks noChangeAspect="1" noChangeArrowheads="1"/>
          </p:cNvPicPr>
          <p:nvPr/>
        </p:nvPicPr>
        <p:blipFill>
          <a:blip r:embed="rId6" r:link="rId7"/>
          <a:srcRect/>
          <a:stretch>
            <a:fillRect/>
          </a:stretch>
        </p:blipFill>
        <p:spPr bwMode="auto">
          <a:xfrm>
            <a:off x="3276600" y="4191000"/>
            <a:ext cx="345687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838200" y="228600"/>
            <a:ext cx="79248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День пам’яті жертв голодоморів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422864"/>
          </a:xfrm>
        </p:spPr>
        <p:txBody>
          <a:bodyPr>
            <a:noAutofit/>
          </a:bodyPr>
          <a:lstStyle/>
          <a:p>
            <a:pPr algn="ctr"/>
            <a:r>
              <a:rPr lang="uk-UA" sz="2800" i="1" dirty="0" smtClean="0">
                <a:latin typeface="+mn-lt"/>
              </a:rPr>
              <a:t/>
            </a:r>
            <a:br>
              <a:rPr lang="uk-UA" sz="2800" i="1" dirty="0" smtClean="0">
                <a:latin typeface="+mn-lt"/>
              </a:rPr>
            </a:br>
            <a:r>
              <a:rPr lang="ru-RU" sz="2800" i="1" dirty="0" smtClean="0">
                <a:latin typeface="+mn-lt"/>
              </a:rPr>
              <a:t/>
            </a:r>
            <a:br>
              <a:rPr lang="ru-RU" sz="2800" i="1" dirty="0" smtClean="0">
                <a:latin typeface="+mn-lt"/>
              </a:rPr>
            </a:br>
            <a:endParaRPr lang="ru-RU" sz="28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/Files/images/6.JPG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685800" y="1519238"/>
            <a:ext cx="28575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/Files/images/1.JPG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5029200" y="1600200"/>
            <a:ext cx="31496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/Files/images/3.JPG"/>
          <p:cNvPicPr>
            <a:picLocks noChangeAspect="1" noChangeArrowheads="1"/>
          </p:cNvPicPr>
          <p:nvPr/>
        </p:nvPicPr>
        <p:blipFill>
          <a:blip r:embed="rId6" r:link="rId7"/>
          <a:srcRect/>
          <a:stretch>
            <a:fillRect/>
          </a:stretch>
        </p:blipFill>
        <p:spPr bwMode="auto">
          <a:xfrm>
            <a:off x="838200" y="3622982"/>
            <a:ext cx="3429000" cy="2295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/Files/images/5.JPG"/>
          <p:cNvPicPr>
            <a:picLocks noChangeAspect="1" noChangeArrowheads="1"/>
          </p:cNvPicPr>
          <p:nvPr/>
        </p:nvPicPr>
        <p:blipFill>
          <a:blip r:embed="rId8" r:link="rId9"/>
          <a:srcRect/>
          <a:stretch>
            <a:fillRect/>
          </a:stretch>
        </p:blipFill>
        <p:spPr bwMode="auto">
          <a:xfrm>
            <a:off x="4724400" y="3962400"/>
            <a:ext cx="31496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609600" y="381001"/>
            <a:ext cx="80772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Збір юннатів різних поколінь,</a:t>
            </a:r>
            <a:r>
              <a:rPr lang="ru-RU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/>
            </a:r>
            <a:br>
              <a:rPr lang="ru-RU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</a:br>
            <a:r>
              <a:rPr lang="uk-UA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присвячений 90-річчю юннатівського руху в Україні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447800"/>
            <a:ext cx="8229600" cy="470916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З метою формування національної свідомості, виховання екологічної культури, відродження та збереження  традицій і звичаїв українського народу  на базі ТОЦЕНТУМ відбулась виставка-конкурс «Замість ялинки – зимовий букет». Роботи були представлені у трьох номінаціях: - Новорічна композиція «Різдвяна казка»; - Галицькі сувеніри та різдвяна атрибутика; - «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Дідух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– різдвяний дух»...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/Files/images/DSC_1426.JPG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6477000" y="3276600"/>
            <a:ext cx="2209800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/Files/images/DSC_1662.JPG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3581400" y="3200400"/>
            <a:ext cx="2125031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/Files/images/DSC_1291.JPG"/>
          <p:cNvPicPr>
            <a:picLocks noChangeAspect="1" noChangeArrowheads="1"/>
          </p:cNvPicPr>
          <p:nvPr/>
        </p:nvPicPr>
        <p:blipFill>
          <a:blip r:embed="rId6" r:link="rId7"/>
          <a:srcRect/>
          <a:stretch>
            <a:fillRect/>
          </a:stretch>
        </p:blipFill>
        <p:spPr bwMode="auto">
          <a:xfrm>
            <a:off x="3200400" y="4724400"/>
            <a:ext cx="2837657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/Files/images/DSC_1305.JPG"/>
          <p:cNvPicPr>
            <a:picLocks noChangeAspect="1" noChangeArrowheads="1"/>
          </p:cNvPicPr>
          <p:nvPr/>
        </p:nvPicPr>
        <p:blipFill>
          <a:blip r:embed="rId8" r:link="rId9"/>
          <a:srcRect/>
          <a:stretch>
            <a:fillRect/>
          </a:stretch>
        </p:blipFill>
        <p:spPr bwMode="auto">
          <a:xfrm>
            <a:off x="304800" y="3200400"/>
            <a:ext cx="2328862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295400" y="228600"/>
            <a:ext cx="693892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Обласна виставка – конкурс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«Замість ялинки – зимовий букет» 15-16.12.2015 р.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304800"/>
            <a:ext cx="82296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Виставка творчих дитячих робіт області «Різдвяна казка»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uk-UA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(Український дім «Перемога») </a:t>
            </a:r>
            <a:r>
              <a:rPr lang="uk-UA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22.12.2015 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8" name="Picture 2" descr="/Files/images/DSC_2007.JPG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838200" y="1600200"/>
            <a:ext cx="31496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/Files/images/DSC_2030.JPG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4495800" y="2057400"/>
            <a:ext cx="4114800" cy="275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/Files/images/DSC_1986.JPG"/>
          <p:cNvPicPr>
            <a:picLocks noChangeAspect="1" noChangeArrowheads="1"/>
          </p:cNvPicPr>
          <p:nvPr/>
        </p:nvPicPr>
        <p:blipFill>
          <a:blip r:embed="rId6" r:link="rId7"/>
          <a:srcRect/>
          <a:stretch>
            <a:fillRect/>
          </a:stretch>
        </p:blipFill>
        <p:spPr bwMode="auto">
          <a:xfrm>
            <a:off x="381000" y="3886200"/>
            <a:ext cx="3832646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uk-UA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3400" y="228600"/>
            <a:ext cx="79248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Масовий виховний захід </a:t>
            </a:r>
          </a:p>
          <a:p>
            <a:pPr algn="ctr"/>
            <a:r>
              <a:rPr lang="uk-UA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«Миколай дарує радість»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uk-UA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(17.12.2015 року)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uk-UA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 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 descr="/Files/images/DSC_1817.JPG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533400" y="1676400"/>
            <a:ext cx="3122613" cy="209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/Files/images/DSC_1826.JPG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5599947" y="1600200"/>
            <a:ext cx="3029703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/Files/images/DSC_1801.JPG"/>
          <p:cNvPicPr>
            <a:picLocks noChangeAspect="1" noChangeArrowheads="1"/>
          </p:cNvPicPr>
          <p:nvPr/>
        </p:nvPicPr>
        <p:blipFill>
          <a:blip r:embed="rId6" r:link="rId7"/>
          <a:srcRect/>
          <a:stretch>
            <a:fillRect/>
          </a:stretch>
        </p:blipFill>
        <p:spPr bwMode="auto">
          <a:xfrm>
            <a:off x="1488807" y="3810000"/>
            <a:ext cx="387059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/Files/images/DSC_1826.JPG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5638800" y="1600200"/>
            <a:ext cx="3029703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/Files/images/DSC_1826.JPG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5791200" y="1752600"/>
            <a:ext cx="3029703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0901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000" b="1" i="1" dirty="0" smtClean="0"/>
              <a:t>для учителів загальноосвітніх навчальних закладів області, міста; керівників ТУО; вихованців  ТОЦЕНТУМ</a:t>
            </a:r>
            <a:endParaRPr lang="ru-RU" sz="2000" b="1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381000"/>
            <a:ext cx="82296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Майстер-класи по виготовленню </a:t>
            </a:r>
            <a:r>
              <a:rPr lang="uk-UA" sz="2400" b="1" i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дідухів</a:t>
            </a:r>
            <a:r>
              <a:rPr lang="uk-UA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павуків</a:t>
            </a:r>
          </a:p>
        </p:txBody>
      </p:sp>
      <p:pic>
        <p:nvPicPr>
          <p:cNvPr id="2050" name="Picture 2" descr="/Files/images/IMG_6595.jpg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1905000" y="1905000"/>
            <a:ext cx="2896051" cy="2175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/Files/images/IMG_6584.jpg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5791200" y="1676400"/>
            <a:ext cx="2540000" cy="1894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/Files/images/IMG_6586.jpg"/>
          <p:cNvPicPr>
            <a:picLocks noChangeAspect="1" noChangeArrowheads="1"/>
          </p:cNvPicPr>
          <p:nvPr/>
        </p:nvPicPr>
        <p:blipFill>
          <a:blip r:embed="rId6" r:link="rId7"/>
          <a:srcRect/>
          <a:stretch>
            <a:fillRect/>
          </a:stretch>
        </p:blipFill>
        <p:spPr bwMode="auto">
          <a:xfrm>
            <a:off x="762000" y="4191000"/>
            <a:ext cx="314960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/Files/images/IMG_6597.jpg"/>
          <p:cNvPicPr>
            <a:picLocks noChangeAspect="1" noChangeArrowheads="1"/>
          </p:cNvPicPr>
          <p:nvPr/>
        </p:nvPicPr>
        <p:blipFill>
          <a:blip r:embed="rId8" r:link="rId9"/>
          <a:srcRect/>
          <a:stretch>
            <a:fillRect/>
          </a:stretch>
        </p:blipFill>
        <p:spPr bwMode="auto">
          <a:xfrm>
            <a:off x="5105400" y="3886200"/>
            <a:ext cx="314960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6636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1400" b="1" dirty="0" smtClean="0"/>
              <a:t>З нагоди другої річниці Революції гідності та Дня збройних сил України в Тернопільському обласному центрі еколого-натуралістичної творчості учнівської молоді був проведений вечір-реквієм «Герої не вмирають».</a:t>
            </a:r>
            <a:endParaRPr lang="ru-RU" sz="1400" b="1" dirty="0" smtClean="0"/>
          </a:p>
          <a:p>
            <a:pPr algn="ctr">
              <a:buNone/>
            </a:pPr>
            <a:r>
              <a:rPr lang="uk-UA" sz="1400" dirty="0" smtClean="0"/>
              <a:t>Педагоги, вихованці Центу спільно з студентами Технічного коледжу Тернопільського національного технічного університету імені Івана Пулюя та батьківською громадськістю згадали буремні події 2013-2014 рр. 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3400" y="304800"/>
            <a:ext cx="81534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Вечір-реквієм «Герої не вмирають» </a:t>
            </a:r>
          </a:p>
          <a:p>
            <a:pPr algn="ctr"/>
            <a:r>
              <a:rPr lang="uk-UA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(08.12.2015 р.)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4" name="Picture 2" descr="/Files/images/DSC_1288.JPG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3200400" y="2743200"/>
            <a:ext cx="3086100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/Files/images/DSC_12781.JPG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6172200" y="2861494"/>
            <a:ext cx="2768600" cy="3628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/Files/images/DSC_1264.JPG"/>
          <p:cNvPicPr>
            <a:picLocks noChangeAspect="1" noChangeArrowheads="1"/>
          </p:cNvPicPr>
          <p:nvPr/>
        </p:nvPicPr>
        <p:blipFill>
          <a:blip r:embed="rId6" r:link="rId7"/>
          <a:srcRect/>
          <a:stretch>
            <a:fillRect/>
          </a:stretch>
        </p:blipFill>
        <p:spPr bwMode="auto">
          <a:xfrm>
            <a:off x="533400" y="4267200"/>
            <a:ext cx="3337193" cy="2233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2" name="Рисунок 1" descr="D:\Mama\Camera\20160508_1137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600200"/>
            <a:ext cx="3228496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20160508_1144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828800"/>
            <a:ext cx="3295650" cy="2478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20160508_11584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4038600"/>
            <a:ext cx="3276600" cy="246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57200" y="304801"/>
            <a:ext cx="83058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Покладання квітів </a:t>
            </a:r>
            <a:br>
              <a:rPr lang="uk-UA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</a:br>
            <a:r>
              <a:rPr lang="uk-UA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на могили загиблих воїнів Другої світової війни, політичних репресій, героїв  АТО</a:t>
            </a:r>
            <a:endParaRPr lang="ru-RU" sz="2400" b="1" i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6156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1800" b="1" i="1" dirty="0" smtClean="0">
                <a:solidFill>
                  <a:schemeClr val="accent4">
                    <a:lumMod val="75000"/>
                  </a:schemeClr>
                </a:solidFill>
              </a:rPr>
              <a:t>Співпраця з управлінням освіти і науки Тернопільської міської ради. Учасники семінару обмінялись досвідом роботи з даного питання, а також взяли участь у роботі тематичних експрес-майстер-класах з писанкарства, створення </a:t>
            </a:r>
            <a:r>
              <a:rPr lang="uk-UA" sz="1800" b="1" i="1" dirty="0" err="1" smtClean="0">
                <a:solidFill>
                  <a:schemeClr val="accent4">
                    <a:lumMod val="75000"/>
                  </a:schemeClr>
                </a:solidFill>
              </a:rPr>
              <a:t>флораріумів</a:t>
            </a:r>
            <a:r>
              <a:rPr lang="uk-UA" sz="1800" b="1" i="1" dirty="0" smtClean="0">
                <a:solidFill>
                  <a:schemeClr val="accent4">
                    <a:lumMod val="75000"/>
                  </a:schemeClr>
                </a:solidFill>
              </a:rPr>
              <a:t>, квіткового дизайну.</a:t>
            </a:r>
            <a:endParaRPr lang="ru-RU" sz="1800" b="1" i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algn="just"/>
            <a:endParaRPr lang="ru-RU" sz="2000" b="1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304800"/>
            <a:ext cx="8229600" cy="104644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Впровадження елементів народознавства на уроках та позакласній роботі з біології</a:t>
            </a:r>
          </a:p>
          <a:p>
            <a:pPr algn="ctr"/>
            <a:r>
              <a:rPr lang="uk-UA" sz="1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Семінар  22.03.2016</a:t>
            </a:r>
            <a:endParaRPr lang="ru-RU" sz="1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122" name="Picture 2" descr="/Files/images/IMG_6845.jpg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838200" y="3352800"/>
            <a:ext cx="3429000" cy="255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/Files/images/IMG_6868.jpg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5181600" y="3048000"/>
            <a:ext cx="314960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66360"/>
          </a:xfrm>
        </p:spPr>
        <p:txBody>
          <a:bodyPr>
            <a:normAutofit/>
          </a:bodyPr>
          <a:lstStyle/>
          <a:p>
            <a:pPr algn="just"/>
            <a:r>
              <a:rPr lang="uk-UA" b="1" i="1" dirty="0" smtClean="0"/>
              <a:t>Патріотизм – </a:t>
            </a:r>
            <a:r>
              <a:rPr lang="uk-UA" sz="2400" dirty="0" smtClean="0"/>
              <a:t>це особливе, тобто безумовне і </a:t>
            </a:r>
            <a:r>
              <a:rPr lang="uk-UA" sz="2400" dirty="0" err="1" smtClean="0"/>
              <a:t>високосмислове</a:t>
            </a:r>
            <a:r>
              <a:rPr lang="uk-UA" sz="2400" dirty="0" smtClean="0"/>
              <a:t> почуття-цінність, яке характеризує ставлення особистості до народу, Батьківщини, держави та до самої себе.</a:t>
            </a:r>
          </a:p>
          <a:p>
            <a:pPr algn="just"/>
            <a:r>
              <a:rPr lang="uk-UA" sz="2400" dirty="0" smtClean="0"/>
              <a:t>Базовими</a:t>
            </a:r>
            <a:r>
              <a:rPr lang="uk-UA" b="1" i="1" dirty="0" smtClean="0"/>
              <a:t> складниками </a:t>
            </a:r>
            <a:r>
              <a:rPr lang="uk-UA" sz="2400" dirty="0" smtClean="0"/>
              <a:t>почуття патріотизму є:</a:t>
            </a:r>
          </a:p>
          <a:p>
            <a:pPr algn="just">
              <a:buNone/>
            </a:pPr>
            <a:r>
              <a:rPr lang="uk-UA" sz="2400" dirty="0" smtClean="0"/>
              <a:t>- </a:t>
            </a:r>
            <a:r>
              <a:rPr lang="uk-UA" sz="2400" i="1" dirty="0" smtClean="0"/>
              <a:t>любов до Батьківщини, народу, родини;</a:t>
            </a:r>
          </a:p>
          <a:p>
            <a:pPr algn="just">
              <a:buNone/>
            </a:pPr>
            <a:r>
              <a:rPr lang="uk-UA" sz="2400" i="1" dirty="0" smtClean="0"/>
              <a:t>- </a:t>
            </a:r>
            <a:r>
              <a:rPr lang="uk-UA" sz="2400" i="1" dirty="0" err="1" smtClean="0"/>
              <a:t>діяльнісна</a:t>
            </a:r>
            <a:r>
              <a:rPr lang="uk-UA" sz="2400" i="1" dirty="0" smtClean="0"/>
              <a:t> відданість Батьківщині;</a:t>
            </a:r>
          </a:p>
          <a:p>
            <a:pPr algn="just">
              <a:buNone/>
            </a:pPr>
            <a:r>
              <a:rPr lang="uk-UA" sz="2400" i="1" dirty="0" smtClean="0"/>
              <a:t>- суспільно значуща цілеспрямованість;</a:t>
            </a:r>
          </a:p>
          <a:p>
            <a:pPr algn="just">
              <a:buNone/>
            </a:pPr>
            <a:r>
              <a:rPr lang="uk-UA" sz="2400" i="1" dirty="0" smtClean="0"/>
              <a:t>- гуманістична моральність;</a:t>
            </a:r>
          </a:p>
          <a:p>
            <a:pPr algn="just">
              <a:buNone/>
            </a:pPr>
            <a:r>
              <a:rPr lang="uk-UA" sz="2400" i="1" dirty="0" smtClean="0"/>
              <a:t>- готовність до самопожертви;</a:t>
            </a:r>
          </a:p>
          <a:p>
            <a:pPr algn="just">
              <a:buNone/>
            </a:pPr>
            <a:r>
              <a:rPr lang="uk-UA" sz="2400" i="1" dirty="0" smtClean="0"/>
              <a:t>- почуття власної гідності</a:t>
            </a:r>
          </a:p>
          <a:p>
            <a:pPr algn="just"/>
            <a:endParaRPr lang="ru-RU" b="1" i="1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34441" y="381000"/>
            <a:ext cx="487511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Патріотизм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uk-UA" sz="5400" b="1" i="1" dirty="0" smtClean="0"/>
              <a:t>Дякую за увагу</a:t>
            </a:r>
            <a:endParaRPr lang="ru-RU" sz="5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394960"/>
          </a:xfrm>
        </p:spPr>
        <p:txBody>
          <a:bodyPr>
            <a:noAutofit/>
          </a:bodyPr>
          <a:lstStyle/>
          <a:p>
            <a:r>
              <a:rPr lang="ru-RU" sz="1400" b="1" dirty="0" smtClean="0"/>
              <a:t>Указ Президента </a:t>
            </a:r>
            <a:r>
              <a:rPr lang="ru-RU" sz="1400" b="1" dirty="0" err="1" smtClean="0"/>
              <a:t>України</a:t>
            </a:r>
            <a:r>
              <a:rPr lang="ru-RU" sz="1400" b="1" dirty="0" smtClean="0"/>
              <a:t> </a:t>
            </a:r>
            <a:r>
              <a:rPr lang="ru-RU" sz="1400" b="1" dirty="0" err="1" smtClean="0"/>
              <a:t>від</a:t>
            </a:r>
            <a:r>
              <a:rPr lang="ru-RU" sz="1400" b="1" dirty="0" smtClean="0"/>
              <a:t> 13.10.2015 № 580/2015 "Про </a:t>
            </a:r>
            <a:r>
              <a:rPr lang="ru-RU" sz="1400" b="1" dirty="0" err="1" smtClean="0"/>
              <a:t>Стратегію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національно-патріотичного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виховання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дітей</a:t>
            </a:r>
            <a:r>
              <a:rPr lang="ru-RU" sz="1400" b="1" dirty="0" smtClean="0"/>
              <a:t> та </a:t>
            </a:r>
            <a:r>
              <a:rPr lang="ru-RU" sz="1400" b="1" dirty="0" err="1" smtClean="0"/>
              <a:t>молоді</a:t>
            </a:r>
            <a:r>
              <a:rPr lang="ru-RU" sz="1400" b="1" dirty="0" smtClean="0"/>
              <a:t> на 2016 - 2020 роки"</a:t>
            </a:r>
            <a:r>
              <a:rPr lang="ru-RU" sz="1400" dirty="0" smtClean="0"/>
              <a:t> </a:t>
            </a:r>
          </a:p>
          <a:p>
            <a:r>
              <a:rPr lang="ru-RU" sz="1400" dirty="0" smtClean="0">
                <a:hlinkClick r:id="rId2"/>
              </a:rPr>
              <a:t>Указ Президента </a:t>
            </a:r>
            <a:r>
              <a:rPr lang="ru-RU" sz="1400" dirty="0" err="1" smtClean="0">
                <a:hlinkClick r:id="rId2"/>
              </a:rPr>
              <a:t>України</a:t>
            </a:r>
            <a:r>
              <a:rPr lang="ru-RU" sz="1400" dirty="0" smtClean="0">
                <a:hlinkClick r:id="rId2"/>
              </a:rPr>
              <a:t> </a:t>
            </a:r>
            <a:r>
              <a:rPr lang="ru-RU" sz="1400" dirty="0" err="1" smtClean="0">
                <a:hlinkClick r:id="rId2"/>
              </a:rPr>
              <a:t>від</a:t>
            </a:r>
            <a:r>
              <a:rPr lang="ru-RU" sz="1400" dirty="0" smtClean="0">
                <a:hlinkClick r:id="rId2"/>
              </a:rPr>
              <a:t> 12.06.2015 № 334/2015 "Про заходи </a:t>
            </a:r>
            <a:r>
              <a:rPr lang="ru-RU" sz="1400" dirty="0" err="1" smtClean="0">
                <a:hlinkClick r:id="rId2"/>
              </a:rPr>
              <a:t>щодо</a:t>
            </a:r>
            <a:r>
              <a:rPr lang="ru-RU" sz="1400" dirty="0" smtClean="0">
                <a:hlinkClick r:id="rId2"/>
              </a:rPr>
              <a:t> </a:t>
            </a:r>
            <a:r>
              <a:rPr lang="ru-RU" sz="1400" dirty="0" err="1" smtClean="0">
                <a:hlinkClick r:id="rId2"/>
              </a:rPr>
              <a:t>поліпшення</a:t>
            </a:r>
            <a:r>
              <a:rPr lang="ru-RU" sz="1400" dirty="0" smtClean="0">
                <a:hlinkClick r:id="rId2"/>
              </a:rPr>
              <a:t> </a:t>
            </a:r>
            <a:r>
              <a:rPr lang="ru-RU" sz="1400" dirty="0" err="1" smtClean="0">
                <a:hlinkClick r:id="rId2"/>
              </a:rPr>
              <a:t>національно-патріотичного</a:t>
            </a:r>
            <a:r>
              <a:rPr lang="ru-RU" sz="1400" dirty="0" smtClean="0">
                <a:hlinkClick r:id="rId2"/>
              </a:rPr>
              <a:t> </a:t>
            </a:r>
            <a:r>
              <a:rPr lang="ru-RU" sz="1400" dirty="0" err="1" smtClean="0">
                <a:hlinkClick r:id="rId2"/>
              </a:rPr>
              <a:t>виховання</a:t>
            </a:r>
            <a:r>
              <a:rPr lang="ru-RU" sz="1400" dirty="0" smtClean="0">
                <a:hlinkClick r:id="rId2"/>
              </a:rPr>
              <a:t> </a:t>
            </a:r>
            <a:r>
              <a:rPr lang="ru-RU" sz="1400" dirty="0" err="1" smtClean="0">
                <a:hlinkClick r:id="rId2"/>
              </a:rPr>
              <a:t>дітей</a:t>
            </a:r>
            <a:r>
              <a:rPr lang="ru-RU" sz="1400" dirty="0" smtClean="0">
                <a:hlinkClick r:id="rId2"/>
              </a:rPr>
              <a:t> та </a:t>
            </a:r>
            <a:r>
              <a:rPr lang="ru-RU" sz="1400" dirty="0" err="1" smtClean="0">
                <a:hlinkClick r:id="rId2"/>
              </a:rPr>
              <a:t>молоді</a:t>
            </a:r>
            <a:r>
              <a:rPr lang="ru-RU" sz="1400" dirty="0" smtClean="0">
                <a:hlinkClick r:id="rId2"/>
              </a:rPr>
              <a:t>"</a:t>
            </a:r>
            <a:endParaRPr lang="ru-RU" sz="1400" dirty="0" smtClean="0"/>
          </a:p>
          <a:p>
            <a:r>
              <a:rPr lang="ru-RU" sz="1400" dirty="0" smtClean="0">
                <a:hlinkClick r:id="rId3"/>
              </a:rPr>
              <a:t>Указ Президента </a:t>
            </a:r>
            <a:r>
              <a:rPr lang="ru-RU" sz="1400" dirty="0" err="1" smtClean="0">
                <a:hlinkClick r:id="rId3"/>
              </a:rPr>
              <a:t>України</a:t>
            </a:r>
            <a:r>
              <a:rPr lang="ru-RU" sz="1400" dirty="0" smtClean="0">
                <a:hlinkClick r:id="rId3"/>
              </a:rPr>
              <a:t> </a:t>
            </a:r>
            <a:r>
              <a:rPr lang="ru-RU" sz="1400" dirty="0" err="1" smtClean="0">
                <a:hlinkClick r:id="rId3"/>
              </a:rPr>
              <a:t>від</a:t>
            </a:r>
            <a:r>
              <a:rPr lang="ru-RU" sz="1400" dirty="0" smtClean="0">
                <a:hlinkClick r:id="rId3"/>
              </a:rPr>
              <a:t> 13.11.2014 № 872 «Про День </a:t>
            </a:r>
            <a:r>
              <a:rPr lang="ru-RU" sz="1400" dirty="0" err="1" smtClean="0">
                <a:hlinkClick r:id="rId3"/>
              </a:rPr>
              <a:t>Гідності</a:t>
            </a:r>
            <a:r>
              <a:rPr lang="ru-RU" sz="1400" dirty="0" smtClean="0">
                <a:hlinkClick r:id="rId3"/>
              </a:rPr>
              <a:t> та </a:t>
            </a:r>
            <a:r>
              <a:rPr lang="ru-RU" sz="1400" dirty="0" err="1" smtClean="0">
                <a:hlinkClick r:id="rId3"/>
              </a:rPr>
              <a:t>Свободи</a:t>
            </a:r>
            <a:r>
              <a:rPr lang="ru-RU" sz="1400" dirty="0" smtClean="0">
                <a:hlinkClick r:id="rId3"/>
              </a:rPr>
              <a:t>»</a:t>
            </a:r>
            <a:endParaRPr lang="ru-RU" sz="1400" dirty="0" smtClean="0"/>
          </a:p>
          <a:p>
            <a:r>
              <a:rPr lang="ru-RU" sz="1400" dirty="0" smtClean="0">
                <a:hlinkClick r:id="rId4"/>
              </a:rPr>
              <a:t>Указ Президента </a:t>
            </a:r>
            <a:r>
              <a:rPr lang="ru-RU" sz="1400" dirty="0" err="1" smtClean="0">
                <a:hlinkClick r:id="rId4"/>
              </a:rPr>
              <a:t>України</a:t>
            </a:r>
            <a:r>
              <a:rPr lang="ru-RU" sz="1400" dirty="0" smtClean="0">
                <a:hlinkClick r:id="rId4"/>
              </a:rPr>
              <a:t> </a:t>
            </a:r>
            <a:r>
              <a:rPr lang="ru-RU" sz="1400" dirty="0" err="1" smtClean="0">
                <a:hlinkClick r:id="rId4"/>
              </a:rPr>
              <a:t>від</a:t>
            </a:r>
            <a:r>
              <a:rPr lang="ru-RU" sz="1400" dirty="0" smtClean="0">
                <a:hlinkClick r:id="rId4"/>
              </a:rPr>
              <a:t> 13.11.2014 № 871 «Про День </a:t>
            </a:r>
            <a:r>
              <a:rPr lang="ru-RU" sz="1400" dirty="0" err="1" smtClean="0">
                <a:hlinkClick r:id="rId4"/>
              </a:rPr>
              <a:t>Соборності</a:t>
            </a:r>
            <a:r>
              <a:rPr lang="ru-RU" sz="1400" dirty="0" smtClean="0">
                <a:hlinkClick r:id="rId4"/>
              </a:rPr>
              <a:t> </a:t>
            </a:r>
            <a:r>
              <a:rPr lang="ru-RU" sz="1400" dirty="0" err="1" smtClean="0">
                <a:hlinkClick r:id="rId4"/>
              </a:rPr>
              <a:t>України</a:t>
            </a:r>
            <a:r>
              <a:rPr lang="ru-RU" sz="1400" dirty="0" smtClean="0">
                <a:hlinkClick r:id="rId4"/>
              </a:rPr>
              <a:t>»</a:t>
            </a:r>
            <a:endParaRPr lang="ru-RU" sz="1400" dirty="0" smtClean="0"/>
          </a:p>
          <a:p>
            <a:r>
              <a:rPr lang="ru-RU" sz="1400" dirty="0" smtClean="0">
                <a:hlinkClick r:id="rId5"/>
              </a:rPr>
              <a:t>Указ Президента </a:t>
            </a:r>
            <a:r>
              <a:rPr lang="ru-RU" sz="1400" dirty="0" err="1" smtClean="0">
                <a:hlinkClick r:id="rId5"/>
              </a:rPr>
              <a:t>України</a:t>
            </a:r>
            <a:r>
              <a:rPr lang="ru-RU" sz="1400" dirty="0" smtClean="0">
                <a:hlinkClick r:id="rId5"/>
              </a:rPr>
              <a:t> </a:t>
            </a:r>
            <a:r>
              <a:rPr lang="ru-RU" sz="1400" dirty="0" err="1" smtClean="0">
                <a:hlinkClick r:id="rId5"/>
              </a:rPr>
              <a:t>від</a:t>
            </a:r>
            <a:r>
              <a:rPr lang="ru-RU" sz="1400" dirty="0" smtClean="0">
                <a:hlinkClick r:id="rId5"/>
              </a:rPr>
              <a:t> 14.10.2014 № 806 «Про День </a:t>
            </a:r>
            <a:r>
              <a:rPr lang="ru-RU" sz="1400" dirty="0" err="1" smtClean="0">
                <a:hlinkClick r:id="rId5"/>
              </a:rPr>
              <a:t>захисника</a:t>
            </a:r>
            <a:r>
              <a:rPr lang="ru-RU" sz="1400" dirty="0" smtClean="0">
                <a:hlinkClick r:id="rId5"/>
              </a:rPr>
              <a:t> </a:t>
            </a:r>
            <a:r>
              <a:rPr lang="ru-RU" sz="1400" dirty="0" err="1" smtClean="0">
                <a:hlinkClick r:id="rId5"/>
              </a:rPr>
              <a:t>України</a:t>
            </a:r>
            <a:r>
              <a:rPr lang="ru-RU" sz="1400" dirty="0" smtClean="0">
                <a:hlinkClick r:id="rId5"/>
              </a:rPr>
              <a:t>»</a:t>
            </a:r>
            <a:endParaRPr lang="ru-RU" sz="1400" dirty="0" smtClean="0"/>
          </a:p>
          <a:p>
            <a:r>
              <a:rPr lang="ru-RU" sz="1400" dirty="0" smtClean="0">
                <a:hlinkClick r:id="rId6"/>
              </a:rPr>
              <a:t>Протокол </a:t>
            </a:r>
            <a:r>
              <a:rPr lang="ru-RU" sz="1400" dirty="0" err="1" smtClean="0">
                <a:hlinkClick r:id="rId6"/>
              </a:rPr>
              <a:t>наради</a:t>
            </a:r>
            <a:r>
              <a:rPr lang="ru-RU" sz="1400" dirty="0" smtClean="0">
                <a:hlinkClick r:id="rId6"/>
              </a:rPr>
              <a:t>  </a:t>
            </a:r>
            <a:r>
              <a:rPr lang="ru-RU" sz="1400" dirty="0" err="1" smtClean="0">
                <a:hlinkClick r:id="rId6"/>
              </a:rPr>
              <a:t>Кабінету</a:t>
            </a:r>
            <a:r>
              <a:rPr lang="ru-RU" sz="1400" dirty="0" smtClean="0">
                <a:hlinkClick r:id="rId6"/>
              </a:rPr>
              <a:t> </a:t>
            </a:r>
            <a:r>
              <a:rPr lang="ru-RU" sz="1400" dirty="0" err="1" smtClean="0">
                <a:hlinkClick r:id="rId6"/>
              </a:rPr>
              <a:t>Міністрів</a:t>
            </a:r>
            <a:r>
              <a:rPr lang="ru-RU" sz="1400" dirty="0" smtClean="0">
                <a:hlinkClick r:id="rId6"/>
              </a:rPr>
              <a:t> </a:t>
            </a:r>
            <a:r>
              <a:rPr lang="ru-RU" sz="1400" dirty="0" err="1" smtClean="0">
                <a:hlinkClick r:id="rId6"/>
              </a:rPr>
              <a:t>України</a:t>
            </a:r>
            <a:r>
              <a:rPr lang="ru-RU" sz="1400" dirty="0" smtClean="0">
                <a:hlinkClick r:id="rId6"/>
              </a:rPr>
              <a:t> </a:t>
            </a:r>
            <a:r>
              <a:rPr lang="ru-RU" sz="1400" dirty="0" err="1" smtClean="0">
                <a:hlinkClick r:id="rId6"/>
              </a:rPr>
              <a:t>від</a:t>
            </a:r>
            <a:r>
              <a:rPr lang="ru-RU" sz="1400" dirty="0" smtClean="0">
                <a:hlinkClick r:id="rId6"/>
              </a:rPr>
              <a:t> 18.09.2014 "</a:t>
            </a:r>
            <a:r>
              <a:rPr lang="ru-RU" sz="1400" dirty="0" err="1" smtClean="0">
                <a:hlinkClick r:id="rId6"/>
              </a:rPr>
              <a:t>Щодо</a:t>
            </a:r>
            <a:r>
              <a:rPr lang="ru-RU" sz="1400" dirty="0" smtClean="0">
                <a:hlinkClick r:id="rId6"/>
              </a:rPr>
              <a:t> </a:t>
            </a:r>
            <a:r>
              <a:rPr lang="ru-RU" sz="1400" dirty="0" err="1" smtClean="0">
                <a:hlinkClick r:id="rId6"/>
              </a:rPr>
              <a:t>питань</a:t>
            </a:r>
            <a:r>
              <a:rPr lang="ru-RU" sz="1400" dirty="0" smtClean="0">
                <a:hlinkClick r:id="rId6"/>
              </a:rPr>
              <a:t> </a:t>
            </a:r>
            <a:r>
              <a:rPr lang="ru-RU" sz="1400" dirty="0" err="1" smtClean="0">
                <a:hlinkClick r:id="rId6"/>
              </a:rPr>
              <a:t>національно-патріотичного</a:t>
            </a:r>
            <a:r>
              <a:rPr lang="ru-RU" sz="1400" dirty="0" smtClean="0">
                <a:hlinkClick r:id="rId6"/>
              </a:rPr>
              <a:t> </a:t>
            </a:r>
            <a:r>
              <a:rPr lang="ru-RU" sz="1400" dirty="0" err="1" smtClean="0">
                <a:hlinkClick r:id="rId6"/>
              </a:rPr>
              <a:t>виховання</a:t>
            </a:r>
            <a:r>
              <a:rPr lang="ru-RU" sz="1400" dirty="0" smtClean="0">
                <a:hlinkClick r:id="rId6"/>
              </a:rPr>
              <a:t> </a:t>
            </a:r>
            <a:r>
              <a:rPr lang="ru-RU" sz="1400" dirty="0" err="1" smtClean="0">
                <a:hlinkClick r:id="rId6"/>
              </a:rPr>
              <a:t>учнівської</a:t>
            </a:r>
            <a:r>
              <a:rPr lang="ru-RU" sz="1400" dirty="0" smtClean="0">
                <a:hlinkClick r:id="rId6"/>
              </a:rPr>
              <a:t> </a:t>
            </a:r>
            <a:r>
              <a:rPr lang="ru-RU" sz="1400" dirty="0" err="1" smtClean="0">
                <a:hlinkClick r:id="rId6"/>
              </a:rPr>
              <a:t>молоді</a:t>
            </a:r>
            <a:r>
              <a:rPr lang="ru-RU" sz="1400" dirty="0" smtClean="0">
                <a:hlinkClick r:id="rId6"/>
              </a:rPr>
              <a:t>"</a:t>
            </a:r>
            <a:endParaRPr lang="ru-RU" sz="1400" dirty="0" smtClean="0"/>
          </a:p>
          <a:p>
            <a:r>
              <a:rPr lang="ru-RU" sz="1400" dirty="0" smtClean="0">
                <a:hlinkClick r:id="rId7"/>
              </a:rPr>
              <a:t>Наказ МОН </a:t>
            </a:r>
            <a:r>
              <a:rPr lang="ru-RU" sz="1400" dirty="0" err="1" smtClean="0">
                <a:hlinkClick r:id="rId7"/>
              </a:rPr>
              <a:t>України</a:t>
            </a:r>
            <a:r>
              <a:rPr lang="ru-RU" sz="1400" dirty="0" smtClean="0">
                <a:hlinkClick r:id="rId7"/>
              </a:rPr>
              <a:t> </a:t>
            </a:r>
            <a:r>
              <a:rPr lang="ru-RU" sz="1400" dirty="0" err="1" smtClean="0">
                <a:hlinkClick r:id="rId7"/>
              </a:rPr>
              <a:t>від</a:t>
            </a:r>
            <a:r>
              <a:rPr lang="ru-RU" sz="1400" dirty="0" smtClean="0">
                <a:hlinkClick r:id="rId7"/>
              </a:rPr>
              <a:t> 25.11.2015 №1219 "Про </a:t>
            </a:r>
            <a:r>
              <a:rPr lang="ru-RU" sz="1400" dirty="0" err="1" smtClean="0">
                <a:hlinkClick r:id="rId7"/>
              </a:rPr>
              <a:t>проведення</a:t>
            </a:r>
            <a:r>
              <a:rPr lang="ru-RU" sz="1400" dirty="0" smtClean="0">
                <a:hlinkClick r:id="rId7"/>
              </a:rPr>
              <a:t> у 2015/2016 </a:t>
            </a:r>
            <a:r>
              <a:rPr lang="ru-RU" sz="1400" dirty="0" err="1" smtClean="0">
                <a:hlinkClick r:id="rId7"/>
              </a:rPr>
              <a:t>навчальному</a:t>
            </a:r>
            <a:r>
              <a:rPr lang="ru-RU" sz="1400" dirty="0" smtClean="0">
                <a:hlinkClick r:id="rId7"/>
              </a:rPr>
              <a:t> </a:t>
            </a:r>
            <a:r>
              <a:rPr lang="ru-RU" sz="1400" dirty="0" err="1" smtClean="0">
                <a:hlinkClick r:id="rId7"/>
              </a:rPr>
              <a:t>році</a:t>
            </a:r>
            <a:r>
              <a:rPr lang="ru-RU" sz="1400" dirty="0" smtClean="0">
                <a:hlinkClick r:id="rId7"/>
              </a:rPr>
              <a:t> </a:t>
            </a:r>
            <a:r>
              <a:rPr lang="ru-RU" sz="1400" dirty="0" err="1" smtClean="0">
                <a:hlinkClick r:id="rId7"/>
              </a:rPr>
              <a:t>Всеукраїнської</a:t>
            </a:r>
            <a:r>
              <a:rPr lang="ru-RU" sz="1400" dirty="0" smtClean="0"/>
              <a:t> </a:t>
            </a:r>
            <a:r>
              <a:rPr lang="ru-RU" sz="1400" dirty="0" err="1" smtClean="0">
                <a:hlinkClick r:id="rId7"/>
              </a:rPr>
              <a:t>дитячо-юнацької</a:t>
            </a:r>
            <a:r>
              <a:rPr lang="ru-RU" sz="1400" dirty="0" smtClean="0">
                <a:hlinkClick r:id="rId7"/>
              </a:rPr>
              <a:t> </a:t>
            </a:r>
            <a:r>
              <a:rPr lang="ru-RU" sz="1400" dirty="0" err="1" smtClean="0">
                <a:hlinkClick r:id="rId7"/>
              </a:rPr>
              <a:t>військово-патріотичної</a:t>
            </a:r>
            <a:r>
              <a:rPr lang="ru-RU" sz="1400" dirty="0" smtClean="0">
                <a:hlinkClick r:id="rId7"/>
              </a:rPr>
              <a:t> </a:t>
            </a:r>
            <a:r>
              <a:rPr lang="ru-RU" sz="1400" dirty="0" err="1" smtClean="0">
                <a:hlinkClick r:id="rId7"/>
              </a:rPr>
              <a:t>гри</a:t>
            </a:r>
            <a:r>
              <a:rPr lang="ru-RU" sz="1400" dirty="0" smtClean="0">
                <a:hlinkClick r:id="rId7"/>
              </a:rPr>
              <a:t> «</a:t>
            </a:r>
            <a:r>
              <a:rPr lang="ru-RU" sz="1400" dirty="0" err="1" smtClean="0">
                <a:hlinkClick r:id="rId7"/>
              </a:rPr>
              <a:t>Сокіл</a:t>
            </a:r>
            <a:r>
              <a:rPr lang="ru-RU" sz="1400" dirty="0" smtClean="0">
                <a:hlinkClick r:id="rId7"/>
              </a:rPr>
              <a:t>» («</a:t>
            </a:r>
            <a:r>
              <a:rPr lang="ru-RU" sz="1400" dirty="0" err="1" smtClean="0">
                <a:hlinkClick r:id="rId7"/>
              </a:rPr>
              <a:t>Джура</a:t>
            </a:r>
            <a:r>
              <a:rPr lang="ru-RU" sz="1400" dirty="0" smtClean="0">
                <a:hlinkClick r:id="rId7"/>
              </a:rPr>
              <a:t>»)"</a:t>
            </a:r>
            <a:endParaRPr lang="ru-RU" sz="1400" dirty="0" smtClean="0"/>
          </a:p>
          <a:p>
            <a:r>
              <a:rPr lang="ru-RU" sz="1400" b="1" dirty="0" smtClean="0">
                <a:hlinkClick r:id="rId8"/>
              </a:rPr>
              <a:t>Наказ МОН </a:t>
            </a:r>
            <a:r>
              <a:rPr lang="ru-RU" sz="1400" b="1" dirty="0" err="1" smtClean="0">
                <a:hlinkClick r:id="rId8"/>
              </a:rPr>
              <a:t>України</a:t>
            </a:r>
            <a:r>
              <a:rPr lang="ru-RU" sz="1400" b="1" dirty="0" smtClean="0">
                <a:hlinkClick r:id="rId8"/>
              </a:rPr>
              <a:t> </a:t>
            </a:r>
            <a:r>
              <a:rPr lang="ru-RU" sz="1400" b="1" dirty="0" err="1" smtClean="0">
                <a:hlinkClick r:id="rId8"/>
              </a:rPr>
              <a:t>від</a:t>
            </a:r>
            <a:r>
              <a:rPr lang="ru-RU" sz="1400" b="1" dirty="0" smtClean="0">
                <a:hlinkClick r:id="rId8"/>
              </a:rPr>
              <a:t> 16.06.2015 №641 "Про </a:t>
            </a:r>
            <a:r>
              <a:rPr lang="ru-RU" sz="1400" b="1" dirty="0" err="1" smtClean="0">
                <a:hlinkClick r:id="rId8"/>
              </a:rPr>
              <a:t>затвердження</a:t>
            </a:r>
            <a:r>
              <a:rPr lang="ru-RU" sz="1400" b="1" dirty="0" smtClean="0">
                <a:hlinkClick r:id="rId8"/>
              </a:rPr>
              <a:t> </a:t>
            </a:r>
            <a:r>
              <a:rPr lang="ru-RU" sz="1400" b="1" dirty="0" err="1" smtClean="0">
                <a:hlinkClick r:id="rId8"/>
              </a:rPr>
              <a:t>Концепції</a:t>
            </a:r>
            <a:r>
              <a:rPr lang="ru-RU" sz="1400" b="1" dirty="0" smtClean="0">
                <a:hlinkClick r:id="rId8"/>
              </a:rPr>
              <a:t> </a:t>
            </a:r>
            <a:r>
              <a:rPr lang="ru-RU" sz="1400" b="1" dirty="0" err="1" smtClean="0">
                <a:hlinkClick r:id="rId8"/>
              </a:rPr>
              <a:t>національно-патріотичного</a:t>
            </a:r>
            <a:r>
              <a:rPr lang="ru-RU" sz="1400" b="1" dirty="0" smtClean="0">
                <a:hlinkClick r:id="rId8"/>
              </a:rPr>
              <a:t> </a:t>
            </a:r>
            <a:r>
              <a:rPr lang="ru-RU" sz="1400" b="1" dirty="0" err="1" smtClean="0">
                <a:hlinkClick r:id="rId8"/>
              </a:rPr>
              <a:t>виховання</a:t>
            </a:r>
            <a:r>
              <a:rPr lang="ru-RU" sz="1400" b="1" dirty="0" smtClean="0">
                <a:hlinkClick r:id="rId8"/>
              </a:rPr>
              <a:t> </a:t>
            </a:r>
            <a:r>
              <a:rPr lang="ru-RU" sz="1400" b="1" dirty="0" err="1" smtClean="0">
                <a:hlinkClick r:id="rId8"/>
              </a:rPr>
              <a:t>дітей</a:t>
            </a:r>
            <a:r>
              <a:rPr lang="ru-RU" sz="1400" b="1" dirty="0" smtClean="0">
                <a:hlinkClick r:id="rId8"/>
              </a:rPr>
              <a:t> </a:t>
            </a:r>
            <a:r>
              <a:rPr lang="ru-RU" sz="1400" b="1" dirty="0" err="1" smtClean="0">
                <a:hlinkClick r:id="rId8"/>
              </a:rPr>
              <a:t>і</a:t>
            </a:r>
            <a:r>
              <a:rPr lang="ru-RU" sz="1400" b="1" dirty="0" smtClean="0">
                <a:hlinkClick r:id="rId8"/>
              </a:rPr>
              <a:t> </a:t>
            </a:r>
            <a:r>
              <a:rPr lang="ru-RU" sz="1400" b="1" dirty="0" err="1" smtClean="0">
                <a:hlinkClick r:id="rId8"/>
              </a:rPr>
              <a:t>молоді</a:t>
            </a:r>
            <a:r>
              <a:rPr lang="ru-RU" sz="1400" b="1" dirty="0" smtClean="0">
                <a:hlinkClick r:id="rId8"/>
              </a:rPr>
              <a:t>, </a:t>
            </a:r>
            <a:r>
              <a:rPr lang="ru-RU" sz="1400" b="1" dirty="0" err="1" smtClean="0">
                <a:hlinkClick r:id="rId8"/>
              </a:rPr>
              <a:t>Заходів</a:t>
            </a:r>
            <a:r>
              <a:rPr lang="ru-RU" sz="1400" b="1" dirty="0" smtClean="0">
                <a:hlinkClick r:id="rId8"/>
              </a:rPr>
              <a:t> </a:t>
            </a:r>
            <a:r>
              <a:rPr lang="ru-RU" sz="1400" b="1" dirty="0" err="1" smtClean="0">
                <a:hlinkClick r:id="rId8"/>
              </a:rPr>
              <a:t>щодо</a:t>
            </a:r>
            <a:r>
              <a:rPr lang="ru-RU" sz="1400" b="1" dirty="0" smtClean="0">
                <a:hlinkClick r:id="rId8"/>
              </a:rPr>
              <a:t> </a:t>
            </a:r>
            <a:r>
              <a:rPr lang="ru-RU" sz="1400" b="1" dirty="0" err="1" smtClean="0">
                <a:hlinkClick r:id="rId8"/>
              </a:rPr>
              <a:t>реалізації</a:t>
            </a:r>
            <a:r>
              <a:rPr lang="ru-RU" sz="1400" b="1" dirty="0" smtClean="0">
                <a:hlinkClick r:id="rId8"/>
              </a:rPr>
              <a:t> </a:t>
            </a:r>
            <a:r>
              <a:rPr lang="ru-RU" sz="1400" b="1" dirty="0" err="1" smtClean="0">
                <a:hlinkClick r:id="rId8"/>
              </a:rPr>
              <a:t>Концепції</a:t>
            </a:r>
            <a:r>
              <a:rPr lang="ru-RU" sz="1400" b="1" dirty="0" smtClean="0">
                <a:hlinkClick r:id="rId8"/>
              </a:rPr>
              <a:t> </a:t>
            </a:r>
            <a:r>
              <a:rPr lang="ru-RU" sz="1400" b="1" dirty="0" err="1" smtClean="0">
                <a:hlinkClick r:id="rId8"/>
              </a:rPr>
              <a:t>національно-патріотичного</a:t>
            </a:r>
            <a:r>
              <a:rPr lang="ru-RU" sz="1400" b="1" dirty="0" smtClean="0">
                <a:hlinkClick r:id="rId8"/>
              </a:rPr>
              <a:t> </a:t>
            </a:r>
            <a:r>
              <a:rPr lang="ru-RU" sz="1400" b="1" dirty="0" err="1" smtClean="0">
                <a:hlinkClick r:id="rId8"/>
              </a:rPr>
              <a:t>виховання</a:t>
            </a:r>
            <a:r>
              <a:rPr lang="ru-RU" sz="1400" b="1" dirty="0" smtClean="0">
                <a:hlinkClick r:id="rId8"/>
              </a:rPr>
              <a:t> </a:t>
            </a:r>
            <a:r>
              <a:rPr lang="ru-RU" sz="1400" b="1" dirty="0" err="1" smtClean="0">
                <a:hlinkClick r:id="rId8"/>
              </a:rPr>
              <a:t>дітей</a:t>
            </a:r>
            <a:r>
              <a:rPr lang="ru-RU" sz="1400" b="1" dirty="0" smtClean="0">
                <a:hlinkClick r:id="rId8"/>
              </a:rPr>
              <a:t> </a:t>
            </a:r>
            <a:r>
              <a:rPr lang="ru-RU" sz="1400" b="1" dirty="0" err="1" smtClean="0">
                <a:hlinkClick r:id="rId8"/>
              </a:rPr>
              <a:t>і</a:t>
            </a:r>
            <a:r>
              <a:rPr lang="ru-RU" sz="1400" b="1" dirty="0" smtClean="0">
                <a:hlinkClick r:id="rId8"/>
              </a:rPr>
              <a:t> </a:t>
            </a:r>
            <a:r>
              <a:rPr lang="ru-RU" sz="1400" b="1" dirty="0" err="1" smtClean="0">
                <a:hlinkClick r:id="rId8"/>
              </a:rPr>
              <a:t>молоді</a:t>
            </a:r>
            <a:r>
              <a:rPr lang="ru-RU" sz="1400" b="1" dirty="0" smtClean="0">
                <a:hlinkClick r:id="rId8"/>
              </a:rPr>
              <a:t> та </a:t>
            </a:r>
            <a:r>
              <a:rPr lang="ru-RU" sz="1400" b="1" dirty="0" err="1" smtClean="0">
                <a:hlinkClick r:id="rId8"/>
              </a:rPr>
              <a:t>методичних</a:t>
            </a:r>
            <a:r>
              <a:rPr lang="ru-RU" sz="1400" b="1" dirty="0" smtClean="0">
                <a:hlinkClick r:id="rId8"/>
              </a:rPr>
              <a:t> </a:t>
            </a:r>
            <a:r>
              <a:rPr lang="ru-RU" sz="1400" b="1" dirty="0" err="1" smtClean="0">
                <a:hlinkClick r:id="rId8"/>
              </a:rPr>
              <a:t>рекомендацій</a:t>
            </a:r>
            <a:r>
              <a:rPr lang="ru-RU" sz="1400" b="1" dirty="0" smtClean="0">
                <a:hlinkClick r:id="rId8"/>
              </a:rPr>
              <a:t> </a:t>
            </a:r>
            <a:r>
              <a:rPr lang="ru-RU" sz="1400" b="1" dirty="0" err="1" smtClean="0">
                <a:hlinkClick r:id="rId8"/>
              </a:rPr>
              <a:t>щодо</a:t>
            </a:r>
            <a:r>
              <a:rPr lang="ru-RU" sz="1400" b="1" dirty="0" smtClean="0">
                <a:hlinkClick r:id="rId8"/>
              </a:rPr>
              <a:t> </a:t>
            </a:r>
            <a:r>
              <a:rPr lang="ru-RU" sz="1400" b="1" dirty="0" err="1" smtClean="0">
                <a:hlinkClick r:id="rId8"/>
              </a:rPr>
              <a:t>національно-патріотичного</a:t>
            </a:r>
            <a:r>
              <a:rPr lang="ru-RU" sz="1400" b="1" dirty="0" smtClean="0">
                <a:hlinkClick r:id="rId8"/>
              </a:rPr>
              <a:t> </a:t>
            </a:r>
            <a:r>
              <a:rPr lang="ru-RU" sz="1400" b="1" dirty="0" err="1" smtClean="0">
                <a:hlinkClick r:id="rId8"/>
              </a:rPr>
              <a:t>виховання</a:t>
            </a:r>
            <a:r>
              <a:rPr lang="ru-RU" sz="1400" b="1" dirty="0" smtClean="0">
                <a:hlinkClick r:id="rId8"/>
              </a:rPr>
              <a:t> у </a:t>
            </a:r>
            <a:r>
              <a:rPr lang="ru-RU" sz="1400" b="1" dirty="0" err="1" smtClean="0">
                <a:hlinkClick r:id="rId8"/>
              </a:rPr>
              <a:t>загальноосвітніх</a:t>
            </a:r>
            <a:r>
              <a:rPr lang="ru-RU" sz="1400" b="1" dirty="0" smtClean="0">
                <a:hlinkClick r:id="rId8"/>
              </a:rPr>
              <a:t> </a:t>
            </a:r>
            <a:r>
              <a:rPr lang="ru-RU" sz="1400" b="1" dirty="0" err="1" smtClean="0">
                <a:hlinkClick r:id="rId8"/>
              </a:rPr>
              <a:t>навчальних</a:t>
            </a:r>
            <a:r>
              <a:rPr lang="ru-RU" sz="1400" b="1" dirty="0" smtClean="0">
                <a:hlinkClick r:id="rId8"/>
              </a:rPr>
              <a:t> закладах"</a:t>
            </a:r>
            <a:endParaRPr lang="ru-RU" sz="1400" b="1" dirty="0" smtClean="0"/>
          </a:p>
          <a:p>
            <a:r>
              <a:rPr lang="ru-RU" sz="1400" dirty="0" smtClean="0">
                <a:hlinkClick r:id="rId9"/>
              </a:rPr>
              <a:t>Наказ МОН </a:t>
            </a:r>
            <a:r>
              <a:rPr lang="ru-RU" sz="1400" dirty="0" err="1" smtClean="0">
                <a:hlinkClick r:id="rId9"/>
              </a:rPr>
              <a:t>України</a:t>
            </a:r>
            <a:r>
              <a:rPr lang="ru-RU" sz="1400" dirty="0" smtClean="0">
                <a:hlinkClick r:id="rId9"/>
              </a:rPr>
              <a:t> </a:t>
            </a:r>
            <a:r>
              <a:rPr lang="ru-RU" sz="1400" dirty="0" err="1" smtClean="0">
                <a:hlinkClick r:id="rId9"/>
              </a:rPr>
              <a:t>від</a:t>
            </a:r>
            <a:r>
              <a:rPr lang="ru-RU" sz="1400" dirty="0" smtClean="0">
                <a:hlinkClick r:id="rId9"/>
              </a:rPr>
              <a:t> 30.09.2014 №1085 "Про </a:t>
            </a:r>
            <a:r>
              <a:rPr lang="ru-RU" sz="1400" dirty="0" err="1" smtClean="0">
                <a:hlinkClick r:id="rId9"/>
              </a:rPr>
              <a:t>проведення</a:t>
            </a:r>
            <a:r>
              <a:rPr lang="ru-RU" sz="1400" dirty="0" smtClean="0">
                <a:hlinkClick r:id="rId9"/>
              </a:rPr>
              <a:t> </a:t>
            </a:r>
            <a:r>
              <a:rPr lang="ru-RU" sz="1400" dirty="0" err="1" smtClean="0">
                <a:hlinkClick r:id="rId9"/>
              </a:rPr>
              <a:t>Всеукраїнської</a:t>
            </a:r>
            <a:r>
              <a:rPr lang="ru-RU" sz="1400" dirty="0" smtClean="0">
                <a:hlinkClick r:id="rId9"/>
              </a:rPr>
              <a:t> </a:t>
            </a:r>
            <a:r>
              <a:rPr lang="ru-RU" sz="1400" dirty="0" err="1" smtClean="0">
                <a:hlinkClick r:id="rId9"/>
              </a:rPr>
              <a:t>дитячо</a:t>
            </a:r>
            <a:r>
              <a:rPr lang="ru-RU" sz="1400" dirty="0" smtClean="0">
                <a:hlinkClick r:id="rId9"/>
              </a:rPr>
              <a:t>–</a:t>
            </a:r>
            <a:r>
              <a:rPr lang="ru-RU" sz="1400" dirty="0" err="1" smtClean="0">
                <a:hlinkClick r:id="rId9"/>
              </a:rPr>
              <a:t>юнацької</a:t>
            </a:r>
            <a:r>
              <a:rPr lang="ru-RU" sz="1400" dirty="0" smtClean="0">
                <a:hlinkClick r:id="rId9"/>
              </a:rPr>
              <a:t> </a:t>
            </a:r>
            <a:r>
              <a:rPr lang="ru-RU" sz="1400" dirty="0" err="1" smtClean="0">
                <a:hlinkClick r:id="rId9"/>
              </a:rPr>
              <a:t>військово</a:t>
            </a:r>
            <a:r>
              <a:rPr lang="ru-RU" sz="1400" dirty="0" smtClean="0">
                <a:hlinkClick r:id="rId9"/>
              </a:rPr>
              <a:t>–</a:t>
            </a:r>
            <a:r>
              <a:rPr lang="ru-RU" sz="1400" dirty="0" err="1" smtClean="0">
                <a:hlinkClick r:id="rId9"/>
              </a:rPr>
              <a:t>патріотичної</a:t>
            </a:r>
            <a:r>
              <a:rPr lang="ru-RU" sz="1400" dirty="0" smtClean="0">
                <a:hlinkClick r:id="rId9"/>
              </a:rPr>
              <a:t> </a:t>
            </a:r>
            <a:r>
              <a:rPr lang="ru-RU" sz="1400" dirty="0" err="1" smtClean="0">
                <a:hlinkClick r:id="rId9"/>
              </a:rPr>
              <a:t>гри</a:t>
            </a:r>
            <a:r>
              <a:rPr lang="ru-RU" sz="1400" dirty="0" smtClean="0">
                <a:hlinkClick r:id="rId9"/>
              </a:rPr>
              <a:t>  „</a:t>
            </a:r>
            <a:r>
              <a:rPr lang="ru-RU" sz="1400" dirty="0" err="1" smtClean="0">
                <a:hlinkClick r:id="rId9"/>
              </a:rPr>
              <a:t>Сокіл</a:t>
            </a:r>
            <a:r>
              <a:rPr lang="ru-RU" sz="1400" dirty="0" smtClean="0">
                <a:hlinkClick r:id="rId9"/>
              </a:rPr>
              <a:t>" („</a:t>
            </a:r>
            <a:r>
              <a:rPr lang="ru-RU" sz="1400" dirty="0" err="1" smtClean="0">
                <a:hlinkClick r:id="rId9"/>
              </a:rPr>
              <a:t>Джура</a:t>
            </a:r>
            <a:r>
              <a:rPr lang="ru-RU" sz="1400" dirty="0" smtClean="0">
                <a:hlinkClick r:id="rId9"/>
              </a:rPr>
              <a:t>”)</a:t>
            </a:r>
            <a:endParaRPr lang="ru-RU" sz="1400" dirty="0" smtClean="0"/>
          </a:p>
          <a:p>
            <a:r>
              <a:rPr lang="ru-RU" sz="1400" dirty="0" smtClean="0">
                <a:hlinkClick r:id="rId10"/>
              </a:rPr>
              <a:t>Наказ </a:t>
            </a:r>
            <a:r>
              <a:rPr lang="ru-RU" sz="1400" dirty="0" err="1" smtClean="0">
                <a:hlinkClick r:id="rId10"/>
              </a:rPr>
              <a:t>Міністерства</a:t>
            </a:r>
            <a:r>
              <a:rPr lang="ru-RU" sz="1400" dirty="0" smtClean="0">
                <a:hlinkClick r:id="rId10"/>
              </a:rPr>
              <a:t> </a:t>
            </a:r>
            <a:r>
              <a:rPr lang="ru-RU" sz="1400" dirty="0" err="1" smtClean="0">
                <a:hlinkClick r:id="rId10"/>
              </a:rPr>
              <a:t>освіти</a:t>
            </a:r>
            <a:r>
              <a:rPr lang="ru-RU" sz="1400" dirty="0" smtClean="0">
                <a:hlinkClick r:id="rId10"/>
              </a:rPr>
              <a:t> </a:t>
            </a:r>
            <a:r>
              <a:rPr lang="ru-RU" sz="1400" dirty="0" err="1" smtClean="0">
                <a:hlinkClick r:id="rId10"/>
              </a:rPr>
              <a:t>і</a:t>
            </a:r>
            <a:r>
              <a:rPr lang="ru-RU" sz="1400" dirty="0" smtClean="0">
                <a:hlinkClick r:id="rId10"/>
              </a:rPr>
              <a:t> науки </a:t>
            </a:r>
            <a:r>
              <a:rPr lang="ru-RU" sz="1400" dirty="0" err="1" smtClean="0">
                <a:hlinkClick r:id="rId10"/>
              </a:rPr>
              <a:t>України</a:t>
            </a:r>
            <a:r>
              <a:rPr lang="ru-RU" sz="1400" dirty="0" smtClean="0">
                <a:hlinkClick r:id="rId10"/>
              </a:rPr>
              <a:t> </a:t>
            </a:r>
            <a:r>
              <a:rPr lang="ru-RU" sz="1400" dirty="0" err="1" smtClean="0">
                <a:hlinkClick r:id="rId10"/>
              </a:rPr>
              <a:t>від</a:t>
            </a:r>
            <a:r>
              <a:rPr lang="ru-RU" sz="1400" dirty="0" smtClean="0">
                <a:hlinkClick r:id="rId10"/>
              </a:rPr>
              <a:t> 27.10.2014 №1232 "Про </a:t>
            </a:r>
            <a:r>
              <a:rPr lang="ru-RU" sz="1400" dirty="0" err="1" smtClean="0">
                <a:hlinkClick r:id="rId10"/>
              </a:rPr>
              <a:t>затвердження</a:t>
            </a:r>
            <a:r>
              <a:rPr lang="ru-RU" sz="1400" dirty="0" smtClean="0">
                <a:hlinkClick r:id="rId10"/>
              </a:rPr>
              <a:t> плану </a:t>
            </a:r>
            <a:r>
              <a:rPr lang="ru-RU" sz="1400" dirty="0" err="1" smtClean="0">
                <a:hlinkClick r:id="rId10"/>
              </a:rPr>
              <a:t>заходів</a:t>
            </a:r>
            <a:r>
              <a:rPr lang="ru-RU" sz="1400" dirty="0" smtClean="0">
                <a:hlinkClick r:id="rId10"/>
              </a:rPr>
              <a:t> </a:t>
            </a:r>
            <a:r>
              <a:rPr lang="ru-RU" sz="1400" dirty="0" err="1" smtClean="0">
                <a:hlinkClick r:id="rId10"/>
              </a:rPr>
              <a:t>щодо</a:t>
            </a:r>
            <a:r>
              <a:rPr lang="ru-RU" sz="1400" dirty="0" smtClean="0">
                <a:hlinkClick r:id="rId10"/>
              </a:rPr>
              <a:t> </a:t>
            </a:r>
            <a:r>
              <a:rPr lang="ru-RU" sz="1400" dirty="0" err="1" smtClean="0">
                <a:hlinkClick r:id="rId10"/>
              </a:rPr>
              <a:t>посилення</a:t>
            </a:r>
            <a:r>
              <a:rPr lang="ru-RU" sz="1400" dirty="0" smtClean="0">
                <a:hlinkClick r:id="rId10"/>
              </a:rPr>
              <a:t> </a:t>
            </a:r>
            <a:r>
              <a:rPr lang="ru-RU" sz="1400" dirty="0" err="1" smtClean="0">
                <a:hlinkClick r:id="rId10"/>
              </a:rPr>
              <a:t>національно-патріотичного</a:t>
            </a:r>
            <a:r>
              <a:rPr lang="ru-RU" sz="1400" dirty="0" smtClean="0">
                <a:hlinkClick r:id="rId10"/>
              </a:rPr>
              <a:t> </a:t>
            </a:r>
            <a:r>
              <a:rPr lang="ru-RU" sz="1400" dirty="0" err="1" smtClean="0">
                <a:hlinkClick r:id="rId10"/>
              </a:rPr>
              <a:t>виховання</a:t>
            </a:r>
            <a:r>
              <a:rPr lang="ru-RU" sz="1400" dirty="0" smtClean="0">
                <a:hlinkClick r:id="rId10"/>
              </a:rPr>
              <a:t> </a:t>
            </a:r>
            <a:r>
              <a:rPr lang="ru-RU" sz="1400" dirty="0" err="1" smtClean="0">
                <a:hlinkClick r:id="rId10"/>
              </a:rPr>
              <a:t>дітей</a:t>
            </a:r>
            <a:r>
              <a:rPr lang="ru-RU" sz="1400" dirty="0" smtClean="0">
                <a:hlinkClick r:id="rId10"/>
              </a:rPr>
              <a:t> та </a:t>
            </a:r>
            <a:r>
              <a:rPr lang="ru-RU" sz="1400" dirty="0" err="1" smtClean="0">
                <a:hlinkClick r:id="rId10"/>
              </a:rPr>
              <a:t>учнівської</a:t>
            </a:r>
            <a:r>
              <a:rPr lang="ru-RU" sz="1400" dirty="0" smtClean="0">
                <a:hlinkClick r:id="rId10"/>
              </a:rPr>
              <a:t> </a:t>
            </a:r>
            <a:r>
              <a:rPr lang="ru-RU" sz="1400" dirty="0" err="1" smtClean="0">
                <a:hlinkClick r:id="rId10"/>
              </a:rPr>
              <a:t>молоді</a:t>
            </a:r>
            <a:endParaRPr lang="ru-RU" sz="1400" dirty="0" smtClean="0"/>
          </a:p>
          <a:p>
            <a:r>
              <a:rPr lang="ru-RU" sz="1400" dirty="0" smtClean="0">
                <a:hlinkClick r:id="rId11"/>
              </a:rPr>
              <a:t>Лист </a:t>
            </a:r>
            <a:r>
              <a:rPr lang="ru-RU" sz="1400" dirty="0" err="1" smtClean="0">
                <a:hlinkClick r:id="rId11"/>
              </a:rPr>
              <a:t>Міністерства</a:t>
            </a:r>
            <a:r>
              <a:rPr lang="ru-RU" sz="1400" dirty="0" smtClean="0">
                <a:hlinkClick r:id="rId11"/>
              </a:rPr>
              <a:t> </a:t>
            </a:r>
            <a:r>
              <a:rPr lang="ru-RU" sz="1400" dirty="0" err="1" smtClean="0">
                <a:hlinkClick r:id="rId11"/>
              </a:rPr>
              <a:t>освіти</a:t>
            </a:r>
            <a:r>
              <a:rPr lang="ru-RU" sz="1400" dirty="0" smtClean="0">
                <a:hlinkClick r:id="rId11"/>
              </a:rPr>
              <a:t>  </a:t>
            </a:r>
            <a:r>
              <a:rPr lang="ru-RU" sz="1400" dirty="0" err="1" smtClean="0">
                <a:hlinkClick r:id="rId11"/>
              </a:rPr>
              <a:t>і</a:t>
            </a:r>
            <a:r>
              <a:rPr lang="ru-RU" sz="1400" dirty="0" smtClean="0">
                <a:hlinkClick r:id="rId11"/>
              </a:rPr>
              <a:t> науки </a:t>
            </a:r>
            <a:r>
              <a:rPr lang="ru-RU" sz="1400" dirty="0" err="1" smtClean="0">
                <a:hlinkClick r:id="rId11"/>
              </a:rPr>
              <a:t>України</a:t>
            </a:r>
            <a:r>
              <a:rPr lang="ru-RU" sz="1400" dirty="0" smtClean="0">
                <a:hlinkClick r:id="rId11"/>
              </a:rPr>
              <a:t> </a:t>
            </a:r>
            <a:r>
              <a:rPr lang="ru-RU" sz="1400" dirty="0" err="1" smtClean="0">
                <a:hlinkClick r:id="rId11"/>
              </a:rPr>
              <a:t>від</a:t>
            </a:r>
            <a:r>
              <a:rPr lang="ru-RU" sz="1400" dirty="0" smtClean="0">
                <a:hlinkClick r:id="rId11"/>
              </a:rPr>
              <a:t> 08.05.2015 №1/9-235 "</a:t>
            </a:r>
            <a:r>
              <a:rPr lang="ru-RU" sz="1400" dirty="0" err="1" smtClean="0">
                <a:hlinkClick r:id="rId11"/>
              </a:rPr>
              <a:t>Щодо</a:t>
            </a:r>
            <a:r>
              <a:rPr lang="ru-RU" sz="1400" dirty="0" smtClean="0">
                <a:hlinkClick r:id="rId11"/>
              </a:rPr>
              <a:t> </a:t>
            </a:r>
            <a:r>
              <a:rPr lang="ru-RU" sz="1400" dirty="0" err="1" smtClean="0">
                <a:hlinkClick r:id="rId11"/>
              </a:rPr>
              <a:t>відвідування</a:t>
            </a:r>
            <a:r>
              <a:rPr lang="ru-RU" sz="1400" dirty="0" smtClean="0">
                <a:hlinkClick r:id="rId11"/>
              </a:rPr>
              <a:t> </a:t>
            </a:r>
            <a:r>
              <a:rPr lang="ru-RU" sz="1400" dirty="0" err="1" smtClean="0">
                <a:hlinkClick r:id="rId11"/>
              </a:rPr>
              <a:t>музеїв</a:t>
            </a:r>
            <a:r>
              <a:rPr lang="ru-RU" sz="1400" dirty="0" smtClean="0">
                <a:hlinkClick r:id="rId11"/>
              </a:rPr>
              <a:t> та </a:t>
            </a:r>
            <a:r>
              <a:rPr lang="ru-RU" sz="1400" dirty="0" err="1" smtClean="0">
                <a:hlinkClick r:id="rId11"/>
              </a:rPr>
              <a:t>навчально-тематичних</a:t>
            </a:r>
            <a:r>
              <a:rPr lang="ru-RU" sz="1400" dirty="0" smtClean="0">
                <a:hlinkClick r:id="rId11"/>
              </a:rPr>
              <a:t> </a:t>
            </a:r>
            <a:r>
              <a:rPr lang="ru-RU" sz="1400" dirty="0" err="1" smtClean="0">
                <a:hlinkClick r:id="rId11"/>
              </a:rPr>
              <a:t>екскурсій</a:t>
            </a:r>
            <a:r>
              <a:rPr lang="ru-RU" sz="1400" dirty="0" smtClean="0">
                <a:hlinkClick r:id="rId11"/>
              </a:rPr>
              <a:t>"</a:t>
            </a:r>
            <a:endParaRPr lang="ru-RU" sz="1400" dirty="0" smtClean="0"/>
          </a:p>
          <a:p>
            <a:r>
              <a:rPr lang="ru-RU" sz="1400" dirty="0" smtClean="0">
                <a:hlinkClick r:id="rId12"/>
              </a:rPr>
              <a:t>Лист </a:t>
            </a:r>
            <a:r>
              <a:rPr lang="ru-RU" sz="1400" dirty="0" err="1" smtClean="0">
                <a:hlinkClick r:id="rId12"/>
              </a:rPr>
              <a:t>Міністерства</a:t>
            </a:r>
            <a:r>
              <a:rPr lang="ru-RU" sz="1400" dirty="0" smtClean="0">
                <a:hlinkClick r:id="rId12"/>
              </a:rPr>
              <a:t> </a:t>
            </a:r>
            <a:r>
              <a:rPr lang="ru-RU" sz="1400" dirty="0" err="1" smtClean="0">
                <a:hlinkClick r:id="rId12"/>
              </a:rPr>
              <a:t>освіти</a:t>
            </a:r>
            <a:r>
              <a:rPr lang="ru-RU" sz="1400" dirty="0" smtClean="0">
                <a:hlinkClick r:id="rId12"/>
              </a:rPr>
              <a:t> </a:t>
            </a:r>
            <a:r>
              <a:rPr lang="ru-RU" sz="1400" dirty="0" err="1" smtClean="0">
                <a:hlinkClick r:id="rId12"/>
              </a:rPr>
              <a:t>і</a:t>
            </a:r>
            <a:r>
              <a:rPr lang="ru-RU" sz="1400" dirty="0" smtClean="0">
                <a:hlinkClick r:id="rId12"/>
              </a:rPr>
              <a:t> науки </a:t>
            </a:r>
            <a:r>
              <a:rPr lang="ru-RU" sz="1400" dirty="0" err="1" smtClean="0">
                <a:hlinkClick r:id="rId12"/>
              </a:rPr>
              <a:t>України</a:t>
            </a:r>
            <a:r>
              <a:rPr lang="ru-RU" sz="1400" dirty="0" smtClean="0">
                <a:hlinkClick r:id="rId12"/>
              </a:rPr>
              <a:t> </a:t>
            </a:r>
            <a:r>
              <a:rPr lang="ru-RU" sz="1400" dirty="0" err="1" smtClean="0">
                <a:hlinkClick r:id="rId12"/>
              </a:rPr>
              <a:t>від</a:t>
            </a:r>
            <a:r>
              <a:rPr lang="ru-RU" sz="1400" dirty="0" smtClean="0">
                <a:hlinkClick r:id="rId12"/>
              </a:rPr>
              <a:t> 27.10.2014 №1/9-614 "Про </a:t>
            </a:r>
            <a:r>
              <a:rPr lang="ru-RU" sz="1400" dirty="0" err="1" smtClean="0">
                <a:hlinkClick r:id="rId12"/>
              </a:rPr>
              <a:t>методичні</a:t>
            </a:r>
            <a:r>
              <a:rPr lang="ru-RU" sz="1400" dirty="0" smtClean="0">
                <a:hlinkClick r:id="rId12"/>
              </a:rPr>
              <a:t> </a:t>
            </a:r>
            <a:r>
              <a:rPr lang="ru-RU" sz="1400" dirty="0" err="1" smtClean="0">
                <a:hlinkClick r:id="rId12"/>
              </a:rPr>
              <a:t>рекомендації</a:t>
            </a:r>
            <a:r>
              <a:rPr lang="ru-RU" sz="1400" dirty="0" smtClean="0">
                <a:hlinkClick r:id="rId12"/>
              </a:rPr>
              <a:t> </a:t>
            </a:r>
            <a:r>
              <a:rPr lang="ru-RU" sz="1400" dirty="0" err="1" smtClean="0">
                <a:hlinkClick r:id="rId12"/>
              </a:rPr>
              <a:t>з</a:t>
            </a:r>
            <a:r>
              <a:rPr lang="ru-RU" sz="1400" dirty="0" smtClean="0">
                <a:hlinkClick r:id="rId12"/>
              </a:rPr>
              <a:t> </a:t>
            </a:r>
            <a:r>
              <a:rPr lang="ru-RU" sz="1400" dirty="0" err="1" smtClean="0">
                <a:hlinkClick r:id="rId12"/>
              </a:rPr>
              <a:t>патріотичного</a:t>
            </a:r>
            <a:r>
              <a:rPr lang="ru-RU" sz="1400" dirty="0" smtClean="0">
                <a:hlinkClick r:id="rId12"/>
              </a:rPr>
              <a:t> </a:t>
            </a:r>
            <a:r>
              <a:rPr lang="ru-RU" sz="1400" dirty="0" err="1" smtClean="0">
                <a:hlinkClick r:id="rId12"/>
              </a:rPr>
              <a:t>виховання</a:t>
            </a:r>
            <a:r>
              <a:rPr lang="ru-RU" sz="1400" dirty="0" smtClean="0">
                <a:hlinkClick r:id="rId12"/>
              </a:rPr>
              <a:t>"</a:t>
            </a:r>
            <a:endParaRPr lang="ru-RU" sz="1400" dirty="0" smtClean="0"/>
          </a:p>
          <a:p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381000"/>
            <a:ext cx="82296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Нормативні документи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219200"/>
          </a:xfrm>
        </p:spPr>
        <p:txBody>
          <a:bodyPr>
            <a:noAutofit/>
          </a:bodyPr>
          <a:lstStyle/>
          <a:p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Times New Roman" pitchFamily="18" charset="0"/>
              </a:rPr>
              <a:t>План місячника</a:t>
            </a:r>
            <a:r>
              <a:rPr lang="ru-RU" sz="24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Times New Roman" pitchFamily="18" charset="0"/>
              </a:rPr>
              <a:t/>
            </a:r>
            <a:br>
              <a:rPr lang="ru-RU" sz="24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Times New Roman" pitchFamily="18" charset="0"/>
              </a:rPr>
            </a:br>
            <a:r>
              <a:rPr lang="uk-UA" sz="24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Times New Roman" pitchFamily="18" charset="0"/>
              </a:rPr>
              <a:t>національно-патріотичного виховання</a:t>
            </a:r>
            <a:r>
              <a:rPr lang="ru-RU" sz="24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Times New Roman" pitchFamily="18" charset="0"/>
              </a:rPr>
              <a:t/>
            </a:r>
            <a:br>
              <a:rPr lang="ru-RU" sz="24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Times New Roman" pitchFamily="18" charset="0"/>
              </a:rPr>
            </a:br>
            <a:r>
              <a:rPr lang="uk-UA" sz="24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Times New Roman" pitchFamily="18" charset="0"/>
              </a:rPr>
              <a:t>з 01.10.15 р. - 31.10. 2015 р. </a:t>
            </a:r>
            <a:r>
              <a:rPr lang="ru-RU" sz="2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/>
            </a:r>
            <a:br>
              <a:rPr lang="ru-RU" sz="2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</a:br>
            <a:r>
              <a:rPr lang="uk-UA" sz="2400" i="1" dirty="0" smtClean="0">
                <a:effectLst/>
                <a:latin typeface="+mn-lt"/>
                <a:cs typeface="Times New Roman" pitchFamily="18" charset="0"/>
              </a:rPr>
              <a:t> 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81000" y="1447802"/>
          <a:ext cx="8229599" cy="5029196"/>
        </p:xfrm>
        <a:graphic>
          <a:graphicData uri="http://schemas.openxmlformats.org/drawingml/2006/table">
            <a:tbl>
              <a:tblPr/>
              <a:tblGrid>
                <a:gridCol w="561033"/>
                <a:gridCol w="4107564"/>
                <a:gridCol w="1503324"/>
                <a:gridCol w="2057678"/>
              </a:tblGrid>
              <a:tr h="1622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b="1" dirty="0">
                          <a:latin typeface="Times New Roman"/>
                          <a:ea typeface="MS Mincho"/>
                          <a:cs typeface="Times New Roman"/>
                        </a:rPr>
                        <a:t>№ п/</a:t>
                      </a:r>
                      <a:r>
                        <a:rPr lang="uk-UA" sz="900" b="1" dirty="0" err="1">
                          <a:latin typeface="Times New Roman"/>
                          <a:ea typeface="MS Mincho"/>
                          <a:cs typeface="Times New Roman"/>
                        </a:rPr>
                        <a:t>п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b="1" dirty="0">
                          <a:latin typeface="Times New Roman"/>
                          <a:ea typeface="MS Mincho"/>
                          <a:cs typeface="Times New Roman"/>
                        </a:rPr>
                        <a:t>Захід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b="1">
                          <a:latin typeface="Times New Roman"/>
                          <a:ea typeface="MS Mincho"/>
                          <a:cs typeface="Times New Roman"/>
                        </a:rPr>
                        <a:t>Дата проведення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b="1">
                          <a:latin typeface="Times New Roman"/>
                          <a:ea typeface="MS Mincho"/>
                          <a:cs typeface="Times New Roman"/>
                        </a:rPr>
                        <a:t>Відповідальні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4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MS Mincho"/>
                          <a:cs typeface="Times New Roman"/>
                        </a:rPr>
                        <a:t>1.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 dirty="0">
                          <a:latin typeface="Times New Roman"/>
                          <a:ea typeface="MS Mincho"/>
                          <a:cs typeface="Times New Roman"/>
                        </a:rPr>
                        <a:t>Перегляд презентації «Державні символи України», «Рослини – символи України»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MS Mincho"/>
                          <a:cs typeface="Times New Roman"/>
                        </a:rPr>
                        <a:t>01.10.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MS Mincho"/>
                          <a:cs typeface="Times New Roman"/>
                        </a:rPr>
                        <a:t>Сворінь Н.В. заступник директора з вих. роботи 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4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MS Mincho"/>
                          <a:cs typeface="Times New Roman"/>
                        </a:rPr>
                        <a:t>2.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 dirty="0">
                          <a:latin typeface="Times New Roman"/>
                          <a:ea typeface="MS Mincho"/>
                          <a:cs typeface="Times New Roman"/>
                        </a:rPr>
                        <a:t>Провести акцію «Добро починається з тебе» (допомога людям похилого віку, ветеранам)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MS Mincho"/>
                          <a:cs typeface="Times New Roman"/>
                        </a:rPr>
                        <a:t>01.10.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MS Mincho"/>
                          <a:cs typeface="Times New Roman"/>
                        </a:rPr>
                        <a:t>Волонтерський центр учн. самоврядування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66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MS Mincho"/>
                          <a:cs typeface="Times New Roman"/>
                        </a:rPr>
                        <a:t>3.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 dirty="0">
                          <a:latin typeface="Times New Roman"/>
                          <a:ea typeface="MS Mincho"/>
                          <a:cs typeface="Times New Roman"/>
                        </a:rPr>
                        <a:t>Організувати зустрічі з учасниками бойових дій, волонтерами. 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MS Mincho"/>
                          <a:cs typeface="Times New Roman"/>
                        </a:rPr>
                        <a:t>Протягом місяця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MS Mincho"/>
                          <a:cs typeface="Times New Roman"/>
                        </a:rPr>
                        <a:t>Волонтерський центр учн. самоврядування,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MS Mincho"/>
                          <a:cs typeface="Times New Roman"/>
                        </a:rPr>
                        <a:t>керівники ТУО 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4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MS Mincho"/>
                          <a:cs typeface="Times New Roman"/>
                        </a:rPr>
                        <a:t>4.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 dirty="0">
                          <a:latin typeface="Times New Roman"/>
                          <a:ea typeface="MS Mincho"/>
                          <a:cs typeface="Times New Roman"/>
                        </a:rPr>
                        <a:t>Участь у Всеукраїнській акції «Лист пораненому», «Оберіг для захисників України»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MS Mincho"/>
                          <a:cs typeface="Times New Roman"/>
                        </a:rPr>
                        <a:t>Протягом місяця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MS Mincho"/>
                          <a:cs typeface="Times New Roman"/>
                        </a:rPr>
                        <a:t>керівники ТУО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4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MS Mincho"/>
                          <a:cs typeface="Times New Roman"/>
                        </a:rPr>
                        <a:t>5.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MS Mincho"/>
                          <a:cs typeface="Times New Roman"/>
                        </a:rPr>
                        <a:t>Провести екскурсії до історико-меморіального музею політичних в’язнів (вул. Коперника, 1)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MS Mincho"/>
                          <a:cs typeface="Times New Roman"/>
                        </a:rPr>
                        <a:t>Протягом місяця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MS Mincho"/>
                          <a:cs typeface="Times New Roman"/>
                        </a:rPr>
                        <a:t>керівники ТУО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4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MS Mincho"/>
                          <a:cs typeface="Times New Roman"/>
                        </a:rPr>
                        <a:t>6.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MS Mincho"/>
                          <a:cs typeface="Times New Roman"/>
                        </a:rPr>
                        <a:t>Організувати прибирання могил загиблих воїнів Другої світової війни, політичних репресій, героїв АТО 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MS Mincho"/>
                          <a:cs typeface="Times New Roman"/>
                        </a:rPr>
                        <a:t>Протягом місяця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MS Mincho"/>
                          <a:cs typeface="Times New Roman"/>
                        </a:rPr>
                        <a:t>керівники ТУО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4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MS Mincho"/>
                          <a:cs typeface="Times New Roman"/>
                        </a:rPr>
                        <a:t>7.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MS Mincho"/>
                          <a:cs typeface="Times New Roman"/>
                        </a:rPr>
                        <a:t>Провести майстер-класи по виготовленні букетів, композицій на патріотичну тематику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MS Mincho"/>
                          <a:cs typeface="Times New Roman"/>
                        </a:rPr>
                        <a:t>06.10.-12.10.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MS Mincho"/>
                          <a:cs typeface="Times New Roman"/>
                        </a:rPr>
                        <a:t>Сворінь Н.В., Михайлиця І.П.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66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MS Mincho"/>
                          <a:cs typeface="Times New Roman"/>
                        </a:rPr>
                        <a:t>8.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MS Mincho"/>
                          <a:cs typeface="Times New Roman"/>
                        </a:rPr>
                        <a:t>Провести  тематичні бесіди, інформаційні години, заняття мужності: «Я громадянин і патріот держави», «Що означає бути патріотом», «Шануймо свій рід».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MS Mincho"/>
                          <a:cs typeface="Times New Roman"/>
                        </a:rPr>
                        <a:t>Протягом місяця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MS Mincho"/>
                          <a:cs typeface="Times New Roman"/>
                        </a:rPr>
                        <a:t>керівники ТУО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66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MS Mincho"/>
                          <a:cs typeface="Times New Roman"/>
                        </a:rPr>
                        <a:t>9.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MS Mincho"/>
                          <a:cs typeface="Times New Roman"/>
                        </a:rPr>
                        <a:t>Підготувати тематичну виставку літератури, куточок пам’яті «Герої не вмирають» 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MS Mincho"/>
                          <a:cs typeface="Times New Roman"/>
                        </a:rPr>
                        <a:t>13.10.-31.10.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MS Mincho"/>
                          <a:cs typeface="Times New Roman"/>
                        </a:rPr>
                        <a:t>Каменярська Л.Р.,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MS Mincho"/>
                          <a:cs typeface="Times New Roman"/>
                        </a:rPr>
                        <a:t>Інформаційний центр учн. самоврядування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4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MS Mincho"/>
                          <a:cs typeface="Times New Roman"/>
                        </a:rPr>
                        <a:t>10. 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solidFill>
                            <a:srgbClr val="000000"/>
                          </a:solidFill>
                          <a:latin typeface="Times New Roman"/>
                          <a:ea typeface="MS Mincho"/>
                          <a:cs typeface="Times New Roman"/>
                        </a:rPr>
                        <a:t>Проведення годин спілкування та виховних годин на тему: «14 жовтня – День захисника України»,</a:t>
                      </a:r>
                      <a:r>
                        <a:rPr lang="uk-UA" sz="900">
                          <a:latin typeface="Times New Roman"/>
                          <a:ea typeface="MS Mincho"/>
                          <a:cs typeface="Times New Roman"/>
                        </a:rPr>
                        <a:t> 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MS Mincho"/>
                          <a:cs typeface="Times New Roman"/>
                        </a:rPr>
                        <a:t>до 14.10.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MS Mincho"/>
                          <a:cs typeface="Times New Roman"/>
                        </a:rPr>
                        <a:t>керівники ТУО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4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MS Mincho"/>
                          <a:cs typeface="Times New Roman"/>
                        </a:rPr>
                        <a:t>11.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 dirty="0">
                          <a:latin typeface="Times New Roman"/>
                          <a:ea typeface="MS Mincho"/>
                          <a:cs typeface="Times New Roman"/>
                        </a:rPr>
                        <a:t>Участь у виставці малюнків «Моя  Україна – ти в світі єдина»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MS Mincho"/>
                          <a:cs typeface="Times New Roman"/>
                        </a:rPr>
                        <a:t>06.10.- 31.10.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MS Mincho"/>
                          <a:cs typeface="Times New Roman"/>
                        </a:rPr>
                        <a:t>Михайлиця І.П. зав. оргмасовим відділом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2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MS Mincho"/>
                          <a:cs typeface="Times New Roman"/>
                        </a:rPr>
                        <a:t>12.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MS Mincho"/>
                          <a:cs typeface="Times New Roman"/>
                        </a:rPr>
                        <a:t>Заходи присвячені Дню українського козацтва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MS Mincho"/>
                          <a:cs typeface="Times New Roman"/>
                        </a:rPr>
                        <a:t>06.10.-19.10.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MS Mincho"/>
                          <a:cs typeface="Times New Roman"/>
                        </a:rPr>
                        <a:t>керівники ТУО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66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MS Mincho"/>
                          <a:cs typeface="Times New Roman"/>
                        </a:rPr>
                        <a:t>13.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solidFill>
                            <a:srgbClr val="000000"/>
                          </a:solidFill>
                          <a:latin typeface="Times New Roman"/>
                          <a:ea typeface="MS Mincho"/>
                          <a:cs typeface="Times New Roman"/>
                        </a:rPr>
                        <a:t>Організація виставки історичних та аналітичних матеріалів про українські військові традиції та подвиги українських військовослужбовців у боротьбі за суверенітет і територіальну цілісність України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MS Mincho"/>
                          <a:cs typeface="Times New Roman"/>
                        </a:rPr>
                        <a:t>13.10.-31.10.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MS Mincho"/>
                          <a:cs typeface="Times New Roman"/>
                        </a:rPr>
                        <a:t>Каменярська Л.Р.,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MS Mincho"/>
                          <a:cs typeface="Times New Roman"/>
                        </a:rPr>
                        <a:t>Інформаційний центр учн. самоврядування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2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MS Mincho"/>
                          <a:cs typeface="Times New Roman"/>
                        </a:rPr>
                        <a:t>14.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 dirty="0">
                          <a:latin typeface="Times New Roman"/>
                          <a:ea typeface="MS Mincho"/>
                          <a:cs typeface="Times New Roman"/>
                        </a:rPr>
                        <a:t>Розучування українських патріотичних пісень 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MS Mincho"/>
                          <a:cs typeface="Times New Roman"/>
                        </a:rPr>
                        <a:t>Протягом місяця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 dirty="0">
                          <a:latin typeface="Times New Roman"/>
                          <a:ea typeface="MS Mincho"/>
                          <a:cs typeface="Times New Roman"/>
                        </a:rPr>
                        <a:t>керівники ТУО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816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18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Зустріч </a:t>
            </a:r>
            <a:r>
              <a:rPr lang="uk-UA" sz="18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вихованців гуртка </a:t>
            </a:r>
            <a:r>
              <a:rPr lang="uk-UA" sz="1800" b="1" i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“Юні</a:t>
            </a:r>
            <a:r>
              <a:rPr lang="uk-UA" sz="18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b="1" i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рослинники”</a:t>
            </a:r>
            <a:r>
              <a:rPr lang="uk-UA" sz="18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(керівник </a:t>
            </a:r>
            <a:r>
              <a:rPr lang="uk-UA" sz="1800" b="1" i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Мисак</a:t>
            </a:r>
            <a:r>
              <a:rPr lang="uk-UA" sz="18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Г.Я.) координатори волонтерської групи громадської організації </a:t>
            </a:r>
            <a:r>
              <a:rPr lang="uk-UA" sz="1800" b="1" i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“Схід</a:t>
            </a:r>
            <a:r>
              <a:rPr lang="uk-UA" sz="18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Захід </a:t>
            </a:r>
            <a:r>
              <a:rPr lang="uk-UA" sz="1800" b="1" i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єдині”</a:t>
            </a:r>
            <a:r>
              <a:rPr lang="uk-UA" sz="18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Тернопільщині і в Західному регіоні України Василь </a:t>
            </a:r>
            <a:r>
              <a:rPr lang="uk-UA" sz="1800" b="1" i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Конько</a:t>
            </a:r>
            <a:r>
              <a:rPr lang="uk-UA" sz="18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Ігор </a:t>
            </a:r>
            <a:r>
              <a:rPr lang="uk-UA" sz="1800" b="1" i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Крочак</a:t>
            </a:r>
            <a:r>
              <a:rPr lang="uk-UA" sz="18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1800" b="1" i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2514600"/>
            <a:ext cx="3797300" cy="2840917"/>
          </a:xfrm>
          <a:prstGeom prst="rect">
            <a:avLst/>
          </a:prstGeom>
          <a:noFill/>
        </p:spPr>
      </p:pic>
      <p:pic>
        <p:nvPicPr>
          <p:cNvPr id="15361" name="Picture 1" descr="P90120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200400"/>
            <a:ext cx="4303212" cy="3238500"/>
          </a:xfrm>
          <a:prstGeom prst="rect">
            <a:avLst/>
          </a:prstGeom>
          <a:noFill/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0" y="0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i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8200" y="533401"/>
            <a:ext cx="73152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0" lang="uk-UA" sz="2400" b="1" i="1" u="none" strike="noStrike" cap="all" spc="0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Зустріч з волонтерами АТО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pPr>
              <a:buNone/>
            </a:pP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ctr">
              <a:buNone/>
            </a:pPr>
            <a:r>
              <a:rPr lang="uk-UA" sz="1800" b="1" i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uk-UA" sz="1800" b="1" i="1" dirty="0" smtClean="0">
                <a:latin typeface="Times New Roman" pitchFamily="18" charset="0"/>
                <a:cs typeface="Times New Roman" pitchFamily="18" charset="0"/>
              </a:rPr>
              <a:t>13 </a:t>
            </a:r>
            <a:r>
              <a:rPr lang="uk-UA" sz="1800" b="1" i="1" dirty="0" smtClean="0">
                <a:latin typeface="Times New Roman" pitchFamily="18" charset="0"/>
                <a:cs typeface="Times New Roman" pitchFamily="18" charset="0"/>
              </a:rPr>
              <a:t>жовтня 2015р. в спортивному залі СЗОШ № 5 </a:t>
            </a:r>
            <a:r>
              <a:rPr lang="uk-UA" sz="1800" b="1" i="1" dirty="0" err="1" smtClean="0">
                <a:latin typeface="Times New Roman" pitchFamily="18" charset="0"/>
                <a:cs typeface="Times New Roman" pitchFamily="18" charset="0"/>
              </a:rPr>
              <a:t>м.Тернопіля</a:t>
            </a:r>
            <a:r>
              <a:rPr lang="uk-UA" sz="1800" b="1" i="1" dirty="0" smtClean="0">
                <a:latin typeface="Times New Roman" pitchFamily="18" charset="0"/>
                <a:cs typeface="Times New Roman" pitchFamily="18" charset="0"/>
              </a:rPr>
              <a:t> між гуртківцями-учнями 7-х класів (керівник </a:t>
            </a:r>
            <a:r>
              <a:rPr lang="uk-UA" sz="1800" b="1" i="1" dirty="0" err="1" smtClean="0">
                <a:latin typeface="Times New Roman" pitchFamily="18" charset="0"/>
                <a:cs typeface="Times New Roman" pitchFamily="18" charset="0"/>
              </a:rPr>
              <a:t>Нетрибяк</a:t>
            </a:r>
            <a:r>
              <a:rPr lang="uk-UA" sz="1800" b="1" i="1" dirty="0" smtClean="0">
                <a:latin typeface="Times New Roman" pitchFamily="18" charset="0"/>
                <a:cs typeface="Times New Roman" pitchFamily="18" charset="0"/>
              </a:rPr>
              <a:t> І.Т.) відбувся масовий  захід «Козацької забави», присвячений Дню українського козацтва та Дню захисника України.</a:t>
            </a:r>
            <a:endParaRPr lang="ru-RU" sz="18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6386" name="Picture 2" descr="IMG_08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124200"/>
            <a:ext cx="3721100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IMG_08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3581400"/>
            <a:ext cx="3492500" cy="262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990600" y="533400"/>
            <a:ext cx="777240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Масовий захід «Козацькі забави»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228600" y="3810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uk-UA" sz="31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1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1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1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1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1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1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1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200" i="1" dirty="0" smtClean="0">
                <a:solidFill>
                  <a:schemeClr val="accent4">
                    <a:lumMod val="75000"/>
                  </a:schemeClr>
                </a:solidFill>
                <a:latin typeface="+mn-lt"/>
                <a:cs typeface="Times New Roman" pitchFamily="18" charset="0"/>
              </a:rPr>
              <a:t>Вихованці ТОЦЕНТУМ   (керівники: </a:t>
            </a:r>
            <a:r>
              <a:rPr lang="uk-UA" sz="2200" i="1" dirty="0" err="1" smtClean="0">
                <a:solidFill>
                  <a:schemeClr val="accent4">
                    <a:lumMod val="75000"/>
                  </a:schemeClr>
                </a:solidFill>
                <a:latin typeface="+mn-lt"/>
                <a:cs typeface="Times New Roman" pitchFamily="18" charset="0"/>
              </a:rPr>
              <a:t>Шумяк</a:t>
            </a:r>
            <a:r>
              <a:rPr lang="uk-UA" sz="2200" i="1" dirty="0" smtClean="0">
                <a:solidFill>
                  <a:schemeClr val="accent4">
                    <a:lumMod val="75000"/>
                  </a:schemeClr>
                </a:solidFill>
                <a:latin typeface="+mn-lt"/>
                <a:cs typeface="Times New Roman" pitchFamily="18" charset="0"/>
              </a:rPr>
              <a:t> Н.Р., </a:t>
            </a:r>
            <a:r>
              <a:rPr lang="uk-UA" sz="2200" i="1" dirty="0" err="1" smtClean="0">
                <a:solidFill>
                  <a:schemeClr val="accent4">
                    <a:lumMod val="75000"/>
                  </a:schemeClr>
                </a:solidFill>
                <a:latin typeface="+mn-lt"/>
                <a:cs typeface="Times New Roman" pitchFamily="18" charset="0"/>
              </a:rPr>
              <a:t>Іващук</a:t>
            </a:r>
            <a:r>
              <a:rPr lang="uk-UA" sz="2200" i="1" dirty="0" smtClean="0">
                <a:solidFill>
                  <a:schemeClr val="accent4">
                    <a:lumMod val="75000"/>
                  </a:schemeClr>
                </a:solidFill>
                <a:latin typeface="+mn-lt"/>
                <a:cs typeface="Times New Roman" pitchFamily="18" charset="0"/>
              </a:rPr>
              <a:t> С.С.) </a:t>
            </a:r>
            <a:r>
              <a:rPr lang="ru-RU" sz="2200" i="1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/>
            </a:r>
            <a:br>
              <a:rPr lang="ru-RU" sz="2200" i="1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</a:br>
            <a:endParaRPr lang="ru-RU" sz="2200" i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7410" name="Picture 2" descr="IMG_639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981200"/>
            <a:ext cx="3784600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 descr="IMG_64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981200"/>
            <a:ext cx="3581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 descr="IMG_638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4416612"/>
            <a:ext cx="2667000" cy="19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9200" y="457201"/>
            <a:ext cx="71628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Майстер-клас по виготовленні оберегів для воїнів АТО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3400" y="1066800"/>
            <a:ext cx="8229600" cy="1143000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sz="26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 жовтня гуртківці екологічного гуртка «Природа рідного краю» (керівник       Демків У.Я.) з метою підтримки воїнів, які перебувають в АТО взяли участь в акції «Оберіг для захисників України». Під час акції були написані листи захисникам Вітчизни, виготовлені обереги, в які кожен вніс часточку тепла свого серця. </a:t>
            </a:r>
            <a:endParaRPr lang="ru-RU" sz="2600" b="1" i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8434" name="Рисунок 0" descr="f5dN12MuxRs.jpg"/>
          <p:cNvPicPr>
            <a:picLocks noChangeArrowheads="1"/>
          </p:cNvPicPr>
          <p:nvPr/>
        </p:nvPicPr>
        <p:blipFill>
          <a:blip r:embed="rId2"/>
          <a:srcRect t="-641" r="-267" b="-978"/>
          <a:stretch>
            <a:fillRect/>
          </a:stretch>
        </p:blipFill>
        <p:spPr bwMode="auto">
          <a:xfrm>
            <a:off x="533400" y="2362200"/>
            <a:ext cx="3098800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Рисунок 1" descr="IMG_7986.JPG"/>
          <p:cNvPicPr>
            <a:picLocks noChangeArrowheads="1"/>
          </p:cNvPicPr>
          <p:nvPr/>
        </p:nvPicPr>
        <p:blipFill>
          <a:blip r:embed="rId3"/>
          <a:srcRect t="-636" r="-165" b="-838"/>
          <a:stretch>
            <a:fillRect/>
          </a:stretch>
        </p:blipFill>
        <p:spPr bwMode="auto">
          <a:xfrm>
            <a:off x="3657600" y="2209800"/>
            <a:ext cx="2705100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Рисунок 2" descr="IMG_7995.JPG"/>
          <p:cNvPicPr>
            <a:picLocks noChangeArrowheads="1"/>
          </p:cNvPicPr>
          <p:nvPr/>
        </p:nvPicPr>
        <p:blipFill>
          <a:blip r:embed="rId4"/>
          <a:srcRect l="-266" t="-682" r="-186" b="-1149"/>
          <a:stretch>
            <a:fillRect/>
          </a:stretch>
        </p:blipFill>
        <p:spPr bwMode="auto">
          <a:xfrm>
            <a:off x="6400800" y="2286000"/>
            <a:ext cx="24003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Рисунок 5" descr="X9iJQ6_jYjE.jpg"/>
          <p:cNvPicPr>
            <a:picLocks noChangeArrowheads="1"/>
          </p:cNvPicPr>
          <p:nvPr/>
        </p:nvPicPr>
        <p:blipFill>
          <a:blip r:embed="rId5"/>
          <a:srcRect t="-638" r="-243" b="-841"/>
          <a:stretch>
            <a:fillRect/>
          </a:stretch>
        </p:blipFill>
        <p:spPr bwMode="auto">
          <a:xfrm>
            <a:off x="457200" y="4114800"/>
            <a:ext cx="391160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Рисунок 4" descr="IMG_8163.JPG"/>
          <p:cNvPicPr>
            <a:picLocks noChangeArrowheads="1"/>
          </p:cNvPicPr>
          <p:nvPr/>
        </p:nvPicPr>
        <p:blipFill>
          <a:blip r:embed="rId6"/>
          <a:srcRect t="-487" r="-267" b="-821"/>
          <a:stretch>
            <a:fillRect/>
          </a:stretch>
        </p:blipFill>
        <p:spPr bwMode="auto">
          <a:xfrm>
            <a:off x="5257800" y="4038600"/>
            <a:ext cx="3454400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57200" y="381000"/>
            <a:ext cx="82296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Оберіг для захисників України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1">
      <a:dk1>
        <a:srgbClr val="243C75"/>
      </a:dk1>
      <a:lt1>
        <a:srgbClr val="00B0F0"/>
      </a:lt1>
      <a:dk2>
        <a:srgbClr val="FFC000"/>
      </a:dk2>
      <a:lt2>
        <a:srgbClr val="FFFF00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1601</TotalTime>
  <Words>1153</Words>
  <PresentationFormat>Экран (4:3)</PresentationFormat>
  <Paragraphs>158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Апекс</vt:lpstr>
      <vt:lpstr>Слайд 1</vt:lpstr>
      <vt:lpstr>Слайд 2</vt:lpstr>
      <vt:lpstr>Слайд 3</vt:lpstr>
      <vt:lpstr>Слайд 4</vt:lpstr>
      <vt:lpstr>         План місячника національно-патріотичного виховання з 01.10.15 р. - 31.10. 2015 р.             </vt:lpstr>
      <vt:lpstr>Слайд 6</vt:lpstr>
      <vt:lpstr>Слайд 7</vt:lpstr>
      <vt:lpstr>    Вихованці ТОЦЕНТУМ   (керівники: Шумяк Н.Р., Іващук С.С.)  </vt:lpstr>
      <vt:lpstr>Слайд 9</vt:lpstr>
      <vt:lpstr>Слайд 10</vt:lpstr>
      <vt:lpstr>    </vt:lpstr>
      <vt:lpstr>     </vt:lpstr>
      <vt:lpstr> вихованці гуртка “Юні квітникарі – аранжувальники” (керівник Сворінь Н.В.)  </vt:lpstr>
      <vt:lpstr> Майстер-клас  по виготовленні букетів, композицій на патріотичну тематику  </vt:lpstr>
      <vt:lpstr>    </vt:lpstr>
      <vt:lpstr>   (Інформаційний центр учнівського самоврядування «Еколайн») </vt:lpstr>
      <vt:lpstr>   </vt:lpstr>
      <vt:lpstr>   Вихованці Гуртка «Основи екологічних знань» (керівник Мисак Г.Я.)   </vt:lpstr>
      <vt:lpstr>  учні 5-6 кл.  класів Теребовлянського НВК,  вихованці гуртка «Рослини – символи України» (керівник Гевко Галина Ярославівна) </vt:lpstr>
      <vt:lpstr>  </vt:lpstr>
      <vt:lpstr> </vt:lpstr>
      <vt:lpstr>  </vt:lpstr>
      <vt:lpstr>Слайд 23</vt:lpstr>
      <vt:lpstr>Слайд 24</vt:lpstr>
      <vt:lpstr>   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Національно-патріотичного виховання учнівської молоді засобами  еколого-натуралістичної творчості</dc:title>
  <dc:creator>Nadiya</dc:creator>
  <cp:lastModifiedBy>Nadiya</cp:lastModifiedBy>
  <cp:revision>91</cp:revision>
  <dcterms:created xsi:type="dcterms:W3CDTF">2016-05-11T05:39:01Z</dcterms:created>
  <dcterms:modified xsi:type="dcterms:W3CDTF">2016-05-23T08:45:34Z</dcterms:modified>
</cp:coreProperties>
</file>