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8" r:id="rId2"/>
    <p:sldId id="257" r:id="rId3"/>
    <p:sldId id="259" r:id="rId4"/>
    <p:sldId id="260" r:id="rId5"/>
    <p:sldId id="266" r:id="rId6"/>
    <p:sldId id="262" r:id="rId7"/>
    <p:sldId id="264" r:id="rId8"/>
    <p:sldId id="263" r:id="rId9"/>
    <p:sldId id="265" r:id="rId10"/>
    <p:sldId id="270" r:id="rId11"/>
    <p:sldId id="271" r:id="rId12"/>
    <p:sldId id="272" r:id="rId13"/>
    <p:sldId id="277" r:id="rId14"/>
    <p:sldId id="273" r:id="rId15"/>
    <p:sldId id="274" r:id="rId16"/>
    <p:sldId id="27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62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кутний трикут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7" name="Пі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uk-UA" smtClean="0"/>
              <a:t>Зразок підзаголовка</a:t>
            </a:r>
            <a:endParaRPr kumimoji="0" lang="en-US"/>
          </a:p>
        </p:txBody>
      </p:sp>
      <p:grpSp>
        <p:nvGrpSpPr>
          <p:cNvPr id="2" name="Групувати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іліні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іліні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іліні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 сполучна ліні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Місце для дати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DFE1773-F1BD-46F9-A60B-5F02EDFE7E8D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19" name="Місце для нижнього колонтитула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Місце для номера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04085EA-34C9-41A0-BAFC-ECFC1D8BDA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FE1773-F1BD-46F9-A60B-5F02EDFE7E8D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4085EA-34C9-41A0-BAFC-ECFC1D8BDA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FE1773-F1BD-46F9-A60B-5F02EDFE7E8D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4085EA-34C9-41A0-BAFC-ECFC1D8BDA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FE1773-F1BD-46F9-A60B-5F02EDFE7E8D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4085EA-34C9-41A0-BAFC-ECFC1D8BDA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FE1773-F1BD-46F9-A60B-5F02EDFE7E8D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4085EA-34C9-41A0-BAFC-ECFC1D8BDA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FE1773-F1BD-46F9-A60B-5F02EDFE7E8D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4085EA-34C9-41A0-BAFC-ECFC1D8BDA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Порівняння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5" name="Місце для вмісту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FE1773-F1BD-46F9-A60B-5F02EDFE7E8D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4085EA-34C9-41A0-BAFC-ECFC1D8BDA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FE1773-F1BD-46F9-A60B-5F02EDFE7E8D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4085EA-34C9-41A0-BAFC-ECFC1D8BDA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FE1773-F1BD-46F9-A60B-5F02EDFE7E8D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4085EA-34C9-41A0-BAFC-ECFC1D8BDA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DFE1773-F1BD-46F9-A60B-5F02EDFE7E8D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4085EA-34C9-41A0-BAFC-ECFC1D8BDA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uk-UA" smtClean="0"/>
              <a:t>Клацніть піктограму, щоб додати зображення</a:t>
            </a:r>
            <a:endParaRPr kumimoji="0" lang="en-US" dirty="0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DFE1773-F1BD-46F9-A60B-5F02EDFE7E8D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04085EA-34C9-41A0-BAFC-ECFC1D8BDA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8" name="Поліліні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іліні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кутний трикут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 сполучна ліні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іліні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іліні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кутний трикут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 сполучна ліні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Місце для заголовка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0" name="Місце для тексту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  <a:p>
            <a:pPr lvl="1" eaLnBrk="1" latinLnBrk="0" hangingPunct="1"/>
            <a:r>
              <a:rPr kumimoji="0" lang="uk-UA" smtClean="0"/>
              <a:t>Другий рівень</a:t>
            </a:r>
          </a:p>
          <a:p>
            <a:pPr lvl="2" eaLnBrk="1" latinLnBrk="0" hangingPunct="1"/>
            <a:r>
              <a:rPr kumimoji="0" lang="uk-UA" smtClean="0"/>
              <a:t>Третій рівень</a:t>
            </a:r>
          </a:p>
          <a:p>
            <a:pPr lvl="3" eaLnBrk="1" latinLnBrk="0" hangingPunct="1"/>
            <a:r>
              <a:rPr kumimoji="0" lang="uk-UA" smtClean="0"/>
              <a:t>Четвертий рівень</a:t>
            </a:r>
          </a:p>
          <a:p>
            <a:pPr lvl="4" eaLnBrk="1" latinLnBrk="0" hangingPunct="1"/>
            <a:r>
              <a:rPr kumimoji="0" lang="uk-UA" smtClean="0"/>
              <a:t>П'ятий рівень</a:t>
            </a:r>
            <a:endParaRPr kumimoji="0" lang="en-US"/>
          </a:p>
        </p:txBody>
      </p:sp>
      <p:sp>
        <p:nvSpPr>
          <p:cNvPr id="10" name="Місце для дати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DFE1773-F1BD-46F9-A60B-5F02EDFE7E8D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22" name="Місце для нижнього колонтитула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Місце для номера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04085EA-34C9-41A0-BAFC-ECFC1D8BDAA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Гежа Н.О\f_1274036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4" name="~PP3869.WAV">
            <a:hlinkClick r:id="" action="ppaction://media"/>
          </p:cNvPr>
          <p:cNvPicPr>
            <a:picLocks noRot="1" noChangeAspect="1"/>
          </p:cNvPicPr>
          <p:nvPr>
            <a:wavAudioFile r:embed="rId1" name="~PP3869.WAV"/>
          </p:nvPr>
        </p:nvPicPr>
        <p:blipFill>
          <a:blip r:embed="rId4" cstate="email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  <p:sp>
        <p:nvSpPr>
          <p:cNvPr id="5" name="Прямокутник 4"/>
          <p:cNvSpPr/>
          <p:nvPr/>
        </p:nvSpPr>
        <p:spPr>
          <a:xfrm>
            <a:off x="642910" y="500042"/>
            <a:ext cx="7894117" cy="498598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Тема   уроку:</a:t>
            </a:r>
          </a:p>
          <a:p>
            <a:pPr algn="ctr"/>
            <a:r>
              <a:rPr lang="uk-UA" sz="66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Без води нема </a:t>
            </a:r>
          </a:p>
          <a:p>
            <a:pPr algn="ctr"/>
            <a:r>
              <a:rPr lang="uk-UA" sz="66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</a:t>
            </a:r>
            <a:r>
              <a:rPr lang="uk-UA" sz="66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иття.</a:t>
            </a:r>
          </a:p>
          <a:p>
            <a:pPr algn="ctr"/>
            <a:r>
              <a:rPr lang="uk-U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66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Властивості  води.</a:t>
            </a:r>
          </a:p>
          <a:p>
            <a:pPr algn="ctr"/>
            <a:r>
              <a:rPr lang="uk-UA" sz="66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Вода – розчинник.</a:t>
            </a:r>
            <a:endParaRPr lang="uk-UA" sz="66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1057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Місце для вмісту 5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260648"/>
            <a:ext cx="3888432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00562" y="260648"/>
            <a:ext cx="4319910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68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/>
          <p:cNvPicPr>
            <a:picLocks noGrp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260648"/>
            <a:ext cx="8424936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1389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/>
          <p:cNvPicPr>
            <a:picLocks noGrp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504" y="116632"/>
            <a:ext cx="8928992" cy="6624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1065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4008" y="332656"/>
            <a:ext cx="4176464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544" y="332656"/>
            <a:ext cx="4032448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18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uk-UA" dirty="0" smtClean="0">
                <a:solidFill>
                  <a:schemeClr val="accent2"/>
                </a:solidFill>
              </a:rPr>
              <a:t>Властивості  води: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642911" y="2967335"/>
            <a:ext cx="2714644" cy="92333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uk-UA" sz="54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вода</a:t>
            </a:r>
            <a:endParaRPr lang="uk-UA" sz="5400" b="1" cap="all" spc="0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cxnSp>
        <p:nvCxnSpPr>
          <p:cNvPr id="7" name="Пряма зі стрілкою 6"/>
          <p:cNvCxnSpPr/>
          <p:nvPr/>
        </p:nvCxnSpPr>
        <p:spPr>
          <a:xfrm flipV="1">
            <a:off x="1857356" y="2000240"/>
            <a:ext cx="1428760" cy="9286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286116" y="1500175"/>
            <a:ext cx="214314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uk-UA" sz="3600" b="1" dirty="0" smtClean="0"/>
              <a:t>прозора</a:t>
            </a:r>
            <a:endParaRPr lang="ru-RU" sz="3600" b="1" dirty="0"/>
          </a:p>
        </p:txBody>
      </p:sp>
      <p:cxnSp>
        <p:nvCxnSpPr>
          <p:cNvPr id="14" name="Пряма зі стрілкою 13"/>
          <p:cNvCxnSpPr/>
          <p:nvPr/>
        </p:nvCxnSpPr>
        <p:spPr>
          <a:xfrm flipV="1">
            <a:off x="2857488" y="2357430"/>
            <a:ext cx="2714644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кутник 14"/>
          <p:cNvSpPr/>
          <p:nvPr/>
        </p:nvSpPr>
        <p:spPr>
          <a:xfrm>
            <a:off x="5500694" y="2000240"/>
            <a:ext cx="2786082" cy="78581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tx1"/>
                </a:solidFill>
              </a:rPr>
              <a:t>безбарвна</a:t>
            </a:r>
            <a:endParaRPr lang="ru-RU" sz="3200" b="1" dirty="0">
              <a:solidFill>
                <a:schemeClr val="tx1"/>
              </a:solidFill>
            </a:endParaRPr>
          </a:p>
        </p:txBody>
      </p:sp>
      <p:cxnSp>
        <p:nvCxnSpPr>
          <p:cNvPr id="17" name="Пряма зі стрілкою 16"/>
          <p:cNvCxnSpPr>
            <a:stCxn id="5" idx="3"/>
          </p:cNvCxnSpPr>
          <p:nvPr/>
        </p:nvCxnSpPr>
        <p:spPr>
          <a:xfrm>
            <a:off x="3357555" y="3429000"/>
            <a:ext cx="2071701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кутник 18"/>
          <p:cNvSpPr/>
          <p:nvPr/>
        </p:nvSpPr>
        <p:spPr>
          <a:xfrm>
            <a:off x="5500694" y="3286124"/>
            <a:ext cx="2643206" cy="7143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tx1"/>
                </a:solidFill>
              </a:rPr>
              <a:t>Без запаху</a:t>
            </a:r>
            <a:endParaRPr lang="ru-RU" sz="3200" b="1" dirty="0">
              <a:solidFill>
                <a:schemeClr val="tx1"/>
              </a:solidFill>
            </a:endParaRPr>
          </a:p>
        </p:txBody>
      </p:sp>
      <p:cxnSp>
        <p:nvCxnSpPr>
          <p:cNvPr id="21" name="Пряма зі стрілкою 20"/>
          <p:cNvCxnSpPr/>
          <p:nvPr/>
        </p:nvCxnSpPr>
        <p:spPr>
          <a:xfrm>
            <a:off x="2928926" y="3929066"/>
            <a:ext cx="2428892" cy="857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кутник 21"/>
          <p:cNvSpPr/>
          <p:nvPr/>
        </p:nvSpPr>
        <p:spPr>
          <a:xfrm>
            <a:off x="5500694" y="4500570"/>
            <a:ext cx="2857520" cy="78581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tx1"/>
                </a:solidFill>
              </a:rPr>
              <a:t>Не має форми</a:t>
            </a:r>
            <a:endParaRPr lang="ru-RU" sz="2800" b="1" dirty="0">
              <a:solidFill>
                <a:schemeClr val="tx1"/>
              </a:solidFill>
            </a:endParaRPr>
          </a:p>
        </p:txBody>
      </p:sp>
      <p:cxnSp>
        <p:nvCxnSpPr>
          <p:cNvPr id="24" name="Пряма зі стрілкою 23"/>
          <p:cNvCxnSpPr/>
          <p:nvPr/>
        </p:nvCxnSpPr>
        <p:spPr>
          <a:xfrm>
            <a:off x="1142976" y="3929066"/>
            <a:ext cx="1000132" cy="857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кутник 24"/>
          <p:cNvSpPr/>
          <p:nvPr/>
        </p:nvSpPr>
        <p:spPr>
          <a:xfrm>
            <a:off x="2143108" y="4429132"/>
            <a:ext cx="2786082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FF0000"/>
                </a:solidFill>
              </a:rPr>
              <a:t>При нагріванні розширюється</a:t>
            </a:r>
            <a:endParaRPr lang="ru-RU" sz="2400" b="1" dirty="0">
              <a:solidFill>
                <a:srgbClr val="FF0000"/>
              </a:solidFill>
            </a:endParaRPr>
          </a:p>
        </p:txBody>
      </p:sp>
      <p:cxnSp>
        <p:nvCxnSpPr>
          <p:cNvPr id="27" name="Пряма зі стрілкою 26"/>
          <p:cNvCxnSpPr/>
          <p:nvPr/>
        </p:nvCxnSpPr>
        <p:spPr>
          <a:xfrm rot="16200000" flipH="1">
            <a:off x="714348" y="4357694"/>
            <a:ext cx="2000264" cy="1143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кутник 27"/>
          <p:cNvSpPr/>
          <p:nvPr/>
        </p:nvSpPr>
        <p:spPr>
          <a:xfrm>
            <a:off x="2428860" y="5643578"/>
            <a:ext cx="3071834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FF0000"/>
                </a:solidFill>
              </a:rPr>
              <a:t>При охолодженні стискається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20" name="Прямокутник 19"/>
          <p:cNvSpPr/>
          <p:nvPr/>
        </p:nvSpPr>
        <p:spPr>
          <a:xfrm>
            <a:off x="1142976" y="1643050"/>
            <a:ext cx="1643074" cy="50006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tx1"/>
                </a:solidFill>
              </a:rPr>
              <a:t>текуча</a:t>
            </a:r>
            <a:endParaRPr lang="ru-RU" sz="3200" b="1" dirty="0">
              <a:solidFill>
                <a:schemeClr val="tx1"/>
              </a:solidFill>
            </a:endParaRPr>
          </a:p>
        </p:txBody>
      </p:sp>
      <p:cxnSp>
        <p:nvCxnSpPr>
          <p:cNvPr id="29" name="Пряма зі стрілкою 28"/>
          <p:cNvCxnSpPr/>
          <p:nvPr/>
        </p:nvCxnSpPr>
        <p:spPr>
          <a:xfrm rot="5400000" flipH="1" flipV="1">
            <a:off x="750067" y="2178835"/>
            <a:ext cx="785818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 advTm="3490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0"/>
                            </p:stCondLst>
                            <p:childTnLst>
                              <p:par>
                                <p:cTn id="7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000"/>
                            </p:stCondLst>
                            <p:childTnLst>
                              <p:par>
                                <p:cTn id="8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000"/>
                            </p:stCondLst>
                            <p:childTnLst>
                              <p:par>
                                <p:cTn id="8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000"/>
                            </p:stCondLst>
                            <p:childTnLst>
                              <p:par>
                                <p:cTn id="9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8" grpId="0" animBg="1"/>
      <p:bldP spid="15" grpId="1" build="allAtOnce" animBg="1"/>
      <p:bldP spid="19" grpId="0" animBg="1"/>
      <p:bldP spid="22" grpId="0" animBg="1"/>
      <p:bldP spid="25" grpId="0" animBg="1"/>
      <p:bldP spid="28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114800" cy="4556474"/>
          </a:xfrm>
          <a:ln w="28575">
            <a:solidFill>
              <a:srgbClr val="FF0066"/>
            </a:solidFill>
          </a:ln>
        </p:spPr>
        <p:txBody>
          <a:bodyPr>
            <a:normAutofit/>
          </a:bodyPr>
          <a:lstStyle/>
          <a:p>
            <a:r>
              <a:rPr lang="uk-UA" sz="3600" b="1" dirty="0" smtClean="0">
                <a:solidFill>
                  <a:srgbClr val="00B0F0"/>
                </a:solidFill>
              </a:rPr>
              <a:t>Розчинні  речовини</a:t>
            </a:r>
          </a:p>
          <a:p>
            <a:pPr>
              <a:buNone/>
            </a:pPr>
            <a:r>
              <a:rPr lang="uk-UA" sz="4000" b="1" i="1" dirty="0" smtClean="0">
                <a:solidFill>
                  <a:srgbClr val="FF0066"/>
                </a:solidFill>
              </a:rPr>
              <a:t>Сіль, цукор, кислоти, спирт,кисень,вуглекислий газ, аміак</a:t>
            </a:r>
            <a:endParaRPr lang="ru-RU" sz="4000" b="1" i="1" dirty="0">
              <a:solidFill>
                <a:srgbClr val="FF0066"/>
              </a:solidFill>
            </a:endParaRPr>
          </a:p>
        </p:txBody>
      </p:sp>
      <p:sp>
        <p:nvSpPr>
          <p:cNvPr id="8" name="Місце для вмісту 7"/>
          <p:cNvSpPr>
            <a:spLocks noGrp="1"/>
          </p:cNvSpPr>
          <p:nvPr>
            <p:ph sz="quarter" idx="4"/>
          </p:nvPr>
        </p:nvSpPr>
        <p:spPr>
          <a:xfrm>
            <a:off x="4643438" y="1500174"/>
            <a:ext cx="4041775" cy="4500594"/>
          </a:xfrm>
          <a:ln w="38100">
            <a:solidFill>
              <a:srgbClr val="7030A0"/>
            </a:solidFill>
          </a:ln>
        </p:spPr>
        <p:txBody>
          <a:bodyPr>
            <a:norm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Нерозчинні речовини</a:t>
            </a:r>
          </a:p>
          <a:p>
            <a:pPr>
              <a:buNone/>
            </a:pPr>
            <a:r>
              <a:rPr lang="uk-UA" sz="3600" b="1" i="1" dirty="0" smtClean="0">
                <a:solidFill>
                  <a:schemeClr val="bg2">
                    <a:lumMod val="50000"/>
                  </a:schemeClr>
                </a:solidFill>
              </a:rPr>
              <a:t>Пісок, глина, крохмаль, крейда ,олія, бензин,гас</a:t>
            </a:r>
            <a:endParaRPr lang="ru-RU" sz="3600" b="1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1547664" y="332656"/>
            <a:ext cx="61478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Вода-</a:t>
            </a:r>
            <a:r>
              <a:rPr lang="uk-U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розчинник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advTm="16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8" grpId="0" uiExpand="1" build="p" animBg="1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3600" b="1" dirty="0" smtClean="0">
                <a:solidFill>
                  <a:schemeClr val="accent4"/>
                </a:solidFill>
              </a:rPr>
              <a:t>Прочитати  статті і дати відповіді на запитання              </a:t>
            </a:r>
            <a:r>
              <a:rPr lang="uk-UA" sz="3200" b="1" dirty="0" smtClean="0">
                <a:solidFill>
                  <a:srgbClr val="FF0000"/>
                </a:solidFill>
              </a:rPr>
              <a:t>стор. 91-93</a:t>
            </a:r>
          </a:p>
          <a:p>
            <a:endParaRPr lang="uk-UA" sz="3200" b="1" dirty="0" smtClean="0">
              <a:solidFill>
                <a:srgbClr val="FF0000"/>
              </a:solidFill>
            </a:endParaRPr>
          </a:p>
          <a:p>
            <a:r>
              <a:rPr lang="uk-UA" sz="3200" b="1" dirty="0" smtClean="0"/>
              <a:t>Знайти </a:t>
            </a:r>
            <a:r>
              <a:rPr lang="uk-UA" sz="3200" b="1" dirty="0" err="1" smtClean="0"/>
              <a:t>цікавинки</a:t>
            </a:r>
            <a:r>
              <a:rPr lang="uk-UA" sz="3200" b="1" dirty="0" smtClean="0"/>
              <a:t> про воду: як вода лікує, що таке магнітна вода, що таке</a:t>
            </a:r>
            <a:r>
              <a:rPr lang="uk-UA" sz="3200" b="1" i="1" dirty="0" smtClean="0"/>
              <a:t> </a:t>
            </a:r>
            <a:r>
              <a:rPr lang="uk-UA" sz="3200" b="1" i="1" dirty="0" smtClean="0">
                <a:solidFill>
                  <a:srgbClr val="FF0000"/>
                </a:solidFill>
              </a:rPr>
              <a:t>тала </a:t>
            </a:r>
            <a:r>
              <a:rPr lang="uk-UA" sz="3200" b="1" dirty="0" smtClean="0"/>
              <a:t>вода</a:t>
            </a:r>
            <a:endParaRPr lang="ru-RU" sz="32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uk-UA" dirty="0" smtClean="0"/>
              <a:t>      </a:t>
            </a:r>
            <a:r>
              <a:rPr lang="uk-UA" i="1" dirty="0" smtClean="0"/>
              <a:t>                                           </a:t>
            </a:r>
            <a:endParaRPr lang="ru-RU" i="1" dirty="0"/>
          </a:p>
        </p:txBody>
      </p:sp>
      <p:sp>
        <p:nvSpPr>
          <p:cNvPr id="5" name="Прямокутник 4"/>
          <p:cNvSpPr/>
          <p:nvPr/>
        </p:nvSpPr>
        <p:spPr>
          <a:xfrm>
            <a:off x="928663" y="214290"/>
            <a:ext cx="835071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Домашнє  завдання</a:t>
            </a:r>
            <a:endParaRPr lang="uk-UA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advTm="1853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272794" y="2564904"/>
            <a:ext cx="7186634" cy="3233556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uk-UA" sz="4000" dirty="0" smtClean="0"/>
              <a:t>Розчинник</a:t>
            </a:r>
          </a:p>
          <a:p>
            <a:r>
              <a:rPr lang="uk-UA" sz="4000" dirty="0" smtClean="0"/>
              <a:t>Розчин</a:t>
            </a:r>
          </a:p>
          <a:p>
            <a:r>
              <a:rPr lang="uk-UA" sz="4000" dirty="0" smtClean="0"/>
              <a:t>Розчинні речовини</a:t>
            </a:r>
          </a:p>
          <a:p>
            <a:r>
              <a:rPr lang="uk-UA" sz="4000" dirty="0" smtClean="0"/>
              <a:t>Нерозчинні речовини</a:t>
            </a:r>
            <a:endParaRPr lang="ru-RU" sz="4000" dirty="0"/>
          </a:p>
        </p:txBody>
      </p:sp>
      <p:sp>
        <p:nvSpPr>
          <p:cNvPr id="4" name="Прямокутник 3"/>
          <p:cNvSpPr/>
          <p:nvPr/>
        </p:nvSpPr>
        <p:spPr>
          <a:xfrm>
            <a:off x="1115616" y="214290"/>
            <a:ext cx="7500990" cy="114300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6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Ключові  слова</a:t>
            </a:r>
            <a:endParaRPr lang="uk-UA" sz="6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1542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87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4192"/>
            <a:ext cx="9144000" cy="6853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39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 descr="земна поверхня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166" y="1428736"/>
            <a:ext cx="7078268" cy="4500594"/>
          </a:xfrm>
          <a:scene3d>
            <a:camera prst="orthographicFront">
              <a:rot lat="0" lon="0" rev="10800000"/>
            </a:camera>
            <a:lightRig rig="threePt" dir="t"/>
          </a:scene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71480"/>
            <a:ext cx="8229600" cy="114300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uk-UA" sz="4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Відношення води до суші</a:t>
            </a:r>
            <a:endParaRPr lang="ru-RU" sz="44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86446" y="2428868"/>
            <a:ext cx="3071835" cy="35394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7030A0"/>
                </a:solidFill>
              </a:rPr>
              <a:t>Води -71 %</a:t>
            </a:r>
          </a:p>
          <a:p>
            <a:r>
              <a:rPr lang="ru-RU" sz="2800" dirty="0" smtClean="0">
                <a:solidFill>
                  <a:srgbClr val="7030A0"/>
                </a:solidFill>
              </a:rPr>
              <a:t>Вода </a:t>
            </a:r>
            <a:r>
              <a:rPr lang="ru-RU" sz="2800" dirty="0" err="1" smtClean="0">
                <a:solidFill>
                  <a:srgbClr val="7030A0"/>
                </a:solidFill>
              </a:rPr>
              <a:t>рік</a:t>
            </a:r>
            <a:r>
              <a:rPr lang="uk-UA" sz="2800" dirty="0" smtClean="0">
                <a:solidFill>
                  <a:srgbClr val="7030A0"/>
                </a:solidFill>
              </a:rPr>
              <a:t>, озер, яку ми використовуємо </a:t>
            </a:r>
            <a:r>
              <a:rPr lang="uk-UA" sz="2800" dirty="0" err="1" smtClean="0">
                <a:solidFill>
                  <a:srgbClr val="7030A0"/>
                </a:solidFill>
              </a:rPr>
              <a:t>лище</a:t>
            </a:r>
            <a:r>
              <a:rPr lang="uk-UA" sz="2800" dirty="0" smtClean="0">
                <a:solidFill>
                  <a:srgbClr val="7030A0"/>
                </a:solidFill>
              </a:rPr>
              <a:t> 0,01 % від усіх запасів Світового Океану</a:t>
            </a:r>
            <a:endParaRPr lang="ru-RU" sz="28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advTm="1207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043608" y="1916832"/>
            <a:ext cx="7289526" cy="3214709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uk-UA" sz="4000" b="1" dirty="0" smtClean="0">
                <a:solidFill>
                  <a:srgbClr val="FF0000"/>
                </a:solidFill>
              </a:rPr>
              <a:t>Джерелах</a:t>
            </a:r>
          </a:p>
          <a:p>
            <a:r>
              <a:rPr lang="uk-UA" sz="4000" b="1" dirty="0" smtClean="0">
                <a:solidFill>
                  <a:srgbClr val="FF0000"/>
                </a:solidFill>
              </a:rPr>
              <a:t>Колодязях</a:t>
            </a:r>
          </a:p>
          <a:p>
            <a:r>
              <a:rPr lang="uk-UA" sz="4000" b="1" dirty="0" smtClean="0">
                <a:solidFill>
                  <a:srgbClr val="FF0000"/>
                </a:solidFill>
              </a:rPr>
              <a:t>Криницях</a:t>
            </a:r>
          </a:p>
          <a:p>
            <a:r>
              <a:rPr lang="uk-UA" sz="4800" b="1" dirty="0" smtClean="0">
                <a:solidFill>
                  <a:srgbClr val="7030A0"/>
                </a:solidFill>
              </a:rPr>
              <a:t>Це отвори для добування підземної води</a:t>
            </a:r>
            <a:endParaRPr lang="ru-RU" sz="4800" b="1" dirty="0">
              <a:solidFill>
                <a:srgbClr val="7030A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615262" cy="1143000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7030A0"/>
                </a:solidFill>
              </a:rPr>
              <a:t>Вода міститься під землею у… </a:t>
            </a:r>
            <a:endParaRPr lang="ru-RU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advTm="1628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uk-UA" sz="4000" b="1" dirty="0" smtClean="0">
              <a:solidFill>
                <a:srgbClr val="FF0000"/>
              </a:solidFill>
            </a:endParaRPr>
          </a:p>
          <a:p>
            <a:r>
              <a:rPr lang="uk-UA" sz="4000" b="1" dirty="0" smtClean="0">
                <a:solidFill>
                  <a:srgbClr val="FF0000"/>
                </a:solidFill>
              </a:rPr>
              <a:t>Річки</a:t>
            </a:r>
          </a:p>
          <a:p>
            <a:r>
              <a:rPr lang="uk-UA" sz="4000" b="1" dirty="0" smtClean="0">
                <a:solidFill>
                  <a:srgbClr val="FF0000"/>
                </a:solidFill>
              </a:rPr>
              <a:t>Озера</a:t>
            </a:r>
          </a:p>
          <a:p>
            <a:r>
              <a:rPr lang="uk-UA" sz="4000" b="1" dirty="0" smtClean="0">
                <a:solidFill>
                  <a:srgbClr val="FF0000"/>
                </a:solidFill>
              </a:rPr>
              <a:t>Моря</a:t>
            </a:r>
          </a:p>
          <a:p>
            <a:r>
              <a:rPr lang="uk-UA" sz="4000" b="1" dirty="0" smtClean="0">
                <a:solidFill>
                  <a:srgbClr val="FF0000"/>
                </a:solidFill>
              </a:rPr>
              <a:t>Океани 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88640"/>
            <a:ext cx="5472122" cy="114300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uk-UA" b="1" dirty="0" smtClean="0">
                <a:solidFill>
                  <a:srgbClr val="7030A0"/>
                </a:solidFill>
              </a:rPr>
              <a:t>Вода є на суші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l="5675" b="4233"/>
          <a:stretch/>
        </p:blipFill>
        <p:spPr bwMode="auto">
          <a:xfrm>
            <a:off x="3923928" y="1632908"/>
            <a:ext cx="4896543" cy="467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42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571604" y="1600200"/>
            <a:ext cx="7115196" cy="3829064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uk-UA" sz="4400" dirty="0" smtClean="0">
                <a:solidFill>
                  <a:srgbClr val="7030A0"/>
                </a:solidFill>
              </a:rPr>
              <a:t>Тумани</a:t>
            </a:r>
          </a:p>
          <a:p>
            <a:r>
              <a:rPr lang="uk-UA" sz="4400" dirty="0" smtClean="0">
                <a:solidFill>
                  <a:srgbClr val="7030A0"/>
                </a:solidFill>
              </a:rPr>
              <a:t>Хмари</a:t>
            </a:r>
          </a:p>
          <a:p>
            <a:r>
              <a:rPr lang="ru-RU" sz="4400" dirty="0" smtClean="0">
                <a:solidFill>
                  <a:srgbClr val="7030A0"/>
                </a:solidFill>
              </a:rPr>
              <a:t>Д</a:t>
            </a:r>
            <a:r>
              <a:rPr lang="uk-UA" sz="4400" dirty="0" err="1" smtClean="0">
                <a:solidFill>
                  <a:srgbClr val="7030A0"/>
                </a:solidFill>
              </a:rPr>
              <a:t>ощ</a:t>
            </a:r>
            <a:endParaRPr lang="ru-RU" sz="4400" dirty="0">
              <a:solidFill>
                <a:srgbClr val="7030A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</a:rPr>
              <a:t>Вода є у повітрі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43438" y="1214422"/>
            <a:ext cx="378621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43306" y="4214818"/>
            <a:ext cx="4000528" cy="2286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107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600201"/>
            <a:ext cx="6972320" cy="3543311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77500" lnSpcReduction="20000"/>
          </a:bodyPr>
          <a:lstStyle/>
          <a:p>
            <a:r>
              <a:rPr lang="uk-UA" sz="5400" b="1" dirty="0" smtClean="0">
                <a:solidFill>
                  <a:srgbClr val="FF0000"/>
                </a:solidFill>
              </a:rPr>
              <a:t>Вода міститься не тільки у водоймах </a:t>
            </a:r>
            <a:r>
              <a:rPr lang="uk-UA" sz="5400" b="1" dirty="0" err="1" smtClean="0">
                <a:solidFill>
                  <a:srgbClr val="FF0000"/>
                </a:solidFill>
              </a:rPr>
              <a:t>-на</a:t>
            </a:r>
            <a:r>
              <a:rPr lang="uk-UA" sz="5400" b="1" dirty="0" smtClean="0">
                <a:solidFill>
                  <a:srgbClr val="FF0000"/>
                </a:solidFill>
              </a:rPr>
              <a:t> суші, у повітрі , але й у айсбергах, льодовиках,</a:t>
            </a:r>
          </a:p>
          <a:p>
            <a:pPr>
              <a:buNone/>
            </a:pPr>
            <a:r>
              <a:rPr lang="uk-UA" sz="5400" b="1" dirty="0" smtClean="0">
                <a:solidFill>
                  <a:srgbClr val="FF0000"/>
                </a:solidFill>
              </a:rPr>
              <a:t>  снігових покривах гір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uk-UA" sz="4800" b="1" dirty="0" smtClean="0">
                <a:solidFill>
                  <a:srgbClr val="7030A0"/>
                </a:solidFill>
              </a:rPr>
              <a:t>Висновок:</a:t>
            </a:r>
            <a:endParaRPr lang="ru-RU" sz="48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advTm="1689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4|5.8|0.9|2.3|2.4|1.7|3.4|1.5|2.8|1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|2.5|1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естибюль">
  <a:themeElements>
    <a:clrScheme name="Вестибюль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Вестибюль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Вестибюль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467</TotalTime>
  <Words>181</Words>
  <Application>Microsoft Office PowerPoint</Application>
  <PresentationFormat>Экран (4:3)</PresentationFormat>
  <Paragraphs>50</Paragraphs>
  <Slides>16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Вестибюль</vt:lpstr>
      <vt:lpstr>Слайд 1</vt:lpstr>
      <vt:lpstr>Слайд 2</vt:lpstr>
      <vt:lpstr>Слайд 3</vt:lpstr>
      <vt:lpstr>Слайд 4</vt:lpstr>
      <vt:lpstr>Відношення води до суші</vt:lpstr>
      <vt:lpstr>Вода міститься під землею у… </vt:lpstr>
      <vt:lpstr>Вода є на суші</vt:lpstr>
      <vt:lpstr>Вода є у повітрі</vt:lpstr>
      <vt:lpstr>Висновок:</vt:lpstr>
      <vt:lpstr>Слайд 10</vt:lpstr>
      <vt:lpstr>Слайд 11</vt:lpstr>
      <vt:lpstr>Слайд 12</vt:lpstr>
      <vt:lpstr>Слайд 13</vt:lpstr>
      <vt:lpstr>Властивості  води:</vt:lpstr>
      <vt:lpstr>Слайд 15</vt:lpstr>
      <vt:lpstr>                                                 </vt:lpstr>
    </vt:vector>
  </TitlesOfParts>
  <Company>Shkool_3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Гiсть</dc:creator>
  <cp:lastModifiedBy>user</cp:lastModifiedBy>
  <cp:revision>56</cp:revision>
  <dcterms:created xsi:type="dcterms:W3CDTF">2010-10-15T11:08:46Z</dcterms:created>
  <dcterms:modified xsi:type="dcterms:W3CDTF">2014-04-07T12:36:57Z</dcterms:modified>
</cp:coreProperties>
</file>