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5" r:id="rId2"/>
    <p:sldId id="256" r:id="rId3"/>
    <p:sldId id="257" r:id="rId4"/>
    <p:sldId id="258" r:id="rId5"/>
    <p:sldId id="260" r:id="rId6"/>
    <p:sldId id="269" r:id="rId7"/>
    <p:sldId id="271" r:id="rId8"/>
    <p:sldId id="262" r:id="rId9"/>
    <p:sldId id="266" r:id="rId10"/>
    <p:sldId id="265" r:id="rId11"/>
    <p:sldId id="263" r:id="rId12"/>
    <p:sldId id="272" r:id="rId13"/>
    <p:sldId id="274" r:id="rId14"/>
    <p:sldId id="270" r:id="rId15"/>
    <p:sldId id="259" r:id="rId16"/>
    <p:sldId id="273" r:id="rId17"/>
    <p:sldId id="267" r:id="rId18"/>
    <p:sldId id="268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752" autoAdjust="0"/>
  </p:normalViewPr>
  <p:slideViewPr>
    <p:cSldViewPr>
      <p:cViewPr varScale="1">
        <p:scale>
          <a:sx n="107" d="100"/>
          <a:sy n="107" d="100"/>
        </p:scale>
        <p:origin x="-8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21DFF-85C6-4D68-B4B2-E843EB0B5C3E}" type="datetimeFigureOut">
              <a:rPr lang="uk-UA" smtClean="0"/>
              <a:pPr/>
              <a:t>06.02.2018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AD25B-5623-406C-995E-BD54E5527E8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AD25B-5623-406C-995E-BD54E5527E8D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564D-29A9-48C4-9627-14EA5E1BA564}" type="datetimeFigureOut">
              <a:rPr lang="uk-UA" smtClean="0"/>
              <a:pPr/>
              <a:t>06.02.2018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88EA-D09F-4183-8C4A-D1208C0168D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564D-29A9-48C4-9627-14EA5E1BA564}" type="datetimeFigureOut">
              <a:rPr lang="uk-UA" smtClean="0"/>
              <a:pPr/>
              <a:t>06.02.2018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88EA-D09F-4183-8C4A-D1208C0168D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564D-29A9-48C4-9627-14EA5E1BA564}" type="datetimeFigureOut">
              <a:rPr lang="uk-UA" smtClean="0"/>
              <a:pPr/>
              <a:t>06.02.2018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88EA-D09F-4183-8C4A-D1208C0168D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564D-29A9-48C4-9627-14EA5E1BA564}" type="datetimeFigureOut">
              <a:rPr lang="uk-UA" smtClean="0"/>
              <a:pPr/>
              <a:t>06.02.2018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88EA-D09F-4183-8C4A-D1208C0168D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564D-29A9-48C4-9627-14EA5E1BA564}" type="datetimeFigureOut">
              <a:rPr lang="uk-UA" smtClean="0"/>
              <a:pPr/>
              <a:t>06.02.2018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43288EA-D09F-4183-8C4A-D1208C0168D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564D-29A9-48C4-9627-14EA5E1BA564}" type="datetimeFigureOut">
              <a:rPr lang="uk-UA" smtClean="0"/>
              <a:pPr/>
              <a:t>06.02.2018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88EA-D09F-4183-8C4A-D1208C0168D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564D-29A9-48C4-9627-14EA5E1BA564}" type="datetimeFigureOut">
              <a:rPr lang="uk-UA" smtClean="0"/>
              <a:pPr/>
              <a:t>06.02.2018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88EA-D09F-4183-8C4A-D1208C0168D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564D-29A9-48C4-9627-14EA5E1BA564}" type="datetimeFigureOut">
              <a:rPr lang="uk-UA" smtClean="0"/>
              <a:pPr/>
              <a:t>06.02.2018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88EA-D09F-4183-8C4A-D1208C0168D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564D-29A9-48C4-9627-14EA5E1BA564}" type="datetimeFigureOut">
              <a:rPr lang="uk-UA" smtClean="0"/>
              <a:pPr/>
              <a:t>06.02.2018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88EA-D09F-4183-8C4A-D1208C0168D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564D-29A9-48C4-9627-14EA5E1BA564}" type="datetimeFigureOut">
              <a:rPr lang="uk-UA" smtClean="0"/>
              <a:pPr/>
              <a:t>06.02.2018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88EA-D09F-4183-8C4A-D1208C0168D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uk-U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Клацніть піктограму, щоб додати зображення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564D-29A9-48C4-9627-14EA5E1BA564}" type="datetimeFigureOut">
              <a:rPr lang="uk-UA" smtClean="0"/>
              <a:pPr/>
              <a:t>06.02.2018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88EA-D09F-4183-8C4A-D1208C0168D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997564D-29A9-48C4-9627-14EA5E1BA564}" type="datetimeFigureOut">
              <a:rPr lang="uk-UA" smtClean="0"/>
              <a:pPr/>
              <a:t>06.02.2018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43288EA-D09F-4183-8C4A-D1208C0168D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2200" i="1" dirty="0" smtClean="0">
                <a:solidFill>
                  <a:schemeClr val="tx2"/>
                </a:solidFill>
                <a:effectLst/>
                <a:latin typeface="Times New Roman" pitchFamily="18" charset="0"/>
              </a:rPr>
              <a:t/>
            </a:r>
            <a:br>
              <a:rPr lang="en-US" sz="2200" i="1" dirty="0" smtClean="0">
                <a:solidFill>
                  <a:schemeClr val="tx2"/>
                </a:solidFill>
                <a:effectLst/>
                <a:latin typeface="Times New Roman" pitchFamily="18" charset="0"/>
              </a:rPr>
            </a:br>
            <a:r>
              <a:rPr lang="uk-UA" sz="2700" i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Монастириський</a:t>
            </a:r>
            <a:r>
              <a:rPr lang="uk-UA" sz="27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uk-UA" sz="27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районний</a:t>
            </a:r>
            <a:r>
              <a:rPr lang="en-US" sz="27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uk-UA" sz="27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комунальний </a:t>
            </a:r>
            <a:r>
              <a:rPr lang="uk-UA" sz="27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будинок </a:t>
            </a:r>
            <a:br>
              <a:rPr lang="uk-UA" sz="27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27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дитячої та юнацької творчості  </a:t>
            </a:r>
            <a:r>
              <a:rPr lang="uk-UA" sz="27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uk-UA" sz="27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uk-UA" sz="27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uk-UA" sz="27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uk-UA" sz="27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spcBef>
                <a:spcPct val="50000"/>
              </a:spcBef>
              <a:defRPr/>
            </a:pPr>
            <a:endParaRPr lang="uk-UA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uk-UA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uk-UA" sz="63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Презентація  дослідницької роботи</a:t>
            </a:r>
          </a:p>
          <a:p>
            <a:pPr algn="ctr">
              <a:spcBef>
                <a:spcPct val="50000"/>
              </a:spcBef>
              <a:buNone/>
              <a:defRPr/>
            </a:pPr>
            <a:endParaRPr lang="uk-UA" sz="5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uk-UA" sz="20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r">
              <a:spcBef>
                <a:spcPct val="50000"/>
              </a:spcBef>
              <a:defRPr/>
            </a:pPr>
            <a:r>
              <a:rPr lang="uk-UA" sz="2000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 </a:t>
            </a:r>
            <a:r>
              <a:rPr lang="uk-UA" sz="2200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Підготували</a:t>
            </a:r>
            <a:r>
              <a:rPr lang="en-US" sz="2200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</a:t>
            </a:r>
            <a:r>
              <a:rPr lang="uk-UA" sz="2200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вихованці гуртка  </a:t>
            </a:r>
            <a:r>
              <a:rPr lang="uk-UA" sz="2200" b="1" i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“Юні</a:t>
            </a:r>
            <a:r>
              <a:rPr lang="uk-UA" sz="2200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uk-UA" sz="2200" b="1" i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квітникарі”</a:t>
            </a:r>
            <a:r>
              <a:rPr lang="uk-UA" sz="2200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</a:t>
            </a:r>
          </a:p>
          <a:p>
            <a:pPr algn="r">
              <a:spcBef>
                <a:spcPct val="50000"/>
              </a:spcBef>
              <a:defRPr/>
            </a:pPr>
            <a:r>
              <a:rPr lang="uk-UA" sz="2200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Керівник Артем Олександра Василівна </a:t>
            </a:r>
          </a:p>
          <a:p>
            <a:endParaRPr lang="uk-UA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Lesya\Desktop\вискочка\_DSC02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4340658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500042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/>
              <a:t>Підживлення вискочки добривом з цедри   цитрусових</a:t>
            </a:r>
            <a:endParaRPr lang="uk-UA" sz="20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072066" y="1214422"/>
            <a:ext cx="38576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/>
              <a:t>       </a:t>
            </a:r>
            <a:r>
              <a:rPr lang="uk-UA" sz="2000" b="1" i="1" dirty="0" smtClean="0">
                <a:solidFill>
                  <a:schemeClr val="tx2">
                    <a:lumMod val="10000"/>
                  </a:schemeClr>
                </a:solidFill>
              </a:rPr>
              <a:t>Шкірочки </a:t>
            </a:r>
            <a:r>
              <a:rPr lang="uk-UA" sz="2000" b="1" i="1" dirty="0">
                <a:solidFill>
                  <a:schemeClr val="tx2">
                    <a:lumMod val="10000"/>
                  </a:schemeClr>
                </a:solidFill>
              </a:rPr>
              <a:t>цитрусових (мандарини, апельсини) — настій на цедрі цитрусових — найкраще добриво для кімнатних рослин. </a:t>
            </a:r>
            <a:r>
              <a:rPr lang="uk-UA" sz="2000" b="1" i="1" dirty="0" smtClean="0">
                <a:solidFill>
                  <a:schemeClr val="tx2">
                    <a:lumMod val="10000"/>
                  </a:schemeClr>
                </a:solidFill>
              </a:rPr>
              <a:t>    Його </a:t>
            </a:r>
            <a:r>
              <a:rPr lang="uk-UA" sz="2000" b="1" i="1" dirty="0">
                <a:solidFill>
                  <a:schemeClr val="tx2">
                    <a:lumMod val="10000"/>
                  </a:schemeClr>
                </a:solidFill>
              </a:rPr>
              <a:t>готують таким чином: у літрову банку складають подрібнені скоринки і заливають банку ущерть окропом. Настоювати дане добриво потрібно близько доби, після чого процідити, доповнити водою до початкового об’єму і поливати квіточки.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esya\Desktop\вискочка\_DSC0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9060" y="0"/>
            <a:ext cx="4412096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14942" y="428604"/>
            <a:ext cx="35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/>
              <a:t>Підливання вискочки дріжджовою  водою</a:t>
            </a:r>
            <a:endParaRPr lang="uk-UA" sz="2000" b="1" i="1" dirty="0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42844" y="0"/>
            <a:ext cx="4143404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b="1" i="1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uk-UA" b="1" i="1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uk-UA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Дріжджі, як добрива для кімнатних рослин, є відмінним засобом для приготування розчину, що стимулює ріст рослин.</a:t>
            </a:r>
            <a:r>
              <a:rPr kumimoji="0" lang="uk-UA" b="1" i="1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i="1" dirty="0" smtClean="0">
                <a:solidFill>
                  <a:schemeClr val="bg1"/>
                </a:solidFill>
              </a:rPr>
              <a:t>У них міститься вітамін В, фітогормони, ауксини,  </a:t>
            </a:r>
            <a:r>
              <a:rPr lang="uk-UA" b="1" i="1" dirty="0" err="1" smtClean="0">
                <a:solidFill>
                  <a:schemeClr val="bg1"/>
                </a:solidFill>
              </a:rPr>
              <a:t>цитокініни</a:t>
            </a:r>
            <a:r>
              <a:rPr lang="uk-UA" b="1" i="1" dirty="0" smtClean="0">
                <a:solidFill>
                  <a:schemeClr val="bg1"/>
                </a:solidFill>
              </a:rPr>
              <a:t>.      Останні компоненти беруть участь у функціонуванні та діленні клітин. Дріжджові добрива покращують активність мікроорганізмів в землі, органічні речовини краще мінералізуються, збільшується утворення вуглекислоти.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uk-UA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Для приготування розчину змішують 10 г дріжджів + 1 </a:t>
            </a:r>
            <a:r>
              <a:rPr kumimoji="0" lang="uk-UA" b="1" i="1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ст.л</a:t>
            </a:r>
            <a:r>
              <a:rPr kumimoji="0" lang="uk-UA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. цукрового піску + 1 л води.    Попередньо настоявши протягом 2 годин, розводять водою 1: 5 і здійснюють полив рослин.</a:t>
            </a:r>
            <a:r>
              <a:rPr lang="uk-UA" dirty="0">
                <a:solidFill>
                  <a:schemeClr val="bg1"/>
                </a:solidFill>
              </a:rPr>
              <a:t> </a:t>
            </a:r>
            <a:endParaRPr kumimoji="0" lang="uk-UA" b="1" i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esya\Desktop\вискочка\IMG_3151.JPG"/>
          <p:cNvPicPr>
            <a:picLocks noChangeAspect="1" noChangeArrowheads="1"/>
          </p:cNvPicPr>
          <p:nvPr/>
        </p:nvPicPr>
        <p:blipFill>
          <a:blip r:embed="rId2" cstate="print"/>
          <a:srcRect l="19999"/>
          <a:stretch>
            <a:fillRect/>
          </a:stretch>
        </p:blipFill>
        <p:spPr bwMode="auto">
          <a:xfrm>
            <a:off x="2857488" y="1785926"/>
            <a:ext cx="3429025" cy="3214686"/>
          </a:xfrm>
          <a:prstGeom prst="rect">
            <a:avLst/>
          </a:prstGeom>
          <a:noFill/>
        </p:spPr>
      </p:pic>
      <p:pic>
        <p:nvPicPr>
          <p:cNvPr id="1028" name="Picture 4" descr="C:\Users\Lesya\Desktop\вискочка\IMG_3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0"/>
            <a:ext cx="2500312" cy="3333749"/>
          </a:xfrm>
          <a:prstGeom prst="rect">
            <a:avLst/>
          </a:prstGeom>
          <a:noFill/>
        </p:spPr>
      </p:pic>
      <p:pic>
        <p:nvPicPr>
          <p:cNvPr id="1029" name="Picture 5" descr="C:\Users\Lesya\Desktop\вискочка\IMG_31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24270"/>
            <a:ext cx="2500298" cy="3333730"/>
          </a:xfrm>
          <a:prstGeom prst="rect">
            <a:avLst/>
          </a:prstGeom>
          <a:noFill/>
        </p:spPr>
      </p:pic>
      <p:pic>
        <p:nvPicPr>
          <p:cNvPr id="1031" name="Picture 7" descr="C:\Users\Lesya\Desktop\вискочка\IMG_31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6" y="0"/>
            <a:ext cx="3809994" cy="2857496"/>
          </a:xfrm>
          <a:prstGeom prst="rect">
            <a:avLst/>
          </a:prstGeom>
          <a:noFill/>
        </p:spPr>
      </p:pic>
      <p:pic>
        <p:nvPicPr>
          <p:cNvPr id="1032" name="Picture 8" descr="C:\Users\Lesya\Desktop\вискочка\IMG_31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3214687"/>
            <a:ext cx="2714612" cy="361948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00364" y="5500702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Підготовка розчинів  для підживлення  вискочки</a:t>
            </a:r>
            <a:endParaRPr lang="uk-UA" b="1" i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sya\Desktop\вискочка\IMG_3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143267"/>
            <a:ext cx="2786050" cy="3714733"/>
          </a:xfrm>
          <a:prstGeom prst="rect">
            <a:avLst/>
          </a:prstGeom>
          <a:noFill/>
        </p:spPr>
      </p:pic>
      <p:pic>
        <p:nvPicPr>
          <p:cNvPr id="1027" name="Picture 3" descr="C:\Users\Lesya\Desktop\вискочка\IMG_31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2518172" cy="3357562"/>
          </a:xfrm>
          <a:prstGeom prst="rect">
            <a:avLst/>
          </a:prstGeom>
          <a:noFill/>
        </p:spPr>
      </p:pic>
      <p:pic>
        <p:nvPicPr>
          <p:cNvPr id="1028" name="Picture 4" descr="C:\Users\Lesya\Desktop\вискочка\IMG_31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0"/>
            <a:ext cx="4000496" cy="3000372"/>
          </a:xfrm>
          <a:prstGeom prst="rect">
            <a:avLst/>
          </a:prstGeom>
          <a:noFill/>
        </p:spPr>
      </p:pic>
      <p:pic>
        <p:nvPicPr>
          <p:cNvPr id="1029" name="Picture 5" descr="C:\Users\Lesya\Desktop\вискочка\IMG_31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357538"/>
            <a:ext cx="2625347" cy="3500462"/>
          </a:xfrm>
          <a:prstGeom prst="rect">
            <a:avLst/>
          </a:prstGeom>
          <a:noFill/>
        </p:spPr>
      </p:pic>
      <p:pic>
        <p:nvPicPr>
          <p:cNvPr id="1030" name="Picture 6" descr="C:\Users\Lesya\Desktop\вискочка\IMG_31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28" y="2928934"/>
            <a:ext cx="3143272" cy="235745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000892" y="1500174"/>
            <a:ext cx="2143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Підживлення вискочки</a:t>
            </a:r>
            <a:endParaRPr lang="uk-UA" sz="2400" b="1" i="1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274638"/>
            <a:ext cx="3186106" cy="2297106"/>
          </a:xfrm>
        </p:spPr>
        <p:txBody>
          <a:bodyPr>
            <a:normAutofit/>
          </a:bodyPr>
          <a:lstStyle/>
          <a:p>
            <a:r>
              <a:rPr lang="uk-UA" sz="2800" i="1" dirty="0" smtClean="0">
                <a:solidFill>
                  <a:schemeClr val="tx1"/>
                </a:solidFill>
                <a:latin typeface="+mn-lt"/>
              </a:rPr>
              <a:t>Спостереження за рослинами</a:t>
            </a:r>
            <a:endParaRPr lang="uk-UA" sz="280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 descr="C:\Users\Lesya\Desktop\вискочка\IMG_30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-1316" b="12281"/>
          <a:stretch>
            <a:fillRect/>
          </a:stretch>
        </p:blipFill>
        <p:spPr bwMode="auto">
          <a:xfrm>
            <a:off x="0" y="1"/>
            <a:ext cx="5500694" cy="3571875"/>
          </a:xfrm>
          <a:prstGeom prst="rect">
            <a:avLst/>
          </a:prstGeom>
          <a:noFill/>
        </p:spPr>
      </p:pic>
      <p:pic>
        <p:nvPicPr>
          <p:cNvPr id="2051" name="Picture 3" descr="C:\Users\Lesya\Desktop\вискочка\IMG_3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053951"/>
            <a:ext cx="5072066" cy="380404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Результати дослідницької роботи</a:t>
            </a:r>
            <a:endParaRPr lang="uk-UA" dirty="0"/>
          </a:p>
        </p:txBody>
      </p:sp>
      <p:pic>
        <p:nvPicPr>
          <p:cNvPr id="4097" name="Picture 1" descr="C:\Users\Lesya\Desktop\вискочка\_DSC02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380" y="1600200"/>
            <a:ext cx="7089240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sya\Desktop\вискочка\IMG_3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96" y="2285992"/>
            <a:ext cx="3214710" cy="4286280"/>
          </a:xfrm>
          <a:prstGeom prst="rect">
            <a:avLst/>
          </a:prstGeom>
          <a:noFill/>
        </p:spPr>
      </p:pic>
      <p:pic>
        <p:nvPicPr>
          <p:cNvPr id="2051" name="Picture 3" descr="C:\Users\Lesya\Desktop\вискочка\IMG_3130.JPG"/>
          <p:cNvPicPr>
            <a:picLocks noChangeAspect="1" noChangeArrowheads="1"/>
          </p:cNvPicPr>
          <p:nvPr/>
        </p:nvPicPr>
        <p:blipFill>
          <a:blip r:embed="rId3" cstate="print"/>
          <a:srcRect b="18022"/>
          <a:stretch>
            <a:fillRect/>
          </a:stretch>
        </p:blipFill>
        <p:spPr bwMode="auto">
          <a:xfrm>
            <a:off x="6072198" y="285728"/>
            <a:ext cx="3071802" cy="3357586"/>
          </a:xfrm>
          <a:prstGeom prst="rect">
            <a:avLst/>
          </a:prstGeom>
          <a:noFill/>
        </p:spPr>
      </p:pic>
      <p:pic>
        <p:nvPicPr>
          <p:cNvPr id="2" name="Picture 2" descr="C:\Users\Lesya\Desktop\вискочка\IMG_3164.JPG"/>
          <p:cNvPicPr>
            <a:picLocks noChangeAspect="1" noChangeArrowheads="1"/>
          </p:cNvPicPr>
          <p:nvPr/>
        </p:nvPicPr>
        <p:blipFill>
          <a:blip r:embed="rId4" cstate="print"/>
          <a:srcRect r="-3509" b="14034"/>
          <a:stretch>
            <a:fillRect/>
          </a:stretch>
        </p:blipFill>
        <p:spPr bwMode="auto">
          <a:xfrm>
            <a:off x="4000496" y="3929066"/>
            <a:ext cx="4214841" cy="26253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2976" y="928670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Ось такий </a:t>
            </a:r>
            <a:r>
              <a:rPr lang="uk-UA" sz="2400" b="1" i="1" dirty="0" err="1" smtClean="0"/>
              <a:t>зефірантес</a:t>
            </a:r>
            <a:r>
              <a:rPr lang="uk-UA" sz="2400" b="1" i="1" dirty="0" smtClean="0"/>
              <a:t> ми виростили своїми руками. </a:t>
            </a:r>
            <a:endParaRPr lang="uk-UA" sz="24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esya\Desktop\вискочка\_DSC0278.JPG"/>
          <p:cNvPicPr>
            <a:picLocks noChangeAspect="1" noChangeArrowheads="1"/>
          </p:cNvPicPr>
          <p:nvPr/>
        </p:nvPicPr>
        <p:blipFill>
          <a:blip r:embed="rId2" cstate="print"/>
          <a:srcRect l="13559" t="4167" r="11865" b="4166"/>
          <a:stretch>
            <a:fillRect/>
          </a:stretch>
        </p:blipFill>
        <p:spPr bwMode="auto">
          <a:xfrm>
            <a:off x="142844" y="3714728"/>
            <a:ext cx="3143272" cy="3143272"/>
          </a:xfrm>
          <a:prstGeom prst="rect">
            <a:avLst/>
          </a:prstGeom>
          <a:noFill/>
        </p:spPr>
      </p:pic>
      <p:pic>
        <p:nvPicPr>
          <p:cNvPr id="24578" name="Picture 2" descr="C:\Users\Lesya\Desktop\вискочка\_DSC0294.JPG"/>
          <p:cNvPicPr>
            <a:picLocks noChangeAspect="1" noChangeArrowheads="1"/>
          </p:cNvPicPr>
          <p:nvPr/>
        </p:nvPicPr>
        <p:blipFill>
          <a:blip r:embed="rId3" cstate="print"/>
          <a:srcRect l="15962" r="21687" b="10204"/>
          <a:stretch>
            <a:fillRect/>
          </a:stretch>
        </p:blipFill>
        <p:spPr bwMode="auto">
          <a:xfrm>
            <a:off x="3000364" y="2143116"/>
            <a:ext cx="3286148" cy="3143272"/>
          </a:xfrm>
          <a:prstGeom prst="rect">
            <a:avLst/>
          </a:prstGeom>
          <a:noFill/>
        </p:spPr>
      </p:pic>
      <p:pic>
        <p:nvPicPr>
          <p:cNvPr id="3" name="Picture 2" descr="C:\Users\Lesya\Desktop\вискочка\_DSC0277.JPG"/>
          <p:cNvPicPr>
            <a:picLocks noChangeAspect="1" noChangeArrowheads="1"/>
          </p:cNvPicPr>
          <p:nvPr/>
        </p:nvPicPr>
        <p:blipFill>
          <a:blip r:embed="rId4" cstate="print"/>
          <a:srcRect l="13658" t="4001" r="19925"/>
          <a:stretch>
            <a:fillRect/>
          </a:stretch>
        </p:blipFill>
        <p:spPr bwMode="auto">
          <a:xfrm>
            <a:off x="5572132" y="0"/>
            <a:ext cx="3571868" cy="3429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857232"/>
            <a:ext cx="4214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err="1" smtClean="0">
                <a:solidFill>
                  <a:schemeClr val="bg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Зефірантес</a:t>
            </a:r>
            <a:r>
              <a:rPr lang="uk-UA" sz="2800" b="1" i="1" dirty="0" smtClean="0">
                <a:solidFill>
                  <a:schemeClr val="bg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,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вирощений</a:t>
            </a:r>
            <a:r>
              <a:rPr kumimoji="0" lang="uk-UA" sz="2800" b="1" i="1" u="none" strike="noStrike" cap="none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гуртківцями</a:t>
            </a:r>
            <a:endParaRPr lang="uk-UA" sz="28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428604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/>
              <a:t>Висновок:</a:t>
            </a:r>
            <a:endParaRPr lang="uk-UA" sz="36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928662" y="2000240"/>
            <a:ext cx="73581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tx1">
                    <a:lumMod val="95000"/>
                  </a:schemeClr>
                </a:solidFill>
                <a:cs typeface="Times New Roman" panose="02020603050405020304" pitchFamily="18" charset="0"/>
              </a:rPr>
              <a:t>для кращого проростання , розвитку  і цвітіння</a:t>
            </a:r>
            <a:r>
              <a:rPr lang="uk-UA" sz="2800" b="1" i="1" dirty="0" smtClean="0">
                <a:solidFill>
                  <a:schemeClr val="bg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err="1" smtClean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Times New Roman" pitchFamily="18" charset="0"/>
              </a:rPr>
              <a:t>зефірантесу</a:t>
            </a:r>
            <a:r>
              <a:rPr lang="uk-UA" sz="2800" b="1" i="1" dirty="0" smtClean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Times New Roman" pitchFamily="18" charset="0"/>
              </a:rPr>
              <a:t> (вискочки)</a:t>
            </a:r>
            <a:r>
              <a:rPr lang="uk-UA" sz="2800" b="1" i="1" dirty="0" smtClean="0">
                <a:solidFill>
                  <a:schemeClr val="tx1">
                    <a:lumMod val="95000"/>
                  </a:schemeClr>
                </a:solidFill>
                <a:cs typeface="Times New Roman" panose="02020603050405020304" pitchFamily="18" charset="0"/>
              </a:rPr>
              <a:t> необхідно   регулярно проводити  підживлення рослини  натуральними добривами, зокрема д</a:t>
            </a:r>
            <a:r>
              <a:rPr lang="uk-UA" sz="2800" b="1" i="1" dirty="0" smtClean="0"/>
              <a:t>обривом,  приготовленим з бананових  шкірок  і цедри   цитрусових.</a:t>
            </a:r>
          </a:p>
          <a:p>
            <a:endParaRPr lang="uk-UA" sz="28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27158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Тема </a:t>
            </a:r>
            <a:r>
              <a:rPr lang="uk-UA" i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досліду:</a:t>
            </a:r>
            <a:br>
              <a:rPr lang="uk-UA" i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endParaRPr lang="uk-UA" i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57158" y="2786058"/>
            <a:ext cx="8215370" cy="2298240"/>
          </a:xfrm>
        </p:spPr>
        <p:txBody>
          <a:bodyPr>
            <a:noAutofit/>
          </a:bodyPr>
          <a:lstStyle/>
          <a:p>
            <a:r>
              <a:rPr lang="uk-UA" sz="4400" b="1" i="1" dirty="0" smtClean="0">
                <a:solidFill>
                  <a:schemeClr val="bg2">
                    <a:lumMod val="50000"/>
                  </a:schemeClr>
                </a:solidFill>
              </a:rPr>
              <a:t>Вплив</a:t>
            </a:r>
            <a:r>
              <a:rPr lang="en-US" sz="4400" b="1" i="1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uk-UA" sz="4400" b="1" i="1" dirty="0" err="1" smtClean="0">
                <a:solidFill>
                  <a:schemeClr val="bg2">
                    <a:lumMod val="50000"/>
                  </a:schemeClr>
                </a:solidFill>
              </a:rPr>
              <a:t>натуральн</a:t>
            </a:r>
            <a:r>
              <a:rPr lang="ru-RU" sz="4400" b="1" i="1" dirty="0" smtClean="0">
                <a:solidFill>
                  <a:schemeClr val="bg2">
                    <a:lumMod val="50000"/>
                  </a:schemeClr>
                </a:solidFill>
              </a:rPr>
              <a:t>их </a:t>
            </a:r>
            <a:r>
              <a:rPr lang="uk-UA" sz="4400" b="1" i="1" dirty="0" smtClean="0">
                <a:solidFill>
                  <a:schemeClr val="bg2">
                    <a:lumMod val="50000"/>
                  </a:schemeClr>
                </a:solidFill>
              </a:rPr>
              <a:t> добрив  </a:t>
            </a:r>
            <a:r>
              <a:rPr lang="en-US" sz="4400" b="1" i="1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uk-UA" sz="4400" b="1" i="1" dirty="0" smtClean="0">
                <a:solidFill>
                  <a:schemeClr val="bg2">
                    <a:lumMod val="50000"/>
                  </a:schemeClr>
                </a:solidFill>
              </a:rPr>
              <a:t>на ріст </a:t>
            </a:r>
            <a:r>
              <a:rPr lang="en-US" sz="44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sz="4400" b="1" i="1" dirty="0" smtClean="0">
                <a:solidFill>
                  <a:schemeClr val="bg2">
                    <a:lumMod val="50000"/>
                  </a:schemeClr>
                </a:solidFill>
              </a:rPr>
              <a:t>і  розвиток  </a:t>
            </a:r>
            <a:r>
              <a:rPr lang="uk-UA" sz="4400" b="1" i="1" dirty="0" err="1" smtClean="0">
                <a:solidFill>
                  <a:schemeClr val="bg2">
                    <a:lumMod val="50000"/>
                  </a:schemeClr>
                </a:solidFill>
              </a:rPr>
              <a:t>Зефірантесу</a:t>
            </a:r>
            <a:r>
              <a:rPr lang="uk-UA" sz="4400" b="1" i="1" dirty="0" smtClean="0">
                <a:solidFill>
                  <a:schemeClr val="bg2">
                    <a:lumMod val="50000"/>
                  </a:schemeClr>
                </a:solidFill>
              </a:rPr>
              <a:t> (вискочки</a:t>
            </a:r>
            <a:r>
              <a:rPr lang="uk-UA" sz="3600" b="1" i="1" dirty="0" smtClean="0">
                <a:solidFill>
                  <a:schemeClr val="bg2">
                    <a:lumMod val="50000"/>
                  </a:schemeClr>
                </a:solidFill>
              </a:rPr>
              <a:t>).</a:t>
            </a:r>
            <a:endParaRPr lang="ru-RU" sz="36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uk-UA" sz="3600" b="1" i="1" dirty="0"/>
          </a:p>
        </p:txBody>
      </p:sp>
      <p:sp>
        <p:nvSpPr>
          <p:cNvPr id="4" name="Прямокутник 3"/>
          <p:cNvSpPr/>
          <p:nvPr/>
        </p:nvSpPr>
        <p:spPr>
          <a:xfrm>
            <a:off x="2286000" y="5229493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i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Мета досліду</a:t>
            </a:r>
            <a:endParaRPr lang="uk-UA" sz="4000" i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8062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uk-UA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-- поглибити і розширити знання вихованців про роль і значення  натуральних добрив для росту і розвитку кімнатних рослин;</a:t>
            </a:r>
            <a:endParaRPr lang="uk-UA" sz="32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uk-UA" sz="3200" b="1" i="1" dirty="0" err="1" smtClean="0">
                <a:solidFill>
                  <a:schemeClr val="bg2">
                    <a:lumMod val="50000"/>
                  </a:schemeClr>
                </a:solidFill>
              </a:rPr>
              <a:t>--навчитись</a:t>
            </a:r>
            <a:r>
              <a:rPr lang="uk-UA" sz="3200" b="1" i="1" dirty="0" smtClean="0">
                <a:solidFill>
                  <a:schemeClr val="bg2">
                    <a:lumMod val="50000"/>
                  </a:schemeClr>
                </a:solidFill>
              </a:rPr>
              <a:t>  проводити догляд за ростом і розвитком</a:t>
            </a:r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sz="3200" b="1" dirty="0" err="1" smtClean="0">
                <a:solidFill>
                  <a:schemeClr val="bg2">
                    <a:lumMod val="50000"/>
                  </a:schemeClr>
                </a:solidFill>
              </a:rPr>
              <a:t>Зефірантесу</a:t>
            </a:r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</a:rPr>
              <a:t>(вискочки)</a:t>
            </a:r>
            <a:r>
              <a:rPr lang="uk-UA" sz="3200" b="1" i="1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uk-UA" sz="3200" b="1" i="1" dirty="0" err="1" smtClean="0">
                <a:solidFill>
                  <a:schemeClr val="bg2">
                    <a:lumMod val="50000"/>
                  </a:schemeClr>
                </a:solidFill>
              </a:rPr>
              <a:t>--розвивати</a:t>
            </a:r>
            <a:r>
              <a:rPr lang="uk-UA" sz="3200" b="1" i="1" dirty="0" smtClean="0">
                <a:solidFill>
                  <a:schemeClr val="bg2">
                    <a:lumMod val="50000"/>
                  </a:schemeClr>
                </a:solidFill>
              </a:rPr>
              <a:t> та удосконалювати вміння ведення фенологічних спостережень;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uk-UA" sz="3200" b="1" i="1" dirty="0" err="1" smtClean="0">
                <a:solidFill>
                  <a:schemeClr val="bg2">
                    <a:lumMod val="50000"/>
                  </a:schemeClr>
                </a:solidFill>
              </a:rPr>
              <a:t>--дані</a:t>
            </a:r>
            <a:r>
              <a:rPr lang="uk-UA" sz="3200" b="1" i="1" dirty="0" smtClean="0">
                <a:solidFill>
                  <a:schemeClr val="bg2">
                    <a:lumMod val="50000"/>
                  </a:schemeClr>
                </a:solidFill>
              </a:rPr>
              <a:t> знання і вміння використовувати з метою внутрішнього озеленення закладу.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9" name="Picture 5" descr="C:\Users\Lesya\Desktop\zefirantes_white_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42844" y="2357430"/>
            <a:ext cx="3857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tx1">
                    <a:lumMod val="95000"/>
                  </a:schemeClr>
                </a:solidFill>
              </a:rPr>
              <a:t>    </a:t>
            </a:r>
            <a:r>
              <a:rPr lang="uk-UA" sz="4400" b="1" dirty="0" err="1" smtClean="0">
                <a:solidFill>
                  <a:schemeClr val="tx1">
                    <a:lumMod val="95000"/>
                  </a:schemeClr>
                </a:solidFill>
              </a:rPr>
              <a:t>Зефірантес</a:t>
            </a:r>
            <a:r>
              <a:rPr lang="uk-UA" sz="4400" b="1" dirty="0" smtClean="0">
                <a:solidFill>
                  <a:schemeClr val="tx1">
                    <a:lumMod val="95000"/>
                  </a:schemeClr>
                </a:solidFill>
              </a:rPr>
              <a:t> (вискочка,  водяна лілія).</a:t>
            </a:r>
            <a:endParaRPr lang="uk-UA" sz="44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sya\Desktop\326_33728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0"/>
            <a:ext cx="3929058" cy="4972291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7158" y="0"/>
            <a:ext cx="478634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 Опис і родовід 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зефірантесу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.  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Дуже проста ,але ніжна квітка родом з Центральної і Південної Америки є багаторічним видом цибулинних, та кімнатною рослиною що відноситься до сімейства амарилісових. Назву 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зефірантес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отримав від грецького «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Zephyr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», що перекладається як Зефір - ім'я грецького бога, яке означає західний теплий вітерець, і «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anthes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», що в перекладі з грецької означає «квітка».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5500702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Ще одним ім’ям у 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зефірантесу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 є «водяна лілія», а у любителів квітникарів він відомий як «вискочка».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/>
          <p:cNvGraphicFramePr>
            <a:graphicFrameLocks noGrp="1"/>
          </p:cNvGraphicFramePr>
          <p:nvPr/>
        </p:nvGraphicFramePr>
        <p:xfrm>
          <a:off x="214284" y="1214420"/>
          <a:ext cx="8786870" cy="5360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46"/>
                <a:gridCol w="1500198"/>
                <a:gridCol w="1500198"/>
                <a:gridCol w="1285884"/>
                <a:gridCol w="1214444"/>
              </a:tblGrid>
              <a:tr h="642944"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1</a:t>
                      </a:r>
                      <a:r>
                        <a:rPr lang="uk-UA" baseline="0" dirty="0" smtClean="0"/>
                        <a:t> горщик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aseline="0" dirty="0" smtClean="0"/>
                        <a:t>2 горщик</a:t>
                      </a:r>
                      <a:endParaRPr lang="uk-UA" dirty="0" smtClean="0"/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aseline="0" dirty="0" smtClean="0"/>
                        <a:t>3 горщик</a:t>
                      </a:r>
                      <a:endParaRPr lang="uk-UA" dirty="0" smtClean="0"/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aseline="0" dirty="0" smtClean="0"/>
                        <a:t>4 горщик</a:t>
                      </a:r>
                      <a:endParaRPr lang="uk-UA" dirty="0" smtClean="0"/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</a:tr>
              <a:tr h="10858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i="1" dirty="0" smtClean="0"/>
                        <a:t>Підживлення вискочки добривом з бананової шкірки і цедри   цитрусових</a:t>
                      </a:r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/>
                </a:tc>
              </a:tr>
              <a:tr h="10858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i="1" dirty="0" smtClean="0"/>
                        <a:t>Підживлення вискочки добривом з бананової шкірки</a:t>
                      </a:r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/>
                </a:tc>
              </a:tr>
              <a:tr h="10858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i="1" dirty="0" smtClean="0"/>
                        <a:t>Підживлення вискочки добривом з цедри   цитрусових</a:t>
                      </a:r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/>
                </a:tc>
              </a:tr>
              <a:tr h="10858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i="1" dirty="0" smtClean="0"/>
                        <a:t>Підживлення вискочки  дріжджовою водою</a:t>
                      </a:r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Рівнобедрений трикутник 2"/>
          <p:cNvSpPr/>
          <p:nvPr/>
        </p:nvSpPr>
        <p:spPr>
          <a:xfrm>
            <a:off x="4071934" y="2571744"/>
            <a:ext cx="346324" cy="35719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Рівнобедрений трикутник 3"/>
          <p:cNvSpPr/>
          <p:nvPr/>
        </p:nvSpPr>
        <p:spPr>
          <a:xfrm>
            <a:off x="6929454" y="4643446"/>
            <a:ext cx="346324" cy="35719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Рівнобедрений трикутник 4"/>
          <p:cNvSpPr/>
          <p:nvPr/>
        </p:nvSpPr>
        <p:spPr>
          <a:xfrm>
            <a:off x="5500694" y="3714752"/>
            <a:ext cx="346324" cy="35719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Рівнобедрений трикутник 5"/>
          <p:cNvSpPr/>
          <p:nvPr/>
        </p:nvSpPr>
        <p:spPr>
          <a:xfrm>
            <a:off x="8215338" y="5786454"/>
            <a:ext cx="346324" cy="35719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2143108" y="357166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/>
              <a:t>Планування досліду</a:t>
            </a:r>
            <a:endParaRPr lang="uk-UA" sz="2800" b="1" i="1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esya\Desktop\вискочка\IMG_3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68" y="142852"/>
            <a:ext cx="4095779" cy="3071834"/>
          </a:xfrm>
          <a:prstGeom prst="rect">
            <a:avLst/>
          </a:prstGeom>
          <a:noFill/>
        </p:spPr>
      </p:pic>
      <p:pic>
        <p:nvPicPr>
          <p:cNvPr id="1028" name="Picture 4" descr="C:\Users\Lesya\Desktop\вискочка\IMG_3046.JPG"/>
          <p:cNvPicPr>
            <a:picLocks noChangeAspect="1" noChangeArrowheads="1"/>
          </p:cNvPicPr>
          <p:nvPr/>
        </p:nvPicPr>
        <p:blipFill>
          <a:blip r:embed="rId3" cstate="print"/>
          <a:srcRect l="15873"/>
          <a:stretch>
            <a:fillRect/>
          </a:stretch>
        </p:blipFill>
        <p:spPr bwMode="auto">
          <a:xfrm>
            <a:off x="428596" y="3429000"/>
            <a:ext cx="4242403" cy="3286124"/>
          </a:xfrm>
          <a:prstGeom prst="rect">
            <a:avLst/>
          </a:prstGeom>
          <a:noFill/>
        </p:spPr>
      </p:pic>
      <p:pic>
        <p:nvPicPr>
          <p:cNvPr id="1029" name="Picture 5" descr="C:\Users\Lesya\Desktop\вискочка\IMG_3044.JPG"/>
          <p:cNvPicPr>
            <a:picLocks noChangeAspect="1" noChangeArrowheads="1"/>
          </p:cNvPicPr>
          <p:nvPr/>
        </p:nvPicPr>
        <p:blipFill>
          <a:blip r:embed="rId4" cstate="print"/>
          <a:srcRect r="23437"/>
          <a:stretch>
            <a:fillRect/>
          </a:stretch>
        </p:blipFill>
        <p:spPr bwMode="auto">
          <a:xfrm>
            <a:off x="4929190" y="2357430"/>
            <a:ext cx="4214810" cy="3429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14876" y="857232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Висадження цибулин   вискочки</a:t>
            </a:r>
            <a:endParaRPr lang="uk-UA" sz="2400" b="1" i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Lesya\Desktop\вискочка\_DSC02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421481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285728"/>
            <a:ext cx="35004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/>
              <a:t>Підживлення вискочки</a:t>
            </a:r>
            <a:r>
              <a:rPr lang="uk-UA" sz="2000" b="1" i="1" dirty="0"/>
              <a:t> </a:t>
            </a:r>
            <a:r>
              <a:rPr lang="uk-UA" sz="2000" b="1" i="1" dirty="0" smtClean="0"/>
              <a:t>добривом </a:t>
            </a:r>
            <a:r>
              <a:rPr lang="uk-UA" sz="2000" b="1" i="1" dirty="0"/>
              <a:t>з бананової шкірки і цедри   цитрусових</a:t>
            </a:r>
          </a:p>
          <a:p>
            <a:endParaRPr lang="uk-UA" dirty="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714876" y="0"/>
            <a:ext cx="4071966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     </a:t>
            </a:r>
          </a:p>
          <a:p>
            <a:pPr marL="0" marR="0" lvl="0" indent="1793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Добриво з бананової шкірки і цедри   цитрусових</a:t>
            </a:r>
            <a:endParaRPr kumimoji="0" lang="uk-UA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dirty="0" smtClean="0">
              <a:solidFill>
                <a:schemeClr val="bg1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i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Ж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ивильну суміш для підживлення кімнатних квітів готують з бананової шкірки і  цедри цитрусових:</a:t>
            </a: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--   Беруть їх в   рівних кількостях шкірку банана і цедру цитрусових, подрібнюють і заповнюють    цією сумішшю 1/3 трилітрової банки.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--   Додають 2   чайні ложки цукру і заливають підігрітою водою.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--   Залишають  розчин на три тижні в темному теплому місці.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--   Періодично  збовтують його.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--   Отриманий   поживний субстрат можна зберігати в холодильнику і раз на місяць поливати їм  рослини, розводячи одну його частину в 20 частинах чистої води.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esya\Desktop\вискочка\_DSC0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0"/>
            <a:ext cx="455494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14876" y="285728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/>
              <a:t>Підживлення вискочки добривом з бананової шкірки</a:t>
            </a:r>
            <a:endParaRPr lang="uk-UA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785794"/>
            <a:ext cx="32147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chemeClr val="bg2">
                    <a:lumMod val="50000"/>
                  </a:schemeClr>
                </a:solidFill>
              </a:rPr>
              <a:t>    Найбільше   </a:t>
            </a:r>
            <a:r>
              <a:rPr lang="uk-UA" sz="2000" b="1" i="1" dirty="0">
                <a:solidFill>
                  <a:schemeClr val="bg2">
                    <a:lumMod val="50000"/>
                  </a:schemeClr>
                </a:solidFill>
              </a:rPr>
              <a:t>в банановій шкірці міститься калію, а фосфору, азоту, магнію там трохи   менше. Тому застосування такого добрива не принесе дискомфорту рослині від   передозування, оскільки речовини вбираються в </a:t>
            </a:r>
            <a:r>
              <a:rPr lang="uk-UA" sz="2000" b="1" i="1" dirty="0" err="1">
                <a:solidFill>
                  <a:schemeClr val="bg2">
                    <a:lumMod val="50000"/>
                  </a:schemeClr>
                </a:solidFill>
              </a:rPr>
              <a:t>грунт</a:t>
            </a:r>
            <a:r>
              <a:rPr lang="uk-UA" sz="2000" b="1" i="1" dirty="0">
                <a:solidFill>
                  <a:schemeClr val="bg2">
                    <a:lumMod val="50000"/>
                  </a:schemeClr>
                </a:solidFill>
              </a:rPr>
              <a:t> малими дозами.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Інше 12">
      <a:dk1>
        <a:sysClr val="windowText" lastClr="000000"/>
      </a:dk1>
      <a:lt1>
        <a:sysClr val="window" lastClr="FFFFFF"/>
      </a:lt1>
      <a:dk2>
        <a:srgbClr val="569322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505</TotalTime>
  <Words>460</Words>
  <Application>Microsoft Office PowerPoint</Application>
  <PresentationFormat>Екран (4:3)</PresentationFormat>
  <Paragraphs>63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19" baseType="lpstr">
      <vt:lpstr>Апекс</vt:lpstr>
      <vt:lpstr>   Монастириський районний комунальний будинок       дитячої та юнацької творчості    </vt:lpstr>
      <vt:lpstr>Тема досліду: </vt:lpstr>
      <vt:lpstr>Мета досліду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Спостереження за рослинами</vt:lpstr>
      <vt:lpstr>Результати дослідницької роботи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досліду:</dc:title>
  <dc:creator>Lesya</dc:creator>
  <cp:lastModifiedBy>RO</cp:lastModifiedBy>
  <cp:revision>72</cp:revision>
  <dcterms:created xsi:type="dcterms:W3CDTF">2016-10-16T16:46:13Z</dcterms:created>
  <dcterms:modified xsi:type="dcterms:W3CDTF">2018-02-06T17:09:01Z</dcterms:modified>
</cp:coreProperties>
</file>