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57" r:id="rId3"/>
    <p:sldId id="259" r:id="rId4"/>
    <p:sldId id="265" r:id="rId5"/>
    <p:sldId id="306" r:id="rId6"/>
    <p:sldId id="307" r:id="rId7"/>
    <p:sldId id="308" r:id="rId8"/>
    <p:sldId id="266" r:id="rId9"/>
    <p:sldId id="301" r:id="rId10"/>
    <p:sldId id="309" r:id="rId11"/>
    <p:sldId id="267" r:id="rId12"/>
    <p:sldId id="310" r:id="rId13"/>
    <p:sldId id="283" r:id="rId14"/>
    <p:sldId id="303" r:id="rId15"/>
    <p:sldId id="282" r:id="rId16"/>
    <p:sldId id="298" r:id="rId17"/>
    <p:sldId id="293" r:id="rId18"/>
    <p:sldId id="268" r:id="rId19"/>
    <p:sldId id="311" r:id="rId20"/>
    <p:sldId id="312" r:id="rId21"/>
    <p:sldId id="302" r:id="rId22"/>
    <p:sldId id="313" r:id="rId23"/>
    <p:sldId id="295" r:id="rId24"/>
    <p:sldId id="314" r:id="rId25"/>
    <p:sldId id="272" r:id="rId26"/>
    <p:sldId id="280" r:id="rId27"/>
    <p:sldId id="315" r:id="rId28"/>
    <p:sldId id="304" r:id="rId29"/>
    <p:sldId id="316" r:id="rId30"/>
    <p:sldId id="305" r:id="rId31"/>
    <p:sldId id="317" r:id="rId32"/>
  </p:sldIdLst>
  <p:sldSz cx="12192000" cy="6858000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800000"/>
    <a:srgbClr val="008000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CBA82-DB48-47D3-BF7D-B1F4EC2F264A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F8355BC-2F10-4DCE-BB1C-78A7111EE50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608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CBA82-DB48-47D3-BF7D-B1F4EC2F264A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F8355BC-2F10-4DCE-BB1C-78A7111EE50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899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CBA82-DB48-47D3-BF7D-B1F4EC2F264A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F8355BC-2F10-4DCE-BB1C-78A7111EE50B}" type="slidenum">
              <a:rPr lang="ru-RU" smtClean="0"/>
              <a:t>‹№›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30113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CBA82-DB48-47D3-BF7D-B1F4EC2F264A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F8355BC-2F10-4DCE-BB1C-78A7111EE50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193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CBA82-DB48-47D3-BF7D-B1F4EC2F264A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F8355BC-2F10-4DCE-BB1C-78A7111EE50B}" type="slidenum">
              <a:rPr lang="ru-RU" smtClean="0"/>
              <a:t>‹№›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2698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CBA82-DB48-47D3-BF7D-B1F4EC2F264A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F8355BC-2F10-4DCE-BB1C-78A7111EE50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819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CBA82-DB48-47D3-BF7D-B1F4EC2F264A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355BC-2F10-4DCE-BB1C-78A7111EE50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403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CBA82-DB48-47D3-BF7D-B1F4EC2F264A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355BC-2F10-4DCE-BB1C-78A7111EE50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19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CBA82-DB48-47D3-BF7D-B1F4EC2F264A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355BC-2F10-4DCE-BB1C-78A7111EE50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945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CBA82-DB48-47D3-BF7D-B1F4EC2F264A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F8355BC-2F10-4DCE-BB1C-78A7111EE50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866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CBA82-DB48-47D3-BF7D-B1F4EC2F264A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F8355BC-2F10-4DCE-BB1C-78A7111EE50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343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CBA82-DB48-47D3-BF7D-B1F4EC2F264A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F8355BC-2F10-4DCE-BB1C-78A7111EE50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163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CBA82-DB48-47D3-BF7D-B1F4EC2F264A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355BC-2F10-4DCE-BB1C-78A7111EE50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776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CBA82-DB48-47D3-BF7D-B1F4EC2F264A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355BC-2F10-4DCE-BB1C-78A7111EE50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288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CBA82-DB48-47D3-BF7D-B1F4EC2F264A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355BC-2F10-4DCE-BB1C-78A7111EE50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73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CBA82-DB48-47D3-BF7D-B1F4EC2F264A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F8355BC-2F10-4DCE-BB1C-78A7111EE50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495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CBA82-DB48-47D3-BF7D-B1F4EC2F264A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F8355BC-2F10-4DCE-BB1C-78A7111EE50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929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1961" y="932712"/>
            <a:ext cx="5554039" cy="2221889"/>
          </a:xfrm>
        </p:spPr>
        <p:txBody>
          <a:bodyPr>
            <a:noAutofit/>
          </a:bodyPr>
          <a:lstStyle/>
          <a:p>
            <a:pPr algn="ctr"/>
            <a:r>
              <a:rPr lang="uk-UA" sz="6000" b="1" dirty="0">
                <a:solidFill>
                  <a:srgbClr val="CC3300"/>
                </a:solidFill>
                <a:latin typeface="Georgia" panose="02040502050405020303" pitchFamily="18" charset="0"/>
              </a:rPr>
              <a:t>Павелко </a:t>
            </a:r>
            <a:br>
              <a:rPr lang="uk-UA" sz="6000" b="1" dirty="0">
                <a:solidFill>
                  <a:srgbClr val="CC3300"/>
                </a:solidFill>
                <a:latin typeface="Georgia" panose="02040502050405020303" pitchFamily="18" charset="0"/>
              </a:rPr>
            </a:br>
            <a:r>
              <a:rPr lang="uk-UA" sz="6000" b="1" dirty="0">
                <a:solidFill>
                  <a:srgbClr val="CC3300"/>
                </a:solidFill>
                <a:latin typeface="Georgia" panose="02040502050405020303" pitchFamily="18" charset="0"/>
              </a:rPr>
              <a:t>Галина    Михайлівна</a:t>
            </a:r>
            <a:endParaRPr lang="ru-RU" sz="6000" b="1" dirty="0">
              <a:solidFill>
                <a:srgbClr val="CC33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6543" y="5341764"/>
            <a:ext cx="11201720" cy="75095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керівник гуртків </a:t>
            </a:r>
            <a:r>
              <a:rPr lang="uk-UA" b="1" dirty="0" err="1">
                <a:solidFill>
                  <a:schemeClr val="accent1">
                    <a:lumMod val="75000"/>
                  </a:schemeClr>
                </a:solidFill>
              </a:rPr>
              <a:t>Микулинецького</a:t>
            </a:r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 центру туризму, краєзнавства, спорту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та екскурсій, творчості дітей та юнацтва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C3B0DA-0202-4A96-A5EE-5C4611F464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" r="9490" b="194"/>
          <a:stretch/>
        </p:blipFill>
        <p:spPr>
          <a:xfrm>
            <a:off x="6194738" y="280721"/>
            <a:ext cx="5554038" cy="4788000"/>
          </a:xfrm>
          <a:prstGeom prst="rect">
            <a:avLst/>
          </a:prstGeom>
          <a:ln w="76200">
            <a:solidFill>
              <a:srgbClr val="CC3300"/>
            </a:solidFill>
          </a:ln>
        </p:spPr>
      </p:pic>
    </p:spTree>
    <p:extLst>
      <p:ext uri="{BB962C8B-B14F-4D97-AF65-F5344CB8AC3E}">
        <p14:creationId xmlns:p14="http://schemas.microsoft.com/office/powerpoint/2010/main" val="3324362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9027" y="558084"/>
            <a:ext cx="9393945" cy="807077"/>
          </a:xfrm>
        </p:spPr>
        <p:txBody>
          <a:bodyPr>
            <a:normAutofit/>
          </a:bodyPr>
          <a:lstStyle/>
          <a:p>
            <a:pPr algn="ctr"/>
            <a:r>
              <a:rPr lang="uk-UA" sz="2700" b="1" dirty="0">
                <a:solidFill>
                  <a:srgbClr val="800000"/>
                </a:solidFill>
              </a:rPr>
              <a:t>Заняття на тему: «Підкова на щастя»</a:t>
            </a:r>
            <a:endParaRPr lang="ru-RU" sz="4400" b="1" dirty="0">
              <a:solidFill>
                <a:srgbClr val="800000"/>
              </a:solidFill>
            </a:endParaRPr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F1DB017B-92BA-417F-8745-478EFE3B4D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50" y="1352282"/>
            <a:ext cx="6078827" cy="4559121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22876E1-4F60-48C4-B8F0-329D526BA5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5" t="8263" r="20470" b="13615"/>
          <a:stretch/>
        </p:blipFill>
        <p:spPr>
          <a:xfrm>
            <a:off x="6814065" y="1352282"/>
            <a:ext cx="502261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084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21540" y="574809"/>
            <a:ext cx="4538610" cy="742682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C00000"/>
                </a:solidFill>
              </a:rPr>
              <a:t>Тематичні екскурсії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74DBC81-B2AD-49E3-93D3-98D376FCA6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588" y="2883491"/>
            <a:ext cx="6588000" cy="3705750"/>
          </a:xfrm>
          <a:prstGeom prst="rect">
            <a:avLst/>
          </a:prstGeom>
        </p:spPr>
      </p:pic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95B026D0-F66E-4945-9D0C-6FE80C14A8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12" y="1317491"/>
            <a:ext cx="5567999" cy="3132000"/>
          </a:xfrm>
        </p:spPr>
      </p:pic>
    </p:spTree>
    <p:extLst>
      <p:ext uri="{BB962C8B-B14F-4D97-AF65-F5344CB8AC3E}">
        <p14:creationId xmlns:p14="http://schemas.microsoft.com/office/powerpoint/2010/main" val="1961071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4612" y="291473"/>
            <a:ext cx="7302775" cy="742682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solidFill>
                  <a:srgbClr val="C00000"/>
                </a:solidFill>
              </a:rPr>
              <a:t>Екскурсії рідним краєм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2" name="Місце для вмісту 11">
            <a:extLst>
              <a:ext uri="{FF2B5EF4-FFF2-40B4-BE49-F238E27FC236}">
                <a16:creationId xmlns:a16="http://schemas.microsoft.com/office/drawing/2014/main" id="{3B534BF1-322D-444D-B3D6-F803A430BD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7"/>
          <a:stretch/>
        </p:blipFill>
        <p:spPr>
          <a:xfrm>
            <a:off x="574265" y="1034155"/>
            <a:ext cx="5713091" cy="4133253"/>
          </a:xfr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9E58925-038C-4D52-8D64-1E15096634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371" y="1034155"/>
            <a:ext cx="5424000" cy="4068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F0A3B0D-8FDE-405F-96E8-786F26107A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26"/>
          <a:stretch/>
        </p:blipFill>
        <p:spPr>
          <a:xfrm>
            <a:off x="5414181" y="3673408"/>
            <a:ext cx="4141943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446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Блок-схема: данные 5"/>
          <p:cNvSpPr/>
          <p:nvPr/>
        </p:nvSpPr>
        <p:spPr>
          <a:xfrm rot="18352737">
            <a:off x="-256343" y="3042059"/>
            <a:ext cx="3686628" cy="2088269"/>
          </a:xfrm>
          <a:prstGeom prst="flowChartInputOutput">
            <a:avLst/>
          </a:prstGeom>
          <a:solidFill>
            <a:schemeClr val="accent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решение 6"/>
          <p:cNvSpPr/>
          <p:nvPr/>
        </p:nvSpPr>
        <p:spPr>
          <a:xfrm>
            <a:off x="933827" y="1980694"/>
            <a:ext cx="1683657" cy="4332513"/>
          </a:xfrm>
          <a:prstGeom prst="flowChartDecision">
            <a:avLst/>
          </a:prstGeom>
          <a:solidFill>
            <a:schemeClr val="accent2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решение 7"/>
          <p:cNvSpPr/>
          <p:nvPr/>
        </p:nvSpPr>
        <p:spPr>
          <a:xfrm>
            <a:off x="570969" y="2574684"/>
            <a:ext cx="2409371" cy="2452914"/>
          </a:xfrm>
          <a:prstGeom prst="flowChartDecision">
            <a:avLst/>
          </a:prstGeom>
          <a:solidFill>
            <a:schemeClr val="accent1">
              <a:lumMod val="40000"/>
              <a:lumOff val="6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C457DB5B-50DD-4FCF-BB8F-B226E0DFD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462" y="106092"/>
            <a:ext cx="5910572" cy="2044809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solidFill>
                  <a:srgbClr val="800000"/>
                </a:solidFill>
              </a:rPr>
              <a:t>Краєзнавча </a:t>
            </a:r>
            <a:br>
              <a:rPr lang="uk-UA" b="1" dirty="0">
                <a:solidFill>
                  <a:srgbClr val="800000"/>
                </a:solidFill>
              </a:rPr>
            </a:br>
            <a:r>
              <a:rPr lang="uk-UA" b="1" dirty="0">
                <a:solidFill>
                  <a:srgbClr val="800000"/>
                </a:solidFill>
              </a:rPr>
              <a:t>екскурсія </a:t>
            </a:r>
            <a:br>
              <a:rPr lang="uk-UA" b="1" dirty="0">
                <a:solidFill>
                  <a:srgbClr val="800000"/>
                </a:solidFill>
              </a:rPr>
            </a:br>
            <a:r>
              <a:rPr lang="uk-UA" b="1" dirty="0">
                <a:solidFill>
                  <a:srgbClr val="800000"/>
                </a:solidFill>
              </a:rPr>
              <a:t>в м. Тернопіль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1EF78AF-7CF0-4B31-851B-B65E0D34C7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33" y="2592193"/>
            <a:ext cx="3984000" cy="2988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ED3E2CC-A932-4C78-BE08-4FC990FE4D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031" y="3488997"/>
            <a:ext cx="3984000" cy="2988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C2DECE2-85B2-4FE9-8A41-D27D3329C4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" r="8696"/>
          <a:stretch/>
        </p:blipFill>
        <p:spPr>
          <a:xfrm rot="16200000">
            <a:off x="4537452" y="3688817"/>
            <a:ext cx="2948360" cy="2628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1BE0134-E2DC-4465-A946-9C6B63D64F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42" b="8882"/>
          <a:stretch/>
        </p:blipFill>
        <p:spPr>
          <a:xfrm>
            <a:off x="5406165" y="305364"/>
            <a:ext cx="6214866" cy="30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45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Блок-схема: данные 5"/>
          <p:cNvSpPr/>
          <p:nvPr/>
        </p:nvSpPr>
        <p:spPr>
          <a:xfrm rot="18352737">
            <a:off x="-256343" y="3042059"/>
            <a:ext cx="3686628" cy="2088269"/>
          </a:xfrm>
          <a:prstGeom prst="flowChartInputOutput">
            <a:avLst/>
          </a:prstGeom>
          <a:solidFill>
            <a:schemeClr val="accent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решение 6"/>
          <p:cNvSpPr/>
          <p:nvPr/>
        </p:nvSpPr>
        <p:spPr>
          <a:xfrm>
            <a:off x="933827" y="1980694"/>
            <a:ext cx="1683657" cy="4332513"/>
          </a:xfrm>
          <a:prstGeom prst="flowChartDecision">
            <a:avLst/>
          </a:prstGeom>
          <a:solidFill>
            <a:schemeClr val="accent2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решение 7"/>
          <p:cNvSpPr/>
          <p:nvPr/>
        </p:nvSpPr>
        <p:spPr>
          <a:xfrm>
            <a:off x="570969" y="2574684"/>
            <a:ext cx="2409371" cy="2452914"/>
          </a:xfrm>
          <a:prstGeom prst="flowChartDecision">
            <a:avLst/>
          </a:prstGeom>
          <a:solidFill>
            <a:schemeClr val="accent1">
              <a:lumMod val="40000"/>
              <a:lumOff val="6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C457DB5B-50DD-4FCF-BB8F-B226E0DFD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141" y="171180"/>
            <a:ext cx="6067882" cy="2601886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solidFill>
                  <a:srgbClr val="800000"/>
                </a:solidFill>
              </a:rPr>
              <a:t>Екскурсія </a:t>
            </a:r>
            <a:br>
              <a:rPr lang="uk-UA" b="1" dirty="0">
                <a:solidFill>
                  <a:srgbClr val="800000"/>
                </a:solidFill>
              </a:rPr>
            </a:br>
            <a:r>
              <a:rPr lang="uk-UA" b="1" dirty="0">
                <a:solidFill>
                  <a:srgbClr val="800000"/>
                </a:solidFill>
              </a:rPr>
              <a:t>в Майстерню карамелі </a:t>
            </a:r>
            <a:br>
              <a:rPr lang="uk-UA" b="1" dirty="0">
                <a:solidFill>
                  <a:srgbClr val="800000"/>
                </a:solidFill>
              </a:rPr>
            </a:br>
            <a:r>
              <a:rPr lang="uk-UA" b="1" dirty="0">
                <a:solidFill>
                  <a:srgbClr val="800000"/>
                </a:solidFill>
              </a:rPr>
              <a:t>м. Тернопіль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404586-A587-4FBD-AF6B-7C9E98C946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09" y="160935"/>
            <a:ext cx="5232000" cy="3924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B5F19C-3EDC-400E-B07A-2A2BA8EBAA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173" y="2773066"/>
            <a:ext cx="4896000" cy="36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00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9100" y="223234"/>
            <a:ext cx="10614780" cy="974501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solidFill>
                  <a:srgbClr val="800000"/>
                </a:solidFill>
              </a:rPr>
              <a:t>«Різдвяна екскурсія в м. Тернопіль»</a:t>
            </a:r>
            <a:endParaRPr lang="ru-RU" sz="2700" b="1" dirty="0">
              <a:solidFill>
                <a:srgbClr val="800000"/>
              </a:solidFill>
            </a:endParaRPr>
          </a:p>
        </p:txBody>
      </p:sp>
      <p:pic>
        <p:nvPicPr>
          <p:cNvPr id="22" name="Місце для вмісту 21">
            <a:extLst>
              <a:ext uri="{FF2B5EF4-FFF2-40B4-BE49-F238E27FC236}">
                <a16:creationId xmlns:a16="http://schemas.microsoft.com/office/drawing/2014/main" id="{851C784A-3059-431B-BB76-586F71BD2D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64" b="17493"/>
          <a:stretch/>
        </p:blipFill>
        <p:spPr>
          <a:xfrm>
            <a:off x="1099100" y="967337"/>
            <a:ext cx="4610085" cy="3204000"/>
          </a:xfrm>
        </p:spPr>
      </p:pic>
      <p:pic>
        <p:nvPicPr>
          <p:cNvPr id="24" name="Місце для вмісту 23">
            <a:extLst>
              <a:ext uri="{FF2B5EF4-FFF2-40B4-BE49-F238E27FC236}">
                <a16:creationId xmlns:a16="http://schemas.microsoft.com/office/drawing/2014/main" id="{7389C0B7-D3EF-421E-8ECE-33CFBADD49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3" r="20690" b="7296"/>
          <a:stretch/>
        </p:blipFill>
        <p:spPr>
          <a:xfrm>
            <a:off x="3404142" y="3538089"/>
            <a:ext cx="4024331" cy="3204001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19792B-AE0B-4283-B7EF-89026134D6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900" y="967337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839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7666" y="241121"/>
            <a:ext cx="8596668" cy="1320800"/>
          </a:xfrm>
        </p:spPr>
        <p:txBody>
          <a:bodyPr/>
          <a:lstStyle/>
          <a:p>
            <a:pPr algn="ctr"/>
            <a:r>
              <a:rPr lang="uk-UA" i="1" dirty="0">
                <a:solidFill>
                  <a:srgbClr val="800000"/>
                </a:solidFill>
              </a:rPr>
              <a:t>Брейн-ринг </a:t>
            </a:r>
            <a:br>
              <a:rPr lang="uk-UA" b="1" dirty="0">
                <a:solidFill>
                  <a:srgbClr val="800000"/>
                </a:solidFill>
              </a:rPr>
            </a:br>
            <a:r>
              <a:rPr lang="uk-UA" b="1" dirty="0">
                <a:solidFill>
                  <a:srgbClr val="800000"/>
                </a:solidFill>
              </a:rPr>
              <a:t>«Тернопільщина – окраса України»</a:t>
            </a:r>
            <a:endParaRPr lang="ru-RU" b="1" dirty="0">
              <a:solidFill>
                <a:srgbClr val="8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334" y="1396879"/>
            <a:ext cx="7793332" cy="5220000"/>
          </a:xfrm>
        </p:spPr>
      </p:pic>
    </p:spTree>
    <p:extLst>
      <p:ext uri="{BB962C8B-B14F-4D97-AF65-F5344CB8AC3E}">
        <p14:creationId xmlns:p14="http://schemas.microsoft.com/office/powerpoint/2010/main" val="2586837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9406" y="0"/>
            <a:ext cx="8596668" cy="691166"/>
          </a:xfrm>
        </p:spPr>
        <p:txBody>
          <a:bodyPr/>
          <a:lstStyle/>
          <a:p>
            <a:pPr algn="ctr"/>
            <a:r>
              <a:rPr lang="uk-UA" b="1" dirty="0">
                <a:solidFill>
                  <a:srgbClr val="C00000"/>
                </a:solidFill>
              </a:rPr>
              <a:t>Флешмоб  «Рушник єднання»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7" b="4456"/>
          <a:stretch/>
        </p:blipFill>
        <p:spPr>
          <a:xfrm>
            <a:off x="7413229" y="853138"/>
            <a:ext cx="4428000" cy="4788000"/>
          </a:xfrm>
          <a:prstGeom prst="rect">
            <a:avLst/>
          </a:prstGeom>
        </p:spPr>
      </p:pic>
      <p:sp>
        <p:nvSpPr>
          <p:cNvPr id="8" name="Параллелограмм 7"/>
          <p:cNvSpPr/>
          <p:nvPr/>
        </p:nvSpPr>
        <p:spPr>
          <a:xfrm rot="20368714">
            <a:off x="512885" y="691166"/>
            <a:ext cx="1934101" cy="1275007"/>
          </a:xfrm>
          <a:prstGeom prst="parallelogram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731826" y="345583"/>
            <a:ext cx="1715160" cy="1921099"/>
          </a:xfrm>
          <a:prstGeom prst="triangle">
            <a:avLst/>
          </a:prstGeom>
          <a:solidFill>
            <a:schemeClr val="accent1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решение 8"/>
          <p:cNvSpPr/>
          <p:nvPr/>
        </p:nvSpPr>
        <p:spPr>
          <a:xfrm rot="19937534">
            <a:off x="590718" y="1193443"/>
            <a:ext cx="2616000" cy="922984"/>
          </a:xfrm>
          <a:prstGeom prst="flowChartDecision">
            <a:avLst/>
          </a:prstGeom>
          <a:solidFill>
            <a:schemeClr val="accent1">
              <a:lumMod val="40000"/>
              <a:lumOff val="60000"/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Місце для вмісту 11">
            <a:extLst>
              <a:ext uri="{FF2B5EF4-FFF2-40B4-BE49-F238E27FC236}">
                <a16:creationId xmlns:a16="http://schemas.microsoft.com/office/drawing/2014/main" id="{CD213573-C973-4D8D-8FA5-0069EA0528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30" y="1909206"/>
            <a:ext cx="6383999" cy="4788000"/>
          </a:xfrm>
        </p:spPr>
      </p:pic>
    </p:spTree>
    <p:extLst>
      <p:ext uri="{BB962C8B-B14F-4D97-AF65-F5344CB8AC3E}">
        <p14:creationId xmlns:p14="http://schemas.microsoft.com/office/powerpoint/2010/main" val="134232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6160" y="403538"/>
            <a:ext cx="6019680" cy="768440"/>
          </a:xfrm>
        </p:spPr>
        <p:txBody>
          <a:bodyPr/>
          <a:lstStyle/>
          <a:p>
            <a:pPr algn="ctr"/>
            <a:r>
              <a:rPr lang="uk-UA" b="1" dirty="0">
                <a:solidFill>
                  <a:srgbClr val="C00000"/>
                </a:solidFill>
              </a:rPr>
              <a:t>Акція  «Чисте джерело»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60" y="1305000"/>
            <a:ext cx="5663999" cy="4248000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6F909A-CEC2-41A8-82A1-1A6EDBA5F3C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06462"/>
            <a:ext cx="5663999" cy="42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52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7C3090-42D9-41B8-B37C-761657DBB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CC3300"/>
                </a:solidFill>
              </a:rPr>
              <a:t>Заняття </a:t>
            </a:r>
            <a:r>
              <a:rPr lang="uk-UA" b="1" dirty="0" err="1">
                <a:solidFill>
                  <a:srgbClr val="CC3300"/>
                </a:solidFill>
              </a:rPr>
              <a:t>туристсько</a:t>
            </a:r>
            <a:r>
              <a:rPr lang="uk-UA" b="1" dirty="0">
                <a:solidFill>
                  <a:srgbClr val="CC3300"/>
                </a:solidFill>
              </a:rPr>
              <a:t>-краєзнавчого гуртка</a:t>
            </a:r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6C93A806-FD1B-4DAB-A822-7F956C9A5A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28" y="1818383"/>
            <a:ext cx="5564097" cy="4173073"/>
          </a:xfrm>
        </p:spPr>
      </p:pic>
      <p:pic>
        <p:nvPicPr>
          <p:cNvPr id="8" name="Місце для вмісту 7">
            <a:extLst>
              <a:ext uri="{FF2B5EF4-FFF2-40B4-BE49-F238E27FC236}">
                <a16:creationId xmlns:a16="http://schemas.microsoft.com/office/drawing/2014/main" id="{189FBE87-8509-484E-ABDF-EFCE2860F7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286" y="1828118"/>
            <a:ext cx="5564096" cy="4173071"/>
          </a:xfrm>
        </p:spPr>
      </p:pic>
    </p:spTree>
    <p:extLst>
      <p:ext uri="{BB962C8B-B14F-4D97-AF65-F5344CB8AC3E}">
        <p14:creationId xmlns:p14="http://schemas.microsoft.com/office/powerpoint/2010/main" val="1196242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600" b="1" u="sng" dirty="0">
                <a:solidFill>
                  <a:schemeClr val="accent2">
                    <a:lumMod val="75000"/>
                  </a:schemeClr>
                </a:solidFill>
              </a:rPr>
              <a:t>Педагогічне кредо:</a:t>
            </a:r>
            <a:endParaRPr lang="ru-RU" sz="6600" b="1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uk-UA" sz="6600" b="1" dirty="0">
                <a:solidFill>
                  <a:srgbClr val="CC3300"/>
                </a:solidFill>
              </a:rPr>
              <a:t>«ДИТИНА» </a:t>
            </a:r>
            <a:r>
              <a:rPr lang="uk-UA" sz="6600" b="1" dirty="0">
                <a:solidFill>
                  <a:schemeClr val="accent1">
                    <a:lumMod val="75000"/>
                  </a:schemeClr>
                </a:solidFill>
              </a:rPr>
              <a:t>– це неповторний витвір мистецтва, який можна </a:t>
            </a:r>
            <a:r>
              <a:rPr lang="uk-UA" sz="6600" b="1" dirty="0" err="1">
                <a:solidFill>
                  <a:schemeClr val="accent1">
                    <a:lumMod val="75000"/>
                  </a:schemeClr>
                </a:solidFill>
              </a:rPr>
              <a:t>поповнювти</a:t>
            </a:r>
            <a:r>
              <a:rPr lang="uk-UA" sz="6600" b="1" dirty="0">
                <a:solidFill>
                  <a:schemeClr val="accent1">
                    <a:lumMod val="75000"/>
                  </a:schemeClr>
                </a:solidFill>
              </a:rPr>
              <a:t> найяскравішими кольорами.</a:t>
            </a:r>
          </a:p>
          <a:p>
            <a:pPr marL="0" indent="0" algn="ctr">
              <a:buNone/>
            </a:pPr>
            <a:r>
              <a:rPr lang="uk-UA" sz="6600" b="1" dirty="0">
                <a:solidFill>
                  <a:srgbClr val="CC3300"/>
                </a:solidFill>
              </a:rPr>
              <a:t>ЛЮБОВ, УВАГА, ТЕРПІННЯ </a:t>
            </a:r>
            <a:r>
              <a:rPr lang="uk-UA" sz="6600" b="1" dirty="0">
                <a:solidFill>
                  <a:schemeClr val="accent1">
                    <a:lumMod val="75000"/>
                  </a:schemeClr>
                </a:solidFill>
              </a:rPr>
              <a:t>– три складові успішного виховання. </a:t>
            </a:r>
            <a:endParaRPr lang="ru-RU" sz="6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0892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7C3090-42D9-41B8-B37C-761657DBB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85" y="100090"/>
            <a:ext cx="10825717" cy="1280890"/>
          </a:xfrm>
        </p:spPr>
        <p:txBody>
          <a:bodyPr/>
          <a:lstStyle/>
          <a:p>
            <a:pPr algn="ctr"/>
            <a:r>
              <a:rPr lang="uk-UA" b="1" dirty="0">
                <a:solidFill>
                  <a:srgbClr val="CC3300"/>
                </a:solidFill>
              </a:rPr>
              <a:t>Заняття на тему: «Заочна подорож містами Тернопільської області»</a:t>
            </a:r>
          </a:p>
        </p:txBody>
      </p:sp>
      <p:pic>
        <p:nvPicPr>
          <p:cNvPr id="10" name="Місце для вмісту 9">
            <a:extLst>
              <a:ext uri="{FF2B5EF4-FFF2-40B4-BE49-F238E27FC236}">
                <a16:creationId xmlns:a16="http://schemas.microsoft.com/office/drawing/2014/main" id="{B546B1AC-D4A0-4BF1-A187-E4AC2F4D4AD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3" b="16550"/>
          <a:stretch/>
        </p:blipFill>
        <p:spPr>
          <a:xfrm>
            <a:off x="318285" y="1380980"/>
            <a:ext cx="6730482" cy="3510158"/>
          </a:xfrm>
        </p:spPr>
      </p:pic>
      <p:pic>
        <p:nvPicPr>
          <p:cNvPr id="16" name="Місце для вмісту 15">
            <a:extLst>
              <a:ext uri="{FF2B5EF4-FFF2-40B4-BE49-F238E27FC236}">
                <a16:creationId xmlns:a16="http://schemas.microsoft.com/office/drawing/2014/main" id="{0593C49B-78F1-4FB5-954D-5C916A0916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55"/>
          <a:stretch/>
        </p:blipFill>
        <p:spPr>
          <a:xfrm>
            <a:off x="7246397" y="1567931"/>
            <a:ext cx="4034826" cy="4212000"/>
          </a:xfr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CE9303C-494D-457C-8FC3-DCE1FBD9E2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3" r="610" b="17370"/>
          <a:stretch/>
        </p:blipFill>
        <p:spPr>
          <a:xfrm>
            <a:off x="3360129" y="4525910"/>
            <a:ext cx="3688638" cy="22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537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895" y="596722"/>
            <a:ext cx="10614780" cy="974501"/>
          </a:xfrm>
        </p:spPr>
        <p:txBody>
          <a:bodyPr>
            <a:normAutofit/>
          </a:bodyPr>
          <a:lstStyle/>
          <a:p>
            <a:pPr algn="ctr"/>
            <a:r>
              <a:rPr lang="ru-RU" sz="2700" b="1" dirty="0" err="1">
                <a:solidFill>
                  <a:srgbClr val="800000"/>
                </a:solidFill>
              </a:rPr>
              <a:t>Краєзнавчі</a:t>
            </a:r>
            <a:r>
              <a:rPr lang="ru-RU" sz="2700" b="1" dirty="0">
                <a:solidFill>
                  <a:srgbClr val="800000"/>
                </a:solidFill>
              </a:rPr>
              <a:t> </a:t>
            </a:r>
            <a:r>
              <a:rPr lang="ru-RU" sz="2700" b="1" dirty="0" err="1">
                <a:solidFill>
                  <a:srgbClr val="800000"/>
                </a:solidFill>
              </a:rPr>
              <a:t>автобусні</a:t>
            </a:r>
            <a:r>
              <a:rPr lang="ru-RU" sz="2700" b="1" dirty="0">
                <a:solidFill>
                  <a:srgbClr val="800000"/>
                </a:solidFill>
              </a:rPr>
              <a:t> </a:t>
            </a:r>
            <a:r>
              <a:rPr lang="ru-RU" sz="2700" b="1" dirty="0" err="1">
                <a:solidFill>
                  <a:srgbClr val="800000"/>
                </a:solidFill>
              </a:rPr>
              <a:t>екскурсії</a:t>
            </a:r>
            <a:r>
              <a:rPr lang="ru-RU" sz="2700" b="1" dirty="0">
                <a:solidFill>
                  <a:srgbClr val="800000"/>
                </a:solidFill>
              </a:rPr>
              <a:t>: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9" r="5357" b="18957"/>
          <a:stretch/>
        </p:blipFill>
        <p:spPr>
          <a:xfrm>
            <a:off x="1121352" y="1083972"/>
            <a:ext cx="3472774" cy="2622926"/>
          </a:xfr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8" name="Місце для вмісту 7">
            <a:extLst>
              <a:ext uri="{FF2B5EF4-FFF2-40B4-BE49-F238E27FC236}">
                <a16:creationId xmlns:a16="http://schemas.microsoft.com/office/drawing/2014/main" id="{AB84F33C-4570-43FB-9CD1-3AF4213FF7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" t="5448" r="16840" b="31418"/>
          <a:stretch/>
        </p:blipFill>
        <p:spPr>
          <a:xfrm>
            <a:off x="5639826" y="1124560"/>
            <a:ext cx="4164526" cy="2541749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D97FC26-71C4-4608-9A1E-CCB090C5B4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45" b="29745"/>
          <a:stretch/>
        </p:blipFill>
        <p:spPr>
          <a:xfrm>
            <a:off x="6484088" y="3706898"/>
            <a:ext cx="4244899" cy="280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6AEE10-DF72-4C37-8AEC-F8E85B9C4B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0" r="2797" b="19249"/>
          <a:stretch/>
        </p:blipFill>
        <p:spPr>
          <a:xfrm>
            <a:off x="480000" y="3857711"/>
            <a:ext cx="5616000" cy="250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3041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Місце для вмісту 11">
            <a:extLst>
              <a:ext uri="{FF2B5EF4-FFF2-40B4-BE49-F238E27FC236}">
                <a16:creationId xmlns:a16="http://schemas.microsoft.com/office/drawing/2014/main" id="{CF49DF76-6381-4F78-AA1F-AB37846EF11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2"/>
          <a:stretch/>
        </p:blipFill>
        <p:spPr>
          <a:xfrm>
            <a:off x="434690" y="289924"/>
            <a:ext cx="4016693" cy="4716000"/>
          </a:xfrm>
        </p:spPr>
      </p:pic>
      <p:pic>
        <p:nvPicPr>
          <p:cNvPr id="21" name="Місце для вмісту 20">
            <a:extLst>
              <a:ext uri="{FF2B5EF4-FFF2-40B4-BE49-F238E27FC236}">
                <a16:creationId xmlns:a16="http://schemas.microsoft.com/office/drawing/2014/main" id="{B4B6A940-A609-4470-8EF0-0600E0BF5E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2"/>
          <a:stretch/>
        </p:blipFill>
        <p:spPr>
          <a:xfrm rot="16200000">
            <a:off x="3898075" y="2498151"/>
            <a:ext cx="4395850" cy="3744000"/>
          </a:xfr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B32284A-EF91-4C8F-9529-A2CFA215B6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8"/>
          <a:stretch/>
        </p:blipFill>
        <p:spPr>
          <a:xfrm rot="16200000">
            <a:off x="7285691" y="520935"/>
            <a:ext cx="4926022" cy="44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44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4107" y="233438"/>
            <a:ext cx="5648515" cy="709534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C00000"/>
                </a:solidFill>
              </a:rPr>
              <a:t>Правовий брейн-ринг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2AC7C07-A65A-4955-9AE1-C4EC295C72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04" y="1116026"/>
            <a:ext cx="5136000" cy="3852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F605C91-5A96-4309-9BE0-2FDA333506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622" y="3429000"/>
            <a:ext cx="4368000" cy="3276000"/>
          </a:xfrm>
          <a:prstGeom prst="rect">
            <a:avLst/>
          </a:prstGeom>
        </p:spPr>
      </p:pic>
      <p:pic>
        <p:nvPicPr>
          <p:cNvPr id="7" name="Місце для вмісту 6">
            <a:extLst>
              <a:ext uri="{FF2B5EF4-FFF2-40B4-BE49-F238E27FC236}">
                <a16:creationId xmlns:a16="http://schemas.microsoft.com/office/drawing/2014/main" id="{A4611B46-A840-44EB-AA7D-0030D3C9CC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37" y="403986"/>
            <a:ext cx="4752000" cy="3564000"/>
          </a:xfrm>
        </p:spPr>
      </p:pic>
    </p:spTree>
    <p:extLst>
      <p:ext uri="{BB962C8B-B14F-4D97-AF65-F5344CB8AC3E}">
        <p14:creationId xmlns:p14="http://schemas.microsoft.com/office/powerpoint/2010/main" val="14649455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4107" y="233438"/>
            <a:ext cx="9840817" cy="709534"/>
          </a:xfrm>
        </p:spPr>
        <p:txBody>
          <a:bodyPr>
            <a:normAutofit/>
          </a:bodyPr>
          <a:lstStyle/>
          <a:p>
            <a:r>
              <a:rPr lang="ru-RU" b="1" dirty="0" err="1">
                <a:solidFill>
                  <a:srgbClr val="C00000"/>
                </a:solidFill>
              </a:rPr>
              <a:t>Виховний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</a:rPr>
              <a:t>захід</a:t>
            </a:r>
            <a:r>
              <a:rPr lang="ru-RU" b="1" dirty="0">
                <a:solidFill>
                  <a:srgbClr val="C00000"/>
                </a:solidFill>
              </a:rPr>
              <a:t> «Де </a:t>
            </a:r>
            <a:r>
              <a:rPr lang="ru-RU" b="1" dirty="0" err="1">
                <a:solidFill>
                  <a:srgbClr val="C00000"/>
                </a:solidFill>
              </a:rPr>
              <a:t>козак</a:t>
            </a:r>
            <a:r>
              <a:rPr lang="ru-RU" b="1" dirty="0">
                <a:solidFill>
                  <a:srgbClr val="C00000"/>
                </a:solidFill>
              </a:rPr>
              <a:t>, там і слава»</a:t>
            </a:r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F1D583DF-6D94-409D-B38A-D7EAE7D755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38" b="10936"/>
          <a:stretch/>
        </p:blipFill>
        <p:spPr>
          <a:xfrm>
            <a:off x="1694926" y="942972"/>
            <a:ext cx="5360168" cy="1777285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DFEDDE-1AEF-4F08-83D2-929F435A74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0" b="16322"/>
          <a:stretch/>
        </p:blipFill>
        <p:spPr>
          <a:xfrm>
            <a:off x="635194" y="2818411"/>
            <a:ext cx="9144000" cy="3852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726070A-1F86-424E-9587-AC5C50160B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50" b="15900"/>
          <a:stretch/>
        </p:blipFill>
        <p:spPr>
          <a:xfrm>
            <a:off x="7449883" y="863134"/>
            <a:ext cx="3540252" cy="25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2434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6838" y="424363"/>
            <a:ext cx="7998324" cy="704045"/>
          </a:xfrm>
        </p:spPr>
        <p:txBody>
          <a:bodyPr>
            <a:normAutofit/>
          </a:bodyPr>
          <a:lstStyle/>
          <a:p>
            <a:pPr algn="ctr"/>
            <a:r>
              <a:rPr lang="uk-UA" b="1" dirty="0" err="1">
                <a:solidFill>
                  <a:srgbClr val="800000"/>
                </a:solidFill>
              </a:rPr>
              <a:t>Туристсько</a:t>
            </a:r>
            <a:r>
              <a:rPr lang="uk-UA" b="1" dirty="0">
                <a:solidFill>
                  <a:srgbClr val="800000"/>
                </a:solidFill>
              </a:rPr>
              <a:t>-краєзнавчі походи</a:t>
            </a:r>
            <a:endParaRPr lang="ru-RU" b="1" dirty="0">
              <a:solidFill>
                <a:srgbClr val="800000"/>
              </a:solidFill>
            </a:endParaRPr>
          </a:p>
        </p:txBody>
      </p:sp>
      <p:pic>
        <p:nvPicPr>
          <p:cNvPr id="8" name="Місце для вмісту 7">
            <a:extLst>
              <a:ext uri="{FF2B5EF4-FFF2-40B4-BE49-F238E27FC236}">
                <a16:creationId xmlns:a16="http://schemas.microsoft.com/office/drawing/2014/main" id="{AB5338DA-32D7-4A7E-A87F-1718AD76B9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2" r="15327"/>
          <a:stretch/>
        </p:blipFill>
        <p:spPr>
          <a:xfrm>
            <a:off x="265792" y="1272408"/>
            <a:ext cx="5052715" cy="4644000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F1329D3-55B0-44EB-ACC3-39C175B5DE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7"/>
          <a:stretch/>
        </p:blipFill>
        <p:spPr>
          <a:xfrm>
            <a:off x="5542208" y="1272408"/>
            <a:ext cx="6384000" cy="46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5968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  <a:alpha val="99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6078" y="198164"/>
            <a:ext cx="4872848" cy="1190171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800000"/>
                </a:solidFill>
              </a:rPr>
              <a:t>Дводенний похід за маршрутом: </a:t>
            </a:r>
            <a:br>
              <a:rPr lang="uk-UA" dirty="0"/>
            </a:b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273460" y="348842"/>
            <a:ext cx="5060007" cy="17571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t">
            <a:normAutofit fontScale="6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br>
              <a:rPr lang="uk-UA" dirty="0"/>
            </a:br>
            <a:r>
              <a:rPr lang="uk-UA" sz="4700" dirty="0" err="1">
                <a:solidFill>
                  <a:schemeClr val="accent2">
                    <a:lumMod val="50000"/>
                  </a:schemeClr>
                </a:solidFill>
              </a:rPr>
              <a:t>Микулинці</a:t>
            </a:r>
            <a:r>
              <a:rPr lang="uk-UA" sz="4700" dirty="0">
                <a:solidFill>
                  <a:schemeClr val="accent2">
                    <a:lumMod val="50000"/>
                  </a:schemeClr>
                </a:solidFill>
              </a:rPr>
              <a:t> – Теребовля – </a:t>
            </a:r>
            <a:r>
              <a:rPr lang="uk-UA" sz="4700" dirty="0" err="1">
                <a:solidFill>
                  <a:schemeClr val="accent2">
                    <a:lumMod val="50000"/>
                  </a:schemeClr>
                </a:solidFill>
              </a:rPr>
              <a:t>Млинисько</a:t>
            </a:r>
            <a:r>
              <a:rPr lang="uk-UA" sz="4700" dirty="0">
                <a:solidFill>
                  <a:schemeClr val="accent2">
                    <a:lumMod val="50000"/>
                  </a:schemeClr>
                </a:solidFill>
              </a:rPr>
              <a:t> – Кобиловолоки – Різдвяне - </a:t>
            </a:r>
            <a:r>
              <a:rPr lang="uk-UA" sz="4700" dirty="0" err="1">
                <a:solidFill>
                  <a:schemeClr val="accent2">
                    <a:lumMod val="50000"/>
                  </a:schemeClr>
                </a:solidFill>
              </a:rPr>
              <a:t>Микулинці</a:t>
            </a:r>
            <a:endParaRPr lang="ru-RU" sz="47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4" name="Місце для вмісту 13">
            <a:extLst>
              <a:ext uri="{FF2B5EF4-FFF2-40B4-BE49-F238E27FC236}">
                <a16:creationId xmlns:a16="http://schemas.microsoft.com/office/drawing/2014/main" id="{002B9F10-CBD1-4EE0-8AF7-68321DF817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" t="22916" r="7375"/>
          <a:stretch/>
        </p:blipFill>
        <p:spPr>
          <a:xfrm>
            <a:off x="673959" y="3747398"/>
            <a:ext cx="5058446" cy="2912438"/>
          </a:xfr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7803BE8-684D-445C-A22A-2724356133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463" y="2385420"/>
            <a:ext cx="5562000" cy="3708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651D172-AAB9-4CBF-ADBB-068678A16D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4" b="5029"/>
          <a:stretch/>
        </p:blipFill>
        <p:spPr>
          <a:xfrm>
            <a:off x="673959" y="1227398"/>
            <a:ext cx="5058445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71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6838" y="424363"/>
            <a:ext cx="7998324" cy="704045"/>
          </a:xfrm>
        </p:spPr>
        <p:txBody>
          <a:bodyPr>
            <a:normAutofit/>
          </a:bodyPr>
          <a:lstStyle/>
          <a:p>
            <a:pPr algn="ctr"/>
            <a:r>
              <a:rPr lang="uk-UA" b="1" dirty="0" err="1">
                <a:solidFill>
                  <a:srgbClr val="800000"/>
                </a:solidFill>
              </a:rPr>
              <a:t>Гео</a:t>
            </a:r>
            <a:r>
              <a:rPr lang="uk-UA" b="1" dirty="0">
                <a:solidFill>
                  <a:srgbClr val="800000"/>
                </a:solidFill>
              </a:rPr>
              <a:t>-географічні змагання</a:t>
            </a:r>
            <a:endParaRPr lang="ru-RU" b="1" dirty="0">
              <a:solidFill>
                <a:srgbClr val="800000"/>
              </a:solidFill>
            </a:endParaRPr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68F7E8BD-D59B-4609-AC4C-3E60583986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7" b="18038"/>
          <a:stretch/>
        </p:blipFill>
        <p:spPr>
          <a:xfrm>
            <a:off x="207190" y="1297050"/>
            <a:ext cx="5667375" cy="256673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9B6AD1-1867-4E24-862E-31940DCC8C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" t="33997" r="11191" b="18165"/>
          <a:stretch/>
        </p:blipFill>
        <p:spPr>
          <a:xfrm>
            <a:off x="6096000" y="4194429"/>
            <a:ext cx="5610479" cy="234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5467A44-A6D1-461C-B4FD-1C95CAA0B5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2" b="21872"/>
          <a:stretch/>
        </p:blipFill>
        <p:spPr>
          <a:xfrm>
            <a:off x="324064" y="4194429"/>
            <a:ext cx="5550501" cy="237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CD5788B-2B9D-4702-80CC-D91FDED812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79" r="14118" b="20936"/>
          <a:stretch/>
        </p:blipFill>
        <p:spPr>
          <a:xfrm>
            <a:off x="6096000" y="1265145"/>
            <a:ext cx="5949795" cy="25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588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9100" y="223234"/>
            <a:ext cx="10614780" cy="974501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solidFill>
                  <a:srgbClr val="800000"/>
                </a:solidFill>
              </a:rPr>
              <a:t>Результативність моєї роботи:</a:t>
            </a:r>
            <a:endParaRPr lang="ru-RU" sz="2700" b="1" dirty="0">
              <a:solidFill>
                <a:srgbClr val="800000"/>
              </a:solidFill>
            </a:endParaRPr>
          </a:p>
        </p:txBody>
      </p:sp>
      <p:pic>
        <p:nvPicPr>
          <p:cNvPr id="8" name="Місце для вмісту 7">
            <a:extLst>
              <a:ext uri="{FF2B5EF4-FFF2-40B4-BE49-F238E27FC236}">
                <a16:creationId xmlns:a16="http://schemas.microsoft.com/office/drawing/2014/main" id="{5AE910D7-4BFF-4ACF-9198-0DC8D5679F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91" y="1324918"/>
            <a:ext cx="3672000" cy="5400000"/>
          </a:xfrm>
        </p:spPr>
      </p:pic>
      <p:pic>
        <p:nvPicPr>
          <p:cNvPr id="10" name="Місце для вмісту 9">
            <a:extLst>
              <a:ext uri="{FF2B5EF4-FFF2-40B4-BE49-F238E27FC236}">
                <a16:creationId xmlns:a16="http://schemas.microsoft.com/office/drawing/2014/main" id="{C9022883-E2B5-4C17-81B3-FB87F375BC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042" y="1324918"/>
            <a:ext cx="3736318" cy="5400000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99ADD91-EE6D-4A69-B228-42E82BFBE9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811" y="1324918"/>
            <a:ext cx="3799123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048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Місце для вмісту 8">
            <a:extLst>
              <a:ext uri="{FF2B5EF4-FFF2-40B4-BE49-F238E27FC236}">
                <a16:creationId xmlns:a16="http://schemas.microsoft.com/office/drawing/2014/main" id="{A80FE579-9067-4425-B996-4B11F0CD90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02" y="65436"/>
            <a:ext cx="2447801" cy="3462045"/>
          </a:xfrm>
        </p:spPr>
      </p:pic>
      <p:pic>
        <p:nvPicPr>
          <p:cNvPr id="13" name="Місце для вмісту 12">
            <a:extLst>
              <a:ext uri="{FF2B5EF4-FFF2-40B4-BE49-F238E27FC236}">
                <a16:creationId xmlns:a16="http://schemas.microsoft.com/office/drawing/2014/main" id="{89F34048-8876-4742-91E7-439ACBE5CD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055" y="58354"/>
            <a:ext cx="2671370" cy="3778250"/>
          </a:xfr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4A93FE5-79BE-44AD-86E7-5DD2400DCE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76" y="114182"/>
            <a:ext cx="2671138" cy="377792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87A6F2F-EA06-4734-8DD5-79C08D5C1B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22" y="114182"/>
            <a:ext cx="2592434" cy="366659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46B1FC3-F07F-4144-8879-003F0C1A98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35" y="3252166"/>
            <a:ext cx="2411079" cy="341010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6E88946-A160-4C81-8A63-CE6DF4F336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144" y="3226196"/>
            <a:ext cx="2447801" cy="346204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5F8913E-2C3B-44E5-823B-BE106CA7D1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336" y="3226196"/>
            <a:ext cx="2468984" cy="34920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8409137-6DB8-4A1E-A2AB-BFC81EBDDE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474" y="3267093"/>
            <a:ext cx="2418078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745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7279" y="4549740"/>
            <a:ext cx="11037198" cy="1864694"/>
          </a:xfrm>
        </p:spPr>
        <p:txBody>
          <a:bodyPr>
            <a:noAutofit/>
          </a:bodyPr>
          <a:lstStyle/>
          <a:p>
            <a:pPr algn="ctr"/>
            <a:r>
              <a:rPr lang="uk-UA" sz="4800" dirty="0">
                <a:solidFill>
                  <a:schemeClr val="accent2">
                    <a:lumMod val="50000"/>
                  </a:schemeClr>
                </a:solidFill>
              </a:rPr>
              <a:t>«Впровадження елементів народної культури на заняттях гуртків та масових заходів»</a:t>
            </a:r>
            <a:endParaRPr lang="ru-RU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4964" y="1771439"/>
            <a:ext cx="5818888" cy="1919510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rgbClr val="800000"/>
                </a:solidFill>
              </a:rPr>
              <a:t>Проблема </a:t>
            </a:r>
          </a:p>
          <a:p>
            <a:pPr algn="ctr"/>
            <a:r>
              <a:rPr lang="uk-UA" sz="4000" b="1" dirty="0">
                <a:solidFill>
                  <a:srgbClr val="800000"/>
                </a:solidFill>
              </a:rPr>
              <a:t>над якою я працюю:</a:t>
            </a:r>
            <a:endParaRPr lang="ru-RU" sz="4000" b="1" dirty="0">
              <a:solidFill>
                <a:srgbClr val="800000"/>
              </a:solidFill>
            </a:endParaRPr>
          </a:p>
        </p:txBody>
      </p:sp>
      <p:sp>
        <p:nvSpPr>
          <p:cNvPr id="7" name="Параллелограмм 6"/>
          <p:cNvSpPr/>
          <p:nvPr/>
        </p:nvSpPr>
        <p:spPr>
          <a:xfrm>
            <a:off x="277112" y="410348"/>
            <a:ext cx="5061397" cy="914400"/>
          </a:xfrm>
          <a:prstGeom prst="parallelogram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Фигура, имеющая форму буквы L 8"/>
          <p:cNvSpPr/>
          <p:nvPr/>
        </p:nvSpPr>
        <p:spPr>
          <a:xfrm rot="8244372">
            <a:off x="604951" y="534989"/>
            <a:ext cx="1566656" cy="1579516"/>
          </a:xfrm>
          <a:prstGeom prst="corner">
            <a:avLst/>
          </a:prstGeom>
          <a:solidFill>
            <a:srgbClr val="33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араллелограмм 7"/>
          <p:cNvSpPr/>
          <p:nvPr/>
        </p:nvSpPr>
        <p:spPr>
          <a:xfrm>
            <a:off x="405901" y="794938"/>
            <a:ext cx="5067620" cy="782568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E5B498-5080-42D7-9E9B-83DD92909D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5" r="32723" b="20751"/>
          <a:stretch/>
        </p:blipFill>
        <p:spPr>
          <a:xfrm>
            <a:off x="6853493" y="304345"/>
            <a:ext cx="3020242" cy="381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8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300459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9100" y="223234"/>
            <a:ext cx="10614780" cy="974501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solidFill>
                  <a:srgbClr val="800000"/>
                </a:solidFill>
              </a:rPr>
              <a:t>Публікації</a:t>
            </a:r>
            <a:endParaRPr lang="ru-RU" sz="2700" b="1" dirty="0">
              <a:solidFill>
                <a:srgbClr val="800000"/>
              </a:solidFill>
            </a:endParaRPr>
          </a:p>
        </p:txBody>
      </p:sp>
      <p:pic>
        <p:nvPicPr>
          <p:cNvPr id="9" name="Місце для вмісту 8">
            <a:extLst>
              <a:ext uri="{FF2B5EF4-FFF2-40B4-BE49-F238E27FC236}">
                <a16:creationId xmlns:a16="http://schemas.microsoft.com/office/drawing/2014/main" id="{6951B739-6357-4BD3-9D49-303F47A64F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179" y="861997"/>
            <a:ext cx="7521938" cy="439200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B1543BF-3359-4CF0-B8F2-77CB081F2B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0" t="2421" r="6735" b="855"/>
          <a:stretch/>
        </p:blipFill>
        <p:spPr>
          <a:xfrm>
            <a:off x="5373273" y="1530109"/>
            <a:ext cx="3044909" cy="4896000"/>
          </a:xfrm>
          <a:prstGeom prst="rect">
            <a:avLst/>
          </a:prstGeom>
          <a:ln>
            <a:noFill/>
          </a:ln>
        </p:spPr>
      </p:pic>
      <p:pic>
        <p:nvPicPr>
          <p:cNvPr id="5" name="Місце для вмісту 6">
            <a:extLst>
              <a:ext uri="{FF2B5EF4-FFF2-40B4-BE49-F238E27FC236}">
                <a16:creationId xmlns:a16="http://schemas.microsoft.com/office/drawing/2014/main" id="{11706727-AADF-4954-84F6-FCC0C9FB83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76" y="710484"/>
            <a:ext cx="3907003" cy="6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713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84F9526C-AB05-416D-98ED-E427E3E93AFD}"/>
              </a:ext>
            </a:extLst>
          </p:cNvPr>
          <p:cNvSpPr/>
          <p:nvPr/>
        </p:nvSpPr>
        <p:spPr>
          <a:xfrm>
            <a:off x="1416676" y="1481070"/>
            <a:ext cx="9182637" cy="40934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13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Дякую за увагу!</a:t>
            </a:r>
            <a:endParaRPr lang="uk-UA" sz="13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3143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6757" y="307164"/>
            <a:ext cx="7766936" cy="985663"/>
          </a:xfrm>
        </p:spPr>
        <p:txBody>
          <a:bodyPr/>
          <a:lstStyle/>
          <a:p>
            <a:pPr algn="ctr"/>
            <a:r>
              <a:rPr lang="uk-UA" b="1" dirty="0">
                <a:solidFill>
                  <a:srgbClr val="800000"/>
                </a:solidFill>
              </a:rPr>
              <a:t>Мета і завдання: </a:t>
            </a:r>
            <a:endParaRPr lang="ru-RU" b="1" dirty="0">
              <a:solidFill>
                <a:srgbClr val="8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C20843-9BB3-4A13-838F-711CC999CD31}"/>
              </a:ext>
            </a:extLst>
          </p:cNvPr>
          <p:cNvSpPr txBox="1"/>
          <p:nvPr/>
        </p:nvSpPr>
        <p:spPr>
          <a:xfrm>
            <a:off x="1878169" y="1815921"/>
            <a:ext cx="942948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dirty="0"/>
              <a:t>Ознайомити з поняттями та знаннями, які стосуються народної творчості, туризму та краєзнавства.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dirty="0"/>
              <a:t>Формувати громадянина, патріота, </a:t>
            </a:r>
            <a:r>
              <a:rPr lang="uk-UA" dirty="0" err="1"/>
              <a:t>інтелектуально</a:t>
            </a:r>
            <a:r>
              <a:rPr lang="uk-UA" dirty="0"/>
              <a:t> розвиненої, духовно-морально зрілої особистості.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dirty="0"/>
              <a:t>Розвивати навички виготовлення різноманітних виробів, популяризувати народні промисли.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dirty="0"/>
              <a:t>Формувати творчі здібності, естетичний смак.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dirty="0"/>
              <a:t>Вивчати історію рідного краю, природу та культуру.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dirty="0"/>
              <a:t>Проводити пошукові роботи, описувати цікаві </a:t>
            </a:r>
            <a:r>
              <a:rPr lang="uk-UA" dirty="0" err="1"/>
              <a:t>об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ʼ</a:t>
            </a:r>
            <a:r>
              <a:rPr lang="uk-UA" dirty="0" err="1"/>
              <a:t>єкти</a:t>
            </a:r>
            <a:r>
              <a:rPr lang="uk-UA" dirty="0"/>
              <a:t>, брати участь в екскурсіях та експедиціях, формувати вміння досліджувати та раціонально використовувати природні ресурси.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dirty="0"/>
              <a:t>Виховувати дбайливе ставлення до народних традицій, національної свідомості.</a:t>
            </a:r>
          </a:p>
        </p:txBody>
      </p:sp>
    </p:spTree>
    <p:extLst>
      <p:ext uri="{BB962C8B-B14F-4D97-AF65-F5344CB8AC3E}">
        <p14:creationId xmlns:p14="http://schemas.microsoft.com/office/powerpoint/2010/main" val="2245454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CC2895-E946-4FD0-B531-E80108B87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5189" y="642913"/>
            <a:ext cx="8911687" cy="832845"/>
          </a:xfrm>
        </p:spPr>
        <p:txBody>
          <a:bodyPr/>
          <a:lstStyle/>
          <a:p>
            <a:pPr algn="ctr"/>
            <a:r>
              <a:rPr lang="uk-UA" b="1" dirty="0">
                <a:solidFill>
                  <a:srgbClr val="CC3300"/>
                </a:solidFill>
              </a:rPr>
              <a:t>Заняття гуртка «Іграшка»</a:t>
            </a:r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34BFCF36-0A70-4AF3-B66D-3655EE3D811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16" y="1529865"/>
            <a:ext cx="5424001" cy="4068000"/>
          </a:xfrm>
        </p:spPr>
      </p:pic>
      <p:pic>
        <p:nvPicPr>
          <p:cNvPr id="8" name="Місце для вмісту 7">
            <a:extLst>
              <a:ext uri="{FF2B5EF4-FFF2-40B4-BE49-F238E27FC236}">
                <a16:creationId xmlns:a16="http://schemas.microsoft.com/office/drawing/2014/main" id="{E044A6B2-2758-4F20-A1B9-505C6E201A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01" y="1529865"/>
            <a:ext cx="5375999" cy="4032000"/>
          </a:xfrm>
        </p:spPr>
      </p:pic>
    </p:spTree>
    <p:extLst>
      <p:ext uri="{BB962C8B-B14F-4D97-AF65-F5344CB8AC3E}">
        <p14:creationId xmlns:p14="http://schemas.microsoft.com/office/powerpoint/2010/main" val="207565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Місце для вмісту 11">
            <a:extLst>
              <a:ext uri="{FF2B5EF4-FFF2-40B4-BE49-F238E27FC236}">
                <a16:creationId xmlns:a16="http://schemas.microsoft.com/office/drawing/2014/main" id="{7844D56E-59D5-4B84-B88B-7F809BD906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92" y="1313644"/>
            <a:ext cx="6147517" cy="4610637"/>
          </a:xfrm>
        </p:spPr>
      </p:pic>
      <p:pic>
        <p:nvPicPr>
          <p:cNvPr id="18" name="Місце для вмісту 17">
            <a:extLst>
              <a:ext uri="{FF2B5EF4-FFF2-40B4-BE49-F238E27FC236}">
                <a16:creationId xmlns:a16="http://schemas.microsoft.com/office/drawing/2014/main" id="{DF4B43B4-2578-43D8-9590-CE9BB41B89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789" y="431443"/>
            <a:ext cx="5586425" cy="4189818"/>
          </a:xfrm>
        </p:spPr>
      </p:pic>
    </p:spTree>
    <p:extLst>
      <p:ext uri="{BB962C8B-B14F-4D97-AF65-F5344CB8AC3E}">
        <p14:creationId xmlns:p14="http://schemas.microsoft.com/office/powerpoint/2010/main" val="1723821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E04F1E-CA52-4E26-BB98-C36CDCA7F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397" y="587532"/>
            <a:ext cx="8911687" cy="1280890"/>
          </a:xfrm>
        </p:spPr>
        <p:txBody>
          <a:bodyPr/>
          <a:lstStyle/>
          <a:p>
            <a:pPr algn="ctr"/>
            <a:r>
              <a:rPr lang="uk-UA" b="1" dirty="0">
                <a:solidFill>
                  <a:srgbClr val="C00000"/>
                </a:solidFill>
              </a:rPr>
              <a:t>Місцеві екскурсії околицями </a:t>
            </a:r>
            <a:br>
              <a:rPr lang="uk-UA" b="1" dirty="0">
                <a:solidFill>
                  <a:srgbClr val="C00000"/>
                </a:solidFill>
              </a:rPr>
            </a:br>
            <a:r>
              <a:rPr lang="uk-UA" b="1" dirty="0">
                <a:solidFill>
                  <a:srgbClr val="C00000"/>
                </a:solidFill>
              </a:rPr>
              <a:t>смт. </a:t>
            </a:r>
            <a:r>
              <a:rPr lang="uk-UA" b="1" dirty="0" err="1">
                <a:solidFill>
                  <a:srgbClr val="C00000"/>
                </a:solidFill>
              </a:rPr>
              <a:t>Микулинці</a:t>
            </a:r>
            <a:endParaRPr lang="uk-UA" dirty="0"/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28030421-75B0-4C64-9D7A-B5018AB0BF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367" y="1868422"/>
            <a:ext cx="5820625" cy="4365468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7FCA65-2D41-4989-8595-94B00A972C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5" r="32723" b="20751"/>
          <a:stretch/>
        </p:blipFill>
        <p:spPr>
          <a:xfrm>
            <a:off x="7373691" y="1445890"/>
            <a:ext cx="3789553" cy="47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45685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8855" y="506568"/>
            <a:ext cx="9612886" cy="1026017"/>
          </a:xfrm>
        </p:spPr>
        <p:txBody>
          <a:bodyPr>
            <a:normAutofit/>
          </a:bodyPr>
          <a:lstStyle/>
          <a:p>
            <a:pPr algn="ctr"/>
            <a:r>
              <a:rPr lang="uk-UA" sz="4400" b="1" dirty="0">
                <a:solidFill>
                  <a:srgbClr val="C00000"/>
                </a:solidFill>
              </a:rPr>
              <a:t>«День зустрічі птахів»</a:t>
            </a:r>
            <a:endParaRPr lang="ru-RU" sz="4400" b="1" dirty="0">
              <a:solidFill>
                <a:srgbClr val="C00000"/>
              </a:solidFill>
            </a:endParaRPr>
          </a:p>
        </p:txBody>
      </p:sp>
      <p:pic>
        <p:nvPicPr>
          <p:cNvPr id="7" name="Місце для вмісту 6">
            <a:extLst>
              <a:ext uri="{FF2B5EF4-FFF2-40B4-BE49-F238E27FC236}">
                <a16:creationId xmlns:a16="http://schemas.microsoft.com/office/drawing/2014/main" id="{D4FDEBFB-6A68-4BDB-99A0-ED4951C60C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34" y="1300766"/>
            <a:ext cx="7048922" cy="5286692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143A10-E733-456F-ADDE-E8116A6289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7" t="777" r="18967"/>
          <a:stretch/>
        </p:blipFill>
        <p:spPr>
          <a:xfrm rot="5400000">
            <a:off x="7854228" y="1743169"/>
            <a:ext cx="4061494" cy="41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195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9027" y="558084"/>
            <a:ext cx="9393945" cy="807077"/>
          </a:xfrm>
        </p:spPr>
        <p:txBody>
          <a:bodyPr>
            <a:normAutofit/>
          </a:bodyPr>
          <a:lstStyle/>
          <a:p>
            <a:pPr algn="ctr"/>
            <a:r>
              <a:rPr lang="uk-UA" sz="2700" b="1" i="1" dirty="0">
                <a:solidFill>
                  <a:srgbClr val="800000"/>
                </a:solidFill>
              </a:rPr>
              <a:t>Заняття гуртка «Народна творчість» </a:t>
            </a:r>
            <a:endParaRPr lang="ru-RU" sz="4400" b="1" dirty="0">
              <a:solidFill>
                <a:srgbClr val="800000"/>
              </a:solidFill>
            </a:endParaRPr>
          </a:p>
        </p:txBody>
      </p:sp>
      <p:pic>
        <p:nvPicPr>
          <p:cNvPr id="7" name="Місце для вмісту 6">
            <a:extLst>
              <a:ext uri="{FF2B5EF4-FFF2-40B4-BE49-F238E27FC236}">
                <a16:creationId xmlns:a16="http://schemas.microsoft.com/office/drawing/2014/main" id="{8FB86316-8C94-48AC-8DBC-6EC4A8F733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37" y="1449000"/>
            <a:ext cx="5340923" cy="3960000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13B98A1-2EC2-4478-B689-00D7B9F501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454" y="2207221"/>
            <a:ext cx="5195249" cy="38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63738"/>
      </p:ext>
    </p:extLst>
  </p:cSld>
  <p:clrMapOvr>
    <a:masterClrMapping/>
  </p:clrMapOvr>
</p:sld>
</file>

<file path=ppt/theme/theme1.xml><?xml version="1.0" encoding="utf-8"?>
<a:theme xmlns:a="http://schemas.openxmlformats.org/drawingml/2006/main" name="Віхоть">
  <a:themeElements>
    <a:clrScheme name="Віхоть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Віхоть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іхоть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1867</TotalTime>
  <Words>257</Words>
  <Application>Microsoft Office PowerPoint</Application>
  <PresentationFormat>Широкий екран</PresentationFormat>
  <Paragraphs>42</Paragraphs>
  <Slides>31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31</vt:i4>
      </vt:variant>
    </vt:vector>
  </HeadingPairs>
  <TitlesOfParts>
    <vt:vector size="37" baseType="lpstr">
      <vt:lpstr>Arial</vt:lpstr>
      <vt:lpstr>Century Gothic</vt:lpstr>
      <vt:lpstr>Georgia</vt:lpstr>
      <vt:lpstr>Times New Roman</vt:lpstr>
      <vt:lpstr>Wingdings 3</vt:lpstr>
      <vt:lpstr>Віхоть</vt:lpstr>
      <vt:lpstr>Павелко  Галина    Михайлівна</vt:lpstr>
      <vt:lpstr>Педагогічне кредо:</vt:lpstr>
      <vt:lpstr>«Впровадження елементів народної культури на заняттях гуртків та масових заходів»</vt:lpstr>
      <vt:lpstr>Мета і завдання: </vt:lpstr>
      <vt:lpstr>Заняття гуртка «Іграшка»</vt:lpstr>
      <vt:lpstr>Презентація PowerPoint</vt:lpstr>
      <vt:lpstr>Місцеві екскурсії околицями  смт. Микулинці</vt:lpstr>
      <vt:lpstr>«День зустрічі птахів»</vt:lpstr>
      <vt:lpstr>Заняття гуртка «Народна творчість» </vt:lpstr>
      <vt:lpstr>Заняття на тему: «Підкова на щастя»</vt:lpstr>
      <vt:lpstr>Тематичні екскурсії</vt:lpstr>
      <vt:lpstr>Екскурсії рідним краєм</vt:lpstr>
      <vt:lpstr>Краєзнавча  екскурсія  в м. Тернопіль</vt:lpstr>
      <vt:lpstr>Екскурсія  в Майстерню карамелі  м. Тернопіль</vt:lpstr>
      <vt:lpstr>«Різдвяна екскурсія в м. Тернопіль»</vt:lpstr>
      <vt:lpstr>Брейн-ринг  «Тернопільщина – окраса України»</vt:lpstr>
      <vt:lpstr>Флешмоб  «Рушник єднання»</vt:lpstr>
      <vt:lpstr>Акція  «Чисте джерело»</vt:lpstr>
      <vt:lpstr>Заняття туристсько-краєзнавчого гуртка</vt:lpstr>
      <vt:lpstr>Заняття на тему: «Заочна подорож містами Тернопільської області»</vt:lpstr>
      <vt:lpstr>Краєзнавчі автобусні екскурсії:</vt:lpstr>
      <vt:lpstr>Презентація PowerPoint</vt:lpstr>
      <vt:lpstr>Правовий брейн-ринг</vt:lpstr>
      <vt:lpstr>Виховний захід «Де козак, там і слава»</vt:lpstr>
      <vt:lpstr>Туристсько-краєзнавчі походи</vt:lpstr>
      <vt:lpstr>Дводенний похід за маршрутом:  </vt:lpstr>
      <vt:lpstr>Гео-географічні змагання</vt:lpstr>
      <vt:lpstr>Результативність моєї роботи:</vt:lpstr>
      <vt:lpstr>Презентація PowerPoint</vt:lpstr>
      <vt:lpstr>Публікації</vt:lpstr>
      <vt:lpstr>Презентація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Погранична Олександра Зіновіївна</dc:title>
  <dc:creator>Windows User</dc:creator>
  <cp:lastModifiedBy>Centr Tur</cp:lastModifiedBy>
  <cp:revision>116</cp:revision>
  <cp:lastPrinted>2017-03-30T07:47:37Z</cp:lastPrinted>
  <dcterms:created xsi:type="dcterms:W3CDTF">2015-11-11T12:23:27Z</dcterms:created>
  <dcterms:modified xsi:type="dcterms:W3CDTF">2019-01-23T12:49:43Z</dcterms:modified>
</cp:coreProperties>
</file>