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47D00"/>
    <a:srgbClr val="39F62A"/>
    <a:srgbClr val="503D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4" autoAdjust="0"/>
    <p:restoredTop sz="94693" autoAdjust="0"/>
  </p:normalViewPr>
  <p:slideViewPr>
    <p:cSldViewPr>
      <p:cViewPr>
        <p:scale>
          <a:sx n="66" d="100"/>
          <a:sy n="66" d="100"/>
        </p:scale>
        <p:origin x="-1410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9923C-C3E9-4FDE-8A10-2F670BE4A248}" type="datetimeFigureOut">
              <a:rPr lang="uk-UA" smtClean="0"/>
              <a:pPr/>
              <a:t>08.02.2019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11006-BB6F-433A-AEA0-9C6C30DC8D3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3775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1006-BB6F-433A-AEA0-9C6C30DC8D3D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9441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FE717-6F98-4F8F-86CC-A60E2A843942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E01DFE07-47F3-4A52-9CE2-D13977D831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E717-6F98-4F8F-86CC-A60E2A843942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FE07-47F3-4A52-9CE2-D13977D83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E717-6F98-4F8F-86CC-A60E2A843942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FE07-47F3-4A52-9CE2-D13977D83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E717-6F98-4F8F-86CC-A60E2A843942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FE07-47F3-4A52-9CE2-D13977D831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FE717-6F98-4F8F-86CC-A60E2A843942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FE07-47F3-4A52-9CE2-D13977D831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E717-6F98-4F8F-86CC-A60E2A843942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FE07-47F3-4A52-9CE2-D13977D831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E717-6F98-4F8F-86CC-A60E2A843942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FE07-47F3-4A52-9CE2-D13977D831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EFE717-6F98-4F8F-86CC-A60E2A843942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FE07-47F3-4A52-9CE2-D13977D831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E717-6F98-4F8F-86CC-A60E2A843942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FE07-47F3-4A52-9CE2-D13977D83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FE717-6F98-4F8F-86CC-A60E2A843942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FE07-47F3-4A52-9CE2-D13977D831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FE717-6F98-4F8F-86CC-A60E2A843942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FE07-47F3-4A52-9CE2-D13977D831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CEFE717-6F98-4F8F-86CC-A60E2A843942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E01DFE07-47F3-4A52-9CE2-D13977D83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707904" y="4293096"/>
            <a:ext cx="5120640" cy="2196455"/>
          </a:xfrm>
        </p:spPr>
        <p:txBody>
          <a:bodyPr>
            <a:normAutofit fontScale="55000" lnSpcReduction="20000"/>
          </a:bodyPr>
          <a:lstStyle/>
          <a:p>
            <a:endParaRPr lang="uk-UA" dirty="0" smtClean="0"/>
          </a:p>
          <a:p>
            <a:pPr algn="ctr"/>
            <a:r>
              <a:rPr lang="uk-UA" sz="6500" b="1" i="1" dirty="0" smtClean="0">
                <a:solidFill>
                  <a:schemeClr val="tx1"/>
                </a:solidFill>
              </a:rPr>
              <a:t>Декоративно - ужиткове мистецтво</a:t>
            </a:r>
          </a:p>
          <a:p>
            <a:pPr algn="r"/>
            <a:endParaRPr lang="uk-UA" sz="5100" b="1" i="1" dirty="0" smtClean="0">
              <a:latin typeface="Book Antiqua" pitchFamily="18" charset="0"/>
            </a:endParaRPr>
          </a:p>
          <a:p>
            <a:pPr algn="r"/>
            <a:r>
              <a:rPr lang="uk-UA" sz="5100" b="1" i="1" dirty="0" err="1" smtClean="0">
                <a:latin typeface="Book Antiqua" pitchFamily="18" charset="0"/>
              </a:rPr>
              <a:t>Головчук</a:t>
            </a:r>
            <a:r>
              <a:rPr lang="uk-UA" sz="5100" b="1" i="1" dirty="0" smtClean="0">
                <a:latin typeface="Book Antiqua" pitchFamily="18" charset="0"/>
              </a:rPr>
              <a:t>  Т.В.</a:t>
            </a:r>
            <a:endParaRPr lang="uk-UA" sz="5100" b="1" i="1" dirty="0">
              <a:latin typeface="Book Antiqu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5736" y="548680"/>
            <a:ext cx="7704856" cy="2667001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>
                <a:solidFill>
                  <a:schemeClr val="tx1"/>
                </a:solidFill>
                <a:latin typeface="Arial Black" pitchFamily="34" charset="0"/>
              </a:rPr>
              <a:t>Насиченість           	кольору.</a:t>
            </a:r>
            <a:r>
              <a:rPr lang="uk-UA" sz="4400" dirty="0" smtClean="0">
                <a:solidFill>
                  <a:schemeClr val="tx1"/>
                </a:solidFill>
              </a:rPr>
              <a:t> </a:t>
            </a:r>
            <a:br>
              <a:rPr lang="uk-UA" sz="4400" dirty="0" smtClean="0">
                <a:solidFill>
                  <a:schemeClr val="tx1"/>
                </a:solidFill>
              </a:rPr>
            </a:br>
            <a:r>
              <a:rPr lang="uk-UA" sz="4400" dirty="0" smtClean="0">
                <a:solidFill>
                  <a:srgbClr val="FFC000"/>
                </a:solidFill>
                <a:latin typeface="Arial Black" pitchFamily="34" charset="0"/>
              </a:rPr>
              <a:t>Теплі та холодні                 </a:t>
            </a:r>
            <a:br>
              <a:rPr lang="uk-UA" sz="4400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uk-UA" sz="4400" dirty="0" smtClean="0">
                <a:solidFill>
                  <a:srgbClr val="FFC000"/>
                </a:solidFill>
                <a:latin typeface="Arial Black" pitchFamily="34" charset="0"/>
              </a:rPr>
              <a:t>кольори.</a:t>
            </a:r>
            <a:endParaRPr lang="uk-UA" sz="4400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249993"/>
      </p:ext>
    </p:extLst>
  </p:cSld>
  <p:clrMapOvr>
    <a:masterClrMapping/>
  </p:clrMapOvr>
  <p:transition spd="slow" advTm="7094">
    <p:wipe/>
  </p:transition>
  <p:timing>
    <p:tnLst>
      <p:par>
        <p:cTn id="1" dur="indefinite" restart="never" nodeType="tmRoot"/>
      </p:par>
    </p:tn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599" y="332656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>
                <a:solidFill>
                  <a:srgbClr val="7030A0"/>
                </a:solidFill>
              </a:rPr>
              <a:t>Насиченість</a:t>
            </a:r>
            <a:r>
              <a:rPr lang="ru-RU" sz="4400" b="1" dirty="0">
                <a:solidFill>
                  <a:srgbClr val="7030A0"/>
                </a:solidFill>
              </a:rPr>
              <a:t> </a:t>
            </a:r>
            <a:r>
              <a:rPr lang="ru-RU" sz="4400" dirty="0"/>
              <a:t>–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ступінь</a:t>
            </a:r>
            <a:r>
              <a:rPr lang="ru-RU" sz="3200" dirty="0"/>
              <a:t> </a:t>
            </a:r>
            <a:r>
              <a:rPr lang="ru-RU" sz="3200" dirty="0" err="1"/>
              <a:t>яскравості</a:t>
            </a:r>
            <a:r>
              <a:rPr lang="ru-RU" sz="3200" dirty="0"/>
              <a:t> </a:t>
            </a:r>
            <a:r>
              <a:rPr lang="ru-RU" sz="3200" dirty="0" err="1"/>
              <a:t>кольору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може</a:t>
            </a:r>
            <a:r>
              <a:rPr lang="ru-RU" sz="3200" dirty="0"/>
              <a:t> </a:t>
            </a:r>
            <a:r>
              <a:rPr lang="ru-RU" sz="3200" dirty="0" err="1"/>
              <a:t>змінюватись</a:t>
            </a:r>
            <a:r>
              <a:rPr lang="ru-RU" sz="3200" dirty="0"/>
              <a:t> </a:t>
            </a:r>
            <a:r>
              <a:rPr lang="ru-RU" sz="3200" dirty="0" err="1"/>
              <a:t>залежно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вмісту</a:t>
            </a:r>
            <a:r>
              <a:rPr lang="ru-RU" sz="3200" dirty="0"/>
              <a:t> у </a:t>
            </a:r>
            <a:r>
              <a:rPr lang="ru-RU" sz="3200" dirty="0" err="1"/>
              <a:t>ньому</a:t>
            </a:r>
            <a:r>
              <a:rPr lang="ru-RU" sz="3200" dirty="0"/>
              <a:t> </a:t>
            </a:r>
            <a:r>
              <a:rPr lang="ru-RU" sz="3200" dirty="0" err="1"/>
              <a:t>ахроматичного</a:t>
            </a:r>
            <a:r>
              <a:rPr lang="ru-RU" sz="3200" dirty="0"/>
              <a:t> </a:t>
            </a:r>
            <a:r>
              <a:rPr lang="ru-RU" sz="3200" dirty="0" err="1"/>
              <a:t>кольору</a:t>
            </a:r>
            <a:r>
              <a:rPr lang="ru-RU" sz="3200" dirty="0"/>
              <a:t>. </a:t>
            </a:r>
            <a:endParaRPr lang="uk-UA" sz="3200" dirty="0"/>
          </a:p>
        </p:txBody>
      </p:sp>
      <p:pic>
        <p:nvPicPr>
          <p:cNvPr id="6146" name="Picture 2" descr="C:\Users\Home\Desktop\slide_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9" y="2139100"/>
            <a:ext cx="698477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3542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591550" cy="4464496"/>
          </a:xfrm>
        </p:spPr>
        <p:txBody>
          <a:bodyPr>
            <a:noAutofit/>
          </a:bodyPr>
          <a:lstStyle/>
          <a:p>
            <a:pPr algn="ctr"/>
            <a:r>
              <a:rPr lang="uk-UA" sz="7200" dirty="0" smtClean="0">
                <a:solidFill>
                  <a:schemeClr val="tx1"/>
                </a:solidFill>
              </a:rPr>
              <a:t/>
            </a:r>
            <a:br>
              <a:rPr lang="uk-UA" sz="7200" dirty="0" smtClean="0">
                <a:solidFill>
                  <a:schemeClr val="tx1"/>
                </a:solidFill>
              </a:rPr>
            </a:br>
            <a:r>
              <a:rPr lang="uk-UA" sz="7200" dirty="0">
                <a:solidFill>
                  <a:schemeClr val="tx1"/>
                </a:solidFill>
              </a:rPr>
              <a:t/>
            </a:r>
            <a:br>
              <a:rPr lang="uk-UA" sz="7200" dirty="0">
                <a:solidFill>
                  <a:schemeClr val="tx1"/>
                </a:solidFill>
              </a:rPr>
            </a:br>
            <a:r>
              <a:rPr lang="uk-UA" sz="7200" dirty="0" smtClean="0">
                <a:solidFill>
                  <a:schemeClr val="tx1"/>
                </a:solidFill>
              </a:rPr>
              <a:t/>
            </a:r>
            <a:br>
              <a:rPr lang="uk-UA" sz="7200" dirty="0" smtClean="0">
                <a:solidFill>
                  <a:schemeClr val="tx1"/>
                </a:solidFill>
              </a:rPr>
            </a:br>
            <a:r>
              <a:rPr lang="uk-UA" sz="7200" dirty="0">
                <a:solidFill>
                  <a:schemeClr val="tx1"/>
                </a:solidFill>
              </a:rPr>
              <a:t/>
            </a:r>
            <a:br>
              <a:rPr lang="uk-UA" sz="7200" dirty="0">
                <a:solidFill>
                  <a:schemeClr val="tx1"/>
                </a:solidFill>
              </a:rPr>
            </a:br>
            <a:r>
              <a:rPr lang="uk-UA" sz="7200" dirty="0" smtClean="0">
                <a:solidFill>
                  <a:schemeClr val="tx1"/>
                </a:solidFill>
              </a:rPr>
              <a:t/>
            </a:r>
            <a:br>
              <a:rPr lang="uk-UA" sz="7200" dirty="0" smtClean="0">
                <a:solidFill>
                  <a:schemeClr val="tx1"/>
                </a:solidFill>
              </a:rPr>
            </a:br>
            <a:r>
              <a:rPr lang="uk-UA" sz="7200" dirty="0">
                <a:solidFill>
                  <a:schemeClr val="tx1"/>
                </a:solidFill>
              </a:rPr>
              <a:t/>
            </a:r>
            <a:br>
              <a:rPr lang="uk-UA" sz="7200" dirty="0">
                <a:solidFill>
                  <a:schemeClr val="tx1"/>
                </a:solidFill>
              </a:rPr>
            </a:br>
            <a:r>
              <a:rPr lang="uk-UA" sz="7200" dirty="0" smtClean="0">
                <a:solidFill>
                  <a:schemeClr val="tx1"/>
                </a:solidFill>
              </a:rPr>
              <a:t/>
            </a:r>
            <a:br>
              <a:rPr lang="uk-UA" sz="7200" dirty="0" smtClean="0">
                <a:solidFill>
                  <a:schemeClr val="tx1"/>
                </a:solidFill>
              </a:rPr>
            </a:br>
            <a:r>
              <a:rPr lang="uk-UA" sz="8000" b="1" dirty="0" smtClean="0">
                <a:solidFill>
                  <a:schemeClr val="tx1"/>
                </a:solidFill>
              </a:rPr>
              <a:t>Холодні і теплі кольори у</a:t>
            </a:r>
            <a:br>
              <a:rPr lang="uk-UA" sz="8000" b="1" dirty="0" smtClean="0">
                <a:solidFill>
                  <a:schemeClr val="tx1"/>
                </a:solidFill>
              </a:rPr>
            </a:br>
            <a:r>
              <a:rPr lang="uk-UA" sz="4800" b="1" dirty="0" smtClean="0">
                <a:solidFill>
                  <a:schemeClr val="accent2"/>
                </a:solidFill>
              </a:rPr>
              <a:t> </a:t>
            </a:r>
            <a:r>
              <a:rPr lang="uk-UA" sz="1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</a:t>
            </a:r>
            <a:r>
              <a:rPr lang="uk-UA" sz="1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uk-UA" sz="12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uk-UA" sz="1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uk-UA" sz="1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uk-UA" sz="1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uk-UA" sz="1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</a:t>
            </a:r>
            <a:endParaRPr lang="uk-UA" sz="1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052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9155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b="1" u="sng" dirty="0" err="1" smtClean="0">
                <a:solidFill>
                  <a:srgbClr val="00B050"/>
                </a:solidFill>
              </a:rPr>
              <a:t>Аквагрим</a:t>
            </a:r>
            <a:r>
              <a:rPr lang="uk-UA" dirty="0" smtClean="0"/>
              <a:t> – це техніка нанесення фарби на шкіру.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348880"/>
            <a:ext cx="705678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u="sng" dirty="0" smtClean="0">
                <a:solidFill>
                  <a:schemeClr val="accent2"/>
                </a:solidFill>
              </a:rPr>
              <a:t>МАТЕРІАЛИ ДЛЯ РОБОТИ: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*</a:t>
            </a:r>
            <a:r>
              <a:rPr lang="ru-RU" sz="3200" dirty="0" smtClean="0"/>
              <a:t> </a:t>
            </a:r>
            <a:r>
              <a:rPr lang="ru-RU" sz="3200" dirty="0" err="1" smtClean="0"/>
              <a:t>блискітки</a:t>
            </a:r>
            <a:r>
              <a:rPr lang="ru-RU" sz="3200" dirty="0" smtClean="0"/>
              <a:t> ;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*</a:t>
            </a:r>
            <a:r>
              <a:rPr lang="ru-RU" sz="3200" dirty="0" err="1" smtClean="0"/>
              <a:t>фарби</a:t>
            </a:r>
            <a:r>
              <a:rPr lang="ru-RU" sz="3200" dirty="0" smtClean="0"/>
              <a:t> для </a:t>
            </a:r>
            <a:r>
              <a:rPr lang="ru-RU" sz="3200" dirty="0" err="1"/>
              <a:t>обличчя</a:t>
            </a:r>
            <a:r>
              <a:rPr lang="ru-RU" sz="3200" dirty="0"/>
              <a:t> </a:t>
            </a:r>
            <a:r>
              <a:rPr lang="ru-RU" sz="3200" dirty="0" err="1" smtClean="0"/>
              <a:t>аквагрим</a:t>
            </a:r>
            <a:r>
              <a:rPr lang="ru-RU" sz="3200" dirty="0" smtClean="0"/>
              <a:t> теплого </a:t>
            </a:r>
            <a:r>
              <a:rPr lang="ru-RU" sz="3200" dirty="0"/>
              <a:t>і </a:t>
            </a:r>
            <a:r>
              <a:rPr lang="ru-RU" sz="3200" dirty="0" smtClean="0"/>
              <a:t>холодного </a:t>
            </a:r>
            <a:r>
              <a:rPr lang="ru-RU" sz="3200" dirty="0" err="1" smtClean="0"/>
              <a:t>кольору</a:t>
            </a:r>
            <a:r>
              <a:rPr lang="ru-RU" sz="3200" dirty="0" smtClean="0"/>
              <a:t>;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*</a:t>
            </a:r>
            <a:r>
              <a:rPr lang="ru-RU" sz="3200" dirty="0" err="1" smtClean="0"/>
              <a:t>спонжі</a:t>
            </a:r>
            <a:r>
              <a:rPr lang="ru-RU" sz="3200" dirty="0" smtClean="0"/>
              <a:t> ;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*</a:t>
            </a:r>
            <a:r>
              <a:rPr lang="ru-RU" sz="3200" dirty="0" err="1" smtClean="0"/>
              <a:t>кісточки</a:t>
            </a:r>
            <a:r>
              <a:rPr lang="ru-RU" sz="3200" dirty="0" smtClean="0"/>
              <a:t> </a:t>
            </a:r>
            <a:r>
              <a:rPr lang="ru-RU" sz="3200" dirty="0" err="1" smtClean="0"/>
              <a:t>різних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номерів</a:t>
            </a:r>
            <a:r>
              <a:rPr lang="ru-RU" sz="3200" dirty="0"/>
              <a:t>;</a:t>
            </a:r>
            <a:endParaRPr lang="ru-RU" dirty="0"/>
          </a:p>
          <a:p>
            <a:r>
              <a:rPr lang="ru-RU" sz="3200" b="1" dirty="0" smtClean="0">
                <a:solidFill>
                  <a:srgbClr val="00B050"/>
                </a:solidFill>
              </a:rPr>
              <a:t>*</a:t>
            </a:r>
            <a:r>
              <a:rPr lang="ru-RU" sz="3200" dirty="0"/>
              <a:t> </a:t>
            </a:r>
            <a:r>
              <a:rPr lang="ru-RU" sz="3200" dirty="0" smtClean="0"/>
              <a:t>Вода;</a:t>
            </a:r>
          </a:p>
        </p:txBody>
      </p:sp>
    </p:spTree>
    <p:extLst>
      <p:ext uri="{BB962C8B-B14F-4D97-AF65-F5344CB8AC3E}">
        <p14:creationId xmlns:p14="http://schemas.microsoft.com/office/powerpoint/2010/main" xmlns="" val="1237680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5648672"/>
          </a:xfrm>
        </p:spPr>
        <p:txBody>
          <a:bodyPr>
            <a:normAutofit fontScale="90000"/>
          </a:bodyPr>
          <a:lstStyle/>
          <a:p>
            <a:r>
              <a:rPr lang="uk-UA" sz="8800" b="1" dirty="0" smtClean="0">
                <a:solidFill>
                  <a:srgbClr val="FF0000"/>
                </a:solidFill>
              </a:rPr>
              <a:t>Техніка безпеки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solidFill>
                  <a:srgbClr val="FF0000"/>
                </a:solidFill>
              </a:rPr>
              <a:t>* </a:t>
            </a:r>
            <a:r>
              <a:rPr lang="uk-UA" dirty="0" smtClean="0"/>
              <a:t>не використовувати продукцію в якій вийшла  дата застосування.</a:t>
            </a:r>
            <a:br>
              <a:rPr lang="uk-UA" dirty="0" smtClean="0"/>
            </a:br>
            <a:r>
              <a:rPr lang="uk-UA" b="1" dirty="0" smtClean="0">
                <a:solidFill>
                  <a:srgbClr val="FF0000"/>
                </a:solidFill>
              </a:rPr>
              <a:t>*</a:t>
            </a:r>
            <a:r>
              <a:rPr lang="uk-UA" dirty="0" err="1"/>
              <a:t>а</a:t>
            </a:r>
            <a:r>
              <a:rPr lang="uk-UA" dirty="0" err="1" smtClean="0"/>
              <a:t>квагрим</a:t>
            </a:r>
            <a:r>
              <a:rPr lang="uk-UA" dirty="0" smtClean="0"/>
              <a:t> зберігати у сухому місці при температурі  від 0 до +30 С. </a:t>
            </a:r>
            <a:br>
              <a:rPr lang="uk-UA" dirty="0" smtClean="0"/>
            </a:br>
            <a:r>
              <a:rPr lang="uk-UA" b="1" dirty="0">
                <a:solidFill>
                  <a:srgbClr val="FF0000"/>
                </a:solidFill>
              </a:rPr>
              <a:t>* </a:t>
            </a:r>
            <a:r>
              <a:rPr lang="uk-UA" dirty="0"/>
              <a:t>не можна наносити фарбу діткам до трьох </a:t>
            </a:r>
            <a:r>
              <a:rPr lang="uk-UA" dirty="0" smtClean="0"/>
              <a:t>років.</a:t>
            </a:r>
            <a:r>
              <a:rPr lang="uk-UA" dirty="0"/>
              <a:t/>
            </a:r>
            <a:br>
              <a:rPr lang="uk-UA" dirty="0"/>
            </a:br>
            <a:r>
              <a:rPr lang="uk-UA" b="1" dirty="0" smtClean="0">
                <a:solidFill>
                  <a:srgbClr val="FF0000"/>
                </a:solidFill>
              </a:rPr>
              <a:t>*</a:t>
            </a:r>
            <a:r>
              <a:rPr lang="uk-UA" dirty="0" smtClean="0"/>
              <a:t> неможна наносити на відкриті рани або хвору шкіру.</a:t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758590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760" y="1700808"/>
            <a:ext cx="8591550" cy="1152128"/>
          </a:xfrm>
        </p:spPr>
        <p:txBody>
          <a:bodyPr>
            <a:noAutofit/>
          </a:bodyPr>
          <a:lstStyle/>
          <a:p>
            <a:pPr algn="ctr"/>
            <a:r>
              <a:rPr lang="uk-UA" sz="6600" b="1" dirty="0">
                <a:solidFill>
                  <a:srgbClr val="7030A0"/>
                </a:solidFill>
              </a:rPr>
              <a:t>Послідовність виконання</a:t>
            </a:r>
          </a:p>
        </p:txBody>
      </p:sp>
      <p:pic>
        <p:nvPicPr>
          <p:cNvPr id="8194" name="Picture 2" descr="C:\Users\Home\Desktop\a5azuziconta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59" r="7046"/>
          <a:stretch/>
        </p:blipFill>
        <p:spPr bwMode="auto">
          <a:xfrm>
            <a:off x="751632" y="3356992"/>
            <a:ext cx="7736114" cy="276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7455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\Desktop\35gifullsizevy35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50211"/>
            <a:ext cx="5471170" cy="547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8942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820472" cy="5544616"/>
          </a:xfrm>
        </p:spPr>
        <p:txBody>
          <a:bodyPr>
            <a:noAutofit/>
          </a:bodyPr>
          <a:lstStyle/>
          <a:p>
            <a:r>
              <a:rPr lang="uk-UA" sz="8800" b="1" dirty="0" smtClean="0">
                <a:solidFill>
                  <a:srgbClr val="C00000"/>
                </a:solidFill>
              </a:rPr>
              <a:t/>
            </a:r>
            <a:br>
              <a:rPr lang="uk-UA" sz="8800" b="1" dirty="0" smtClean="0">
                <a:solidFill>
                  <a:srgbClr val="C00000"/>
                </a:solidFill>
              </a:rPr>
            </a:br>
            <a:r>
              <a:rPr lang="uk-UA" sz="8800" b="1" dirty="0" smtClean="0">
                <a:solidFill>
                  <a:srgbClr val="C00000"/>
                </a:solidFill>
              </a:rPr>
              <a:t> Дякую  за увагу.</a:t>
            </a:r>
            <a:br>
              <a:rPr lang="uk-UA" sz="8800" b="1" dirty="0" smtClean="0">
                <a:solidFill>
                  <a:srgbClr val="C00000"/>
                </a:solidFill>
              </a:rPr>
            </a:br>
            <a:r>
              <a:rPr lang="uk-UA" sz="8800" b="1" dirty="0" smtClean="0">
                <a:solidFill>
                  <a:srgbClr val="C00000"/>
                </a:solidFill>
              </a:rPr>
              <a:t/>
            </a:r>
            <a:br>
              <a:rPr lang="uk-UA" sz="8800" b="1" dirty="0" smtClean="0">
                <a:solidFill>
                  <a:srgbClr val="C00000"/>
                </a:solidFill>
              </a:rPr>
            </a:br>
            <a:r>
              <a:rPr lang="uk-UA" sz="8800" b="1" dirty="0" smtClean="0">
                <a:solidFill>
                  <a:srgbClr val="C00000"/>
                </a:solidFill>
              </a:rPr>
              <a:t/>
            </a:r>
            <a:br>
              <a:rPr lang="uk-UA" sz="8800" b="1" dirty="0" smtClean="0">
                <a:solidFill>
                  <a:srgbClr val="C00000"/>
                </a:solidFill>
              </a:rPr>
            </a:br>
            <a:r>
              <a:rPr lang="uk-UA" sz="8800" b="1" dirty="0" smtClean="0">
                <a:solidFill>
                  <a:srgbClr val="C00000"/>
                </a:solidFill>
              </a:rPr>
              <a:t>Творчих успіхів!!!</a:t>
            </a:r>
            <a:endParaRPr lang="uk-UA" sz="8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2269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600106" y="188640"/>
            <a:ext cx="5508104" cy="6408712"/>
          </a:xfrm>
        </p:spPr>
        <p:txBody>
          <a:bodyPr>
            <a:noAutofit/>
          </a:bodyPr>
          <a:lstStyle/>
          <a:p>
            <a:r>
              <a:rPr lang="uk-UA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навчальна:</a:t>
            </a:r>
            <a:r>
              <a:rPr lang="uk-UA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актуалізувати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знання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дітей про колір,  як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головний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засіб живопису 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ознайомити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впливом кольору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людину, кольоровим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спектром,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поняттями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«колірний тон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», «насиченість кольору», «теплий і холодний тон».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озвивальна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розвивати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кольоросприйняття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вміння застосовувати колір у техніці «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аквагрим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». Формувати естетичне відчуття та смак.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виховна: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виховувати зацікавленість до творів живопису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60648"/>
            <a:ext cx="1872208" cy="1872208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Тема</a:t>
            </a:r>
            <a:r>
              <a:rPr lang="uk-UA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br>
              <a:rPr lang="uk-UA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uk-UA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		</a:t>
            </a:r>
            <a:endParaRPr lang="uk-UA" sz="2200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606314"/>
      </p:ext>
    </p:extLst>
  </p:cSld>
  <p:clrMapOvr>
    <a:masterClrMapping/>
  </p:clrMapOvr>
  <p:transition spd="slow" advTm="144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22690_html_1fa104a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011" y="620688"/>
            <a:ext cx="77768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4" y="260648"/>
            <a:ext cx="8591550" cy="2808312"/>
          </a:xfrm>
        </p:spPr>
        <p:txBody>
          <a:bodyPr>
            <a:noAutofit/>
          </a:bodyPr>
          <a:lstStyle/>
          <a:p>
            <a:r>
              <a:rPr lang="ru-RU" sz="3200" b="1" dirty="0" err="1"/>
              <a:t>Кольорознавство</a:t>
            </a:r>
            <a:r>
              <a:rPr lang="ru-RU" sz="3200" b="1" dirty="0"/>
              <a:t>, як наука про </a:t>
            </a:r>
            <a:r>
              <a:rPr lang="ru-RU" sz="3200" b="1" dirty="0" err="1"/>
              <a:t>колір</a:t>
            </a:r>
            <a:r>
              <a:rPr lang="ru-RU" sz="3200" b="1" dirty="0"/>
              <a:t>.</a:t>
            </a:r>
            <a:br>
              <a:rPr lang="ru-RU" sz="3200" b="1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xmlns="" val="2897061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52">
        <p14:ferris dir="l"/>
      </p:transition>
    </mc:Choice>
    <mc:Fallback>
      <p:transition spd="slow" advTm="3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71601" y="-82216"/>
            <a:ext cx="7416824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5400" b="1" dirty="0">
                <a:solidFill>
                  <a:srgbClr val="7030A0"/>
                </a:solidFill>
              </a:rPr>
              <a:t>Існує дві групи кольорів: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    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3649335"/>
              </p:ext>
            </p:extLst>
          </p:nvPr>
        </p:nvGraphicFramePr>
        <p:xfrm>
          <a:off x="251520" y="1636792"/>
          <a:ext cx="8591550" cy="640080"/>
        </p:xfrm>
        <a:graphic>
          <a:graphicData uri="http://schemas.openxmlformats.org/drawingml/2006/table">
            <a:tbl>
              <a:tblPr/>
              <a:tblGrid>
                <a:gridCol w="8591550"/>
              </a:tblGrid>
              <a:tr h="576063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effectLst/>
                          <a:latin typeface="arial,helvetica,sans-serif"/>
                        </a:rPr>
                        <a:t>ахроматичні           хроматичні </a:t>
                      </a:r>
                      <a:endParaRPr lang="uk-UA" sz="3600" b="1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C:\Users\Home\Desktop\slid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661" y="2503107"/>
            <a:ext cx="7591764" cy="390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615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346">
        <p14:prism isContent="1" isInverted="1"/>
      </p:transition>
    </mc:Choice>
    <mc:Fallback>
      <p:transition spd="slow" advTm="3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0_7891f_7b383bed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0688"/>
            <a:ext cx="6428523" cy="642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5850" y="239529"/>
            <a:ext cx="869863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3200" b="1" dirty="0" smtClean="0"/>
              <a:t>До </a:t>
            </a:r>
            <a:r>
              <a:rPr lang="uk-UA" sz="3200" b="1" dirty="0" smtClean="0">
                <a:solidFill>
                  <a:schemeClr val="bg1"/>
                </a:solidFill>
              </a:rPr>
              <a:t>хроматичних</a:t>
            </a:r>
            <a:r>
              <a:rPr lang="uk-UA" sz="3200" b="1" dirty="0" smtClean="0"/>
              <a:t>  належать </a:t>
            </a:r>
            <a:r>
              <a:rPr lang="uk-UA" sz="3200" b="1" dirty="0"/>
              <a:t>усі барви </a:t>
            </a:r>
            <a:r>
              <a:rPr lang="uk-UA" sz="3200" b="1" dirty="0" smtClean="0"/>
              <a:t>        сонячного  спектра</a:t>
            </a:r>
            <a:r>
              <a:rPr lang="uk-UA" sz="3200" b="1" dirty="0"/>
              <a:t>.</a:t>
            </a:r>
          </a:p>
          <a:p>
            <a:pPr fontAlgn="base"/>
            <a:r>
              <a:rPr lang="uk-UA" sz="3200" dirty="0" smtClean="0"/>
              <a:t> </a:t>
            </a:r>
            <a:r>
              <a:rPr lang="uk-UA" sz="4400" b="1" dirty="0">
                <a:solidFill>
                  <a:srgbClr val="FF0000"/>
                </a:solidFill>
              </a:rPr>
              <a:t>червоний, </a:t>
            </a:r>
            <a:endParaRPr lang="uk-UA" sz="4400" b="1" dirty="0" smtClean="0">
              <a:solidFill>
                <a:srgbClr val="FF0000"/>
              </a:solidFill>
            </a:endParaRPr>
          </a:p>
          <a:p>
            <a:pPr fontAlgn="base"/>
            <a:r>
              <a:rPr lang="uk-UA" sz="4000" b="1" dirty="0" smtClean="0">
                <a:solidFill>
                  <a:srgbClr val="FFC000"/>
                </a:solidFill>
              </a:rPr>
              <a:t>оранжевий,</a:t>
            </a:r>
          </a:p>
          <a:p>
            <a:pPr fontAlgn="base"/>
            <a:r>
              <a:rPr lang="uk-UA" sz="3200" dirty="0" smtClean="0"/>
              <a:t> </a:t>
            </a:r>
            <a:r>
              <a:rPr lang="uk-UA" sz="4000" b="1" dirty="0">
                <a:solidFill>
                  <a:srgbClr val="FFFF00"/>
                </a:solidFill>
              </a:rPr>
              <a:t>жовтий, </a:t>
            </a:r>
            <a:endParaRPr lang="uk-UA" sz="4000" b="1" dirty="0" smtClean="0">
              <a:solidFill>
                <a:srgbClr val="FFFF00"/>
              </a:solidFill>
            </a:endParaRPr>
          </a:p>
          <a:p>
            <a:pPr fontAlgn="base"/>
            <a:r>
              <a:rPr lang="uk-UA" sz="4000" b="1" dirty="0" smtClean="0">
                <a:solidFill>
                  <a:srgbClr val="92D050"/>
                </a:solidFill>
              </a:rPr>
              <a:t>зелений</a:t>
            </a:r>
            <a:r>
              <a:rPr lang="uk-UA" sz="4000" b="1" dirty="0">
                <a:solidFill>
                  <a:srgbClr val="92D050"/>
                </a:solidFill>
              </a:rPr>
              <a:t>,</a:t>
            </a:r>
            <a:r>
              <a:rPr lang="uk-UA" sz="4000" b="1" dirty="0"/>
              <a:t> </a:t>
            </a:r>
            <a:endParaRPr lang="uk-UA" sz="4000" b="1" dirty="0" smtClean="0"/>
          </a:p>
          <a:p>
            <a:pPr fontAlgn="base"/>
            <a:r>
              <a:rPr lang="uk-UA" sz="4000" b="1" dirty="0" smtClean="0">
                <a:solidFill>
                  <a:srgbClr val="00B0F0"/>
                </a:solidFill>
              </a:rPr>
              <a:t>голубий</a:t>
            </a:r>
            <a:r>
              <a:rPr lang="uk-UA" sz="4000" b="1" dirty="0">
                <a:solidFill>
                  <a:srgbClr val="0070C0"/>
                </a:solidFill>
              </a:rPr>
              <a:t>, </a:t>
            </a:r>
            <a:endParaRPr lang="uk-UA" sz="4000" b="1" dirty="0" smtClean="0">
              <a:solidFill>
                <a:srgbClr val="0070C0"/>
              </a:solidFill>
            </a:endParaRPr>
          </a:p>
          <a:p>
            <a:pPr fontAlgn="base"/>
            <a:r>
              <a:rPr 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синій</a:t>
            </a:r>
            <a:r>
              <a:rPr lang="uk-U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uk-UA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uk-UA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фіолетовий.</a:t>
            </a:r>
          </a:p>
        </p:txBody>
      </p:sp>
    </p:spTree>
    <p:extLst>
      <p:ext uri="{BB962C8B-B14F-4D97-AF65-F5344CB8AC3E}">
        <p14:creationId xmlns:p14="http://schemas.microsoft.com/office/powerpoint/2010/main" xmlns="" val="3677985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Tm="430">
        <p14:switch dir="r"/>
      </p:transition>
    </mc:Choice>
    <mc:Fallback>
      <p:transition spd="slow" advTm="4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esktop\ComputerDesktopWallpapersCollection384_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993" y="824518"/>
            <a:ext cx="835847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4000" b="1" dirty="0"/>
              <a:t>Основними кольорами спектра </a:t>
            </a:r>
            <a:r>
              <a:rPr lang="uk-UA" sz="4000" b="1" dirty="0" smtClean="0"/>
              <a:t>є :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xmlns="" val="3234817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408">
        <p14:conveyor dir="l"/>
      </p:transition>
    </mc:Choice>
    <mc:Fallback>
      <p:transition spd="slow" advTm="4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0" y="692696"/>
            <a:ext cx="8676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4000" b="1" dirty="0"/>
              <a:t>До ахроматичних кольорів належить</a:t>
            </a:r>
            <a:r>
              <a:rPr lang="uk-UA" sz="4000" b="1" dirty="0" smtClean="0"/>
              <a:t>:</a:t>
            </a:r>
          </a:p>
          <a:p>
            <a:pPr fontAlgn="base"/>
            <a:endParaRPr lang="uk-UA" sz="4000" b="1" dirty="0"/>
          </a:p>
          <a:p>
            <a:pPr fontAlgn="base"/>
            <a:r>
              <a:rPr lang="uk-UA" sz="3200" dirty="0" smtClean="0"/>
              <a:t>    – білий                     – чорний                   </a:t>
            </a:r>
            <a:r>
              <a:rPr lang="uk-UA" sz="3200" dirty="0"/>
              <a:t>– сірий.</a:t>
            </a:r>
          </a:p>
          <a:p>
            <a:pPr fontAlgn="base"/>
            <a:r>
              <a:rPr lang="uk-UA" sz="3200" dirty="0" smtClean="0"/>
              <a:t>    (</a:t>
            </a:r>
            <a:r>
              <a:rPr lang="uk-UA" sz="3200" dirty="0"/>
              <a:t>світло</a:t>
            </a:r>
            <a:r>
              <a:rPr lang="uk-UA" sz="3200" dirty="0" smtClean="0"/>
              <a:t>)                     (</a:t>
            </a:r>
            <a:r>
              <a:rPr lang="uk-UA" sz="3200" dirty="0"/>
              <a:t>темрява</a:t>
            </a:r>
            <a:r>
              <a:rPr lang="uk-UA" sz="3200" dirty="0" smtClean="0"/>
              <a:t>)</a:t>
            </a:r>
            <a:endParaRPr lang="uk-UA" sz="3200" dirty="0"/>
          </a:p>
        </p:txBody>
      </p:sp>
      <p:pic>
        <p:nvPicPr>
          <p:cNvPr id="5122" name="Picture 2" descr="C:\Users\Home\Desktop\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001020"/>
            <a:ext cx="9143539" cy="325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2552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98">
        <p14:prism isInverted="1"/>
      </p:transition>
    </mc:Choice>
    <mc:Fallback>
      <p:transition spd="slow" advTm="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761278"/>
            <a:ext cx="53285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/>
              <a:t>Коло </a:t>
            </a:r>
            <a:r>
              <a:rPr lang="ru-RU" sz="5400" b="1" dirty="0" err="1"/>
              <a:t>кольорів</a:t>
            </a:r>
            <a:r>
              <a:rPr lang="ru-RU" sz="5400" b="1" dirty="0"/>
              <a:t> </a:t>
            </a:r>
            <a:r>
              <a:rPr lang="ru-RU" sz="5400" b="1" dirty="0" err="1"/>
              <a:t>зазвичай</a:t>
            </a:r>
            <a:r>
              <a:rPr lang="ru-RU" sz="5400" b="1" dirty="0"/>
              <a:t> </a:t>
            </a:r>
            <a:r>
              <a:rPr lang="ru-RU" sz="5400" b="1" dirty="0" err="1"/>
              <a:t>поділяють</a:t>
            </a:r>
            <a:r>
              <a:rPr lang="ru-RU" sz="5400" b="1" dirty="0"/>
              <a:t> на </a:t>
            </a:r>
            <a:r>
              <a:rPr lang="ru-RU" sz="5400" b="1" dirty="0" err="1"/>
              <a:t>дві</a:t>
            </a:r>
            <a:r>
              <a:rPr lang="ru-RU" sz="5400" b="1" dirty="0"/>
              <a:t> </a:t>
            </a:r>
            <a:r>
              <a:rPr lang="ru-RU" sz="5400" b="1" dirty="0" err="1"/>
              <a:t>частини</a:t>
            </a:r>
            <a:r>
              <a:rPr lang="ru-RU" sz="5400" b="1" dirty="0"/>
              <a:t> – </a:t>
            </a:r>
            <a:endParaRPr lang="ru-RU" sz="5400" b="1" dirty="0" smtClean="0"/>
          </a:p>
          <a:p>
            <a:pPr algn="ctr"/>
            <a:r>
              <a:rPr lang="ru-RU" sz="5400" b="1" dirty="0" smtClean="0">
                <a:solidFill>
                  <a:srgbClr val="FFC000"/>
                </a:solidFill>
              </a:rPr>
              <a:t>теплу</a:t>
            </a:r>
            <a:r>
              <a:rPr lang="ru-RU" sz="5400" dirty="0" smtClean="0"/>
              <a:t> </a:t>
            </a:r>
            <a:r>
              <a:rPr lang="ru-RU" sz="5400" dirty="0"/>
              <a:t>і </a:t>
            </a:r>
            <a:r>
              <a:rPr lang="ru-RU" sz="5400" b="1" dirty="0" err="1" smtClean="0">
                <a:solidFill>
                  <a:srgbClr val="0070C0"/>
                </a:solidFill>
              </a:rPr>
              <a:t>холодну</a:t>
            </a:r>
            <a:r>
              <a:rPr lang="ru-RU" sz="5400" b="1" dirty="0" smtClean="0">
                <a:solidFill>
                  <a:srgbClr val="0070C0"/>
                </a:solidFill>
              </a:rPr>
              <a:t> </a:t>
            </a:r>
            <a:r>
              <a:rPr lang="ru-RU" sz="5400" b="1" dirty="0" smtClean="0"/>
              <a:t>гаму</a:t>
            </a:r>
            <a:r>
              <a:rPr lang="ru-RU" sz="5400" dirty="0" smtClean="0"/>
              <a:t>.</a:t>
            </a:r>
            <a:endParaRPr lang="uk-UA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59970383"/>
      </p:ext>
    </p:extLst>
  </p:cSld>
  <p:clrMapOvr>
    <a:masterClrMapping/>
  </p:clrMapOvr>
  <p:transition spd="slow" advTm="279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1430" y="1052736"/>
            <a:ext cx="84249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u="sng" dirty="0" smtClean="0">
                <a:solidFill>
                  <a:srgbClr val="C00000"/>
                </a:solidFill>
              </a:rPr>
              <a:t>Теплі</a:t>
            </a:r>
            <a:r>
              <a:rPr lang="uk-UA" sz="6000" b="1" dirty="0" smtClean="0">
                <a:solidFill>
                  <a:srgbClr val="C00000"/>
                </a:solidFill>
              </a:rPr>
              <a:t>  </a:t>
            </a:r>
            <a:r>
              <a:rPr lang="uk-UA" sz="6000" b="1" u="sng" dirty="0" smtClean="0">
                <a:solidFill>
                  <a:srgbClr val="C00000"/>
                </a:solidFill>
              </a:rPr>
              <a:t>кольори</a:t>
            </a:r>
            <a:r>
              <a:rPr lang="uk-UA" sz="6000" b="1" u="sng" dirty="0">
                <a:solidFill>
                  <a:srgbClr val="C00000"/>
                </a:solidFill>
              </a:rPr>
              <a:t>: </a:t>
            </a:r>
            <a:endParaRPr lang="uk-UA" sz="2800" b="1" u="sng" dirty="0" smtClean="0">
              <a:solidFill>
                <a:srgbClr val="C00000"/>
              </a:solidFill>
            </a:endParaRPr>
          </a:p>
          <a:p>
            <a:pPr algn="ctr"/>
            <a:r>
              <a:rPr lang="uk-UA" sz="4000" b="1" dirty="0" smtClean="0"/>
              <a:t>червоний</a:t>
            </a:r>
            <a:r>
              <a:rPr lang="uk-UA" sz="4000" b="1" dirty="0"/>
              <a:t>, жовтий, оранжевий і всі кольори, в яких є частинка цих кольорів</a:t>
            </a:r>
            <a:r>
              <a:rPr lang="uk-UA" sz="4000" b="1" dirty="0" smtClean="0"/>
              <a:t>.</a:t>
            </a:r>
          </a:p>
          <a:p>
            <a:pPr algn="ctr"/>
            <a:r>
              <a:rPr lang="uk-UA" sz="4000" b="1" dirty="0" smtClean="0">
                <a:solidFill>
                  <a:srgbClr val="FFC000"/>
                </a:solidFill>
              </a:rPr>
              <a:t> </a:t>
            </a: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Теплі </a:t>
            </a: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кольори нагадують колір </a:t>
            </a:r>
            <a:r>
              <a:rPr lang="uk-UA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сонця, вогню, того, що в природі </a:t>
            </a:r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справді дає тепло.</a:t>
            </a:r>
          </a:p>
        </p:txBody>
      </p:sp>
    </p:spTree>
    <p:extLst>
      <p:ext uri="{BB962C8B-B14F-4D97-AF65-F5344CB8AC3E}">
        <p14:creationId xmlns:p14="http://schemas.microsoft.com/office/powerpoint/2010/main" xmlns="" val="2481338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2852</TotalTime>
  <Words>187</Words>
  <Application>Microsoft Office PowerPoint</Application>
  <PresentationFormat>Экран (4:3)</PresentationFormat>
  <Paragraphs>45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Soho</vt:lpstr>
      <vt:lpstr>Насиченість            кольору.  Теплі та холодні                  кольори.</vt:lpstr>
      <vt:lpstr>Тема    </vt:lpstr>
      <vt:lpstr>Кольорознавство, як наука про колір.  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     Холодні і теплі кольори у  аквагримі</vt:lpstr>
      <vt:lpstr>Аквагрим – це техніка нанесення фарби на шкіру.</vt:lpstr>
      <vt:lpstr>Техніка безпеки * не використовувати продукцію в якій вийшла  дата застосування. *аквагрим зберігати у сухому місці при температурі  від 0 до +30 С.  * не можна наносити фарбу діткам до трьох років. * неможна наносити на відкриті рани або хвору шкіру. </vt:lpstr>
      <vt:lpstr>Послідовність виконання</vt:lpstr>
      <vt:lpstr>Слайд 15</vt:lpstr>
      <vt:lpstr>  Дякую  за увагу.   Творчих успіхів!!!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Суразький НВК  І-ІІІ ступенів </dc:title>
  <dc:creator>2970</dc:creator>
  <cp:lastModifiedBy>home</cp:lastModifiedBy>
  <cp:revision>153</cp:revision>
  <dcterms:created xsi:type="dcterms:W3CDTF">2016-02-04T14:16:39Z</dcterms:created>
  <dcterms:modified xsi:type="dcterms:W3CDTF">2019-02-08T09:09:45Z</dcterms:modified>
</cp:coreProperties>
</file>