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71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chemeClr val="bg1"/>
                </a:solidFill>
              </a:rPr>
              <a:t>Sprachturnier </a:t>
            </a:r>
          </a:p>
          <a:p>
            <a:pPr algn="ctr"/>
            <a:r>
              <a:rPr lang="de-DE" sz="6000" dirty="0" smtClean="0">
                <a:solidFill>
                  <a:schemeClr val="bg1"/>
                </a:solidFill>
              </a:rPr>
              <a:t>"Die besten Deutschkenner" </a:t>
            </a:r>
            <a:endParaRPr lang="uk-U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9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7286644" cy="3857628"/>
          </a:xfrm>
          <a:prstGeom prst="cloudCallout">
            <a:avLst>
              <a:gd name="adj1" fmla="val -40775"/>
              <a:gd name="adj2" fmla="val 7708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785794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Die </a:t>
            </a:r>
            <a:r>
              <a:rPr lang="en-US" sz="2800" dirty="0" err="1" smtClean="0"/>
              <a:t>Katze</a:t>
            </a:r>
            <a:r>
              <a:rPr lang="en-US" sz="2800" dirty="0" smtClean="0"/>
              <a:t> </a:t>
            </a:r>
            <a:r>
              <a:rPr lang="en-US" sz="2800" dirty="0" err="1" smtClean="0"/>
              <a:t>kratzt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ihrer</a:t>
            </a:r>
            <a:r>
              <a:rPr lang="en-US" sz="2800" dirty="0" smtClean="0"/>
              <a:t> </a:t>
            </a:r>
            <a:r>
              <a:rPr lang="en-US" sz="2800" dirty="0" err="1" smtClean="0"/>
              <a:t>Tatze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An </a:t>
            </a:r>
            <a:r>
              <a:rPr lang="en-US" sz="2800" dirty="0" err="1" smtClean="0"/>
              <a:t>Treppe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Teppich</a:t>
            </a:r>
            <a:r>
              <a:rPr lang="en-US" sz="2800" dirty="0" smtClean="0"/>
              <a:t> und </a:t>
            </a:r>
            <a:r>
              <a:rPr lang="en-US" sz="2800" dirty="0" err="1" smtClean="0"/>
              <a:t>Matratze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Als</a:t>
            </a:r>
            <a:r>
              <a:rPr lang="en-US" sz="2800" dirty="0" smtClean="0"/>
              <a:t>  Anna </a:t>
            </a:r>
            <a:r>
              <a:rPr lang="en-US" sz="2800" dirty="0" err="1" smtClean="0"/>
              <a:t>abends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aß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Aß</a:t>
            </a:r>
            <a:r>
              <a:rPr lang="en-US" sz="2800" dirty="0" smtClean="0"/>
              <a:t> Anna </a:t>
            </a:r>
            <a:r>
              <a:rPr lang="en-US" sz="2800" dirty="0" err="1" smtClean="0"/>
              <a:t>abends</a:t>
            </a:r>
            <a:r>
              <a:rPr lang="en-US" sz="2800" dirty="0" smtClean="0"/>
              <a:t> </a:t>
            </a:r>
            <a:r>
              <a:rPr lang="en-US" sz="2800" dirty="0" err="1" smtClean="0"/>
              <a:t>Ananas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785918" y="2928934"/>
            <a:ext cx="7358082" cy="3714776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28" y="3500438"/>
            <a:ext cx="67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Wilde Wiesel </a:t>
            </a:r>
            <a:r>
              <a:rPr lang="en-US" sz="2800" dirty="0" err="1" smtClean="0"/>
              <a:t>wollen</a:t>
            </a:r>
            <a:r>
              <a:rPr lang="en-US" sz="2800" dirty="0" smtClean="0"/>
              <a:t> </a:t>
            </a:r>
            <a:r>
              <a:rPr lang="en-US" sz="2800" dirty="0" err="1" smtClean="0"/>
              <a:t>wissen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Wo</a:t>
            </a:r>
            <a:r>
              <a:rPr lang="en-US" sz="2800" dirty="0" smtClean="0"/>
              <a:t> </a:t>
            </a:r>
            <a:r>
              <a:rPr lang="en-US" sz="2800" dirty="0" err="1" smtClean="0"/>
              <a:t>warme</a:t>
            </a:r>
            <a:r>
              <a:rPr lang="en-US" sz="2800" dirty="0" smtClean="0"/>
              <a:t> W</a:t>
            </a:r>
            <a:r>
              <a:rPr lang="el-GR" sz="2800" dirty="0" smtClean="0"/>
              <a:t>ὕ</a:t>
            </a:r>
            <a:r>
              <a:rPr lang="en-US" sz="2800" dirty="0" err="1" smtClean="0"/>
              <a:t>rtchen</a:t>
            </a:r>
            <a:r>
              <a:rPr lang="en-US" sz="2800" dirty="0" smtClean="0"/>
              <a:t> </a:t>
            </a:r>
            <a:r>
              <a:rPr lang="en-US" sz="2800" dirty="0" err="1" smtClean="0"/>
              <a:t>wachsen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Zwischen</a:t>
            </a:r>
            <a:r>
              <a:rPr lang="en-US" sz="2800" dirty="0" smtClean="0"/>
              <a:t>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Zwetschenb</a:t>
            </a:r>
            <a:r>
              <a:rPr lang="el-GR" sz="2800" dirty="0" smtClean="0"/>
              <a:t>ἅ</a:t>
            </a:r>
            <a:r>
              <a:rPr lang="en-US" sz="2800" dirty="0" err="1" smtClean="0"/>
              <a:t>umen</a:t>
            </a:r>
            <a:r>
              <a:rPr lang="en-US" sz="2800" dirty="0" smtClean="0"/>
              <a:t> </a:t>
            </a:r>
            <a:r>
              <a:rPr lang="en-US" sz="2800" dirty="0" err="1" smtClean="0"/>
              <a:t>zwitschen</a:t>
            </a:r>
            <a:r>
              <a:rPr lang="en-US" sz="2800" dirty="0" smtClean="0"/>
              <a:t>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Spatzen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Hans </a:t>
            </a:r>
            <a:r>
              <a:rPr lang="en-US" sz="2800" dirty="0" err="1" smtClean="0"/>
              <a:t>hackt</a:t>
            </a:r>
            <a:r>
              <a:rPr lang="en-US" sz="2800" dirty="0" smtClean="0"/>
              <a:t> </a:t>
            </a:r>
            <a:r>
              <a:rPr lang="en-US" sz="2800" dirty="0" err="1" smtClean="0"/>
              <a:t>Holz</a:t>
            </a:r>
            <a:r>
              <a:rPr lang="en-US" sz="2800" dirty="0" smtClean="0"/>
              <a:t> </a:t>
            </a:r>
            <a:r>
              <a:rPr lang="en-US" sz="2800" dirty="0" err="1" smtClean="0"/>
              <a:t>hintern</a:t>
            </a:r>
            <a:r>
              <a:rPr lang="en-US" sz="2800" dirty="0" smtClean="0"/>
              <a:t> </a:t>
            </a:r>
            <a:r>
              <a:rPr lang="en-US" sz="2800" dirty="0" err="1" smtClean="0"/>
              <a:t>Hirtenhaus</a:t>
            </a:r>
            <a:r>
              <a:rPr lang="en-US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09999"/>
          </a:xfrm>
        </p:spPr>
      </p:pic>
      <p:pic>
        <p:nvPicPr>
          <p:cNvPr id="5" name="Рисунок 4" descr="501403_estudantes-grupo-livros-menina-crianças-esc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791682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335756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Goudy Stout" pitchFamily="18" charset="0"/>
              </a:rPr>
              <a:t>Aufgabe</a:t>
            </a:r>
            <a:r>
              <a:rPr lang="en-US" sz="3600" dirty="0" smtClean="0">
                <a:solidFill>
                  <a:srgbClr val="002060"/>
                </a:solidFill>
                <a:latin typeface="Goudy Stout" pitchFamily="18" charset="0"/>
              </a:rPr>
              <a:t> 4.</a:t>
            </a:r>
          </a:p>
          <a:p>
            <a:endParaRPr lang="en-US" sz="3600" dirty="0" smtClean="0">
              <a:solidFill>
                <a:srgbClr val="FFC000"/>
              </a:solidFill>
              <a:latin typeface="Goudy Stout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Goudy Stout" pitchFamily="18" charset="0"/>
              </a:rPr>
              <a:t> “</a:t>
            </a:r>
            <a:r>
              <a:rPr lang="en-US" sz="3600" dirty="0" err="1" smtClean="0">
                <a:solidFill>
                  <a:srgbClr val="FFC000"/>
                </a:solidFill>
                <a:latin typeface="Goudy Stout" pitchFamily="18" charset="0"/>
              </a:rPr>
              <a:t>Versteckte</a:t>
            </a:r>
            <a:r>
              <a:rPr lang="en-US" sz="3600" dirty="0" smtClean="0">
                <a:solidFill>
                  <a:srgbClr val="FFC000"/>
                </a:solidFill>
                <a:latin typeface="Goudy Stout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Goudy Stout" pitchFamily="18" charset="0"/>
              </a:rPr>
              <a:t>Wörter</a:t>
            </a:r>
            <a:r>
              <a:rPr lang="en-US" sz="3600" dirty="0" smtClean="0">
                <a:solidFill>
                  <a:srgbClr val="FFC000"/>
                </a:solidFill>
                <a:latin typeface="Goudy Stout" pitchFamily="18" charset="0"/>
              </a:rPr>
              <a:t>”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olBoran" pitchFamily="34" charset="0"/>
                <a:cs typeface="MoolBoran" pitchFamily="34" charset="0"/>
              </a:rPr>
              <a:t>OBKMALEREILVND</a:t>
            </a:r>
          </a:p>
          <a:p>
            <a:r>
              <a:rPr lang="en-US" sz="4800" b="1" dirty="0" smtClean="0">
                <a:latin typeface="MoolBoran" pitchFamily="34" charset="0"/>
                <a:cs typeface="MoolBoran" pitchFamily="34" charset="0"/>
              </a:rPr>
              <a:t>CBDBAUKUNSTBKF</a:t>
            </a:r>
          </a:p>
          <a:p>
            <a:r>
              <a:rPr lang="en-US" sz="4800" b="1" dirty="0" smtClean="0">
                <a:latin typeface="MoolBoran" pitchFamily="34" charset="0"/>
                <a:cs typeface="MoolBoran" pitchFamily="34" charset="0"/>
              </a:rPr>
              <a:t>DJRFASZINIERENBK</a:t>
            </a:r>
          </a:p>
          <a:p>
            <a:r>
              <a:rPr lang="en-US" sz="4800" b="1" dirty="0" smtClean="0">
                <a:latin typeface="MoolBoran" pitchFamily="34" charset="0"/>
                <a:cs typeface="MoolBoran" pitchFamily="34" charset="0"/>
              </a:rPr>
              <a:t>CMZEICHNUNGTLJ</a:t>
            </a:r>
            <a:endParaRPr lang="ru-RU" sz="4800" b="1" dirty="0">
              <a:cs typeface="MoolBora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785794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QMYXGALERIEASD</a:t>
            </a:r>
          </a:p>
          <a:p>
            <a:r>
              <a:rPr lang="en-US" sz="4000" b="1" dirty="0" smtClean="0"/>
              <a:t>ASPOSTERRPLAKAT</a:t>
            </a:r>
          </a:p>
          <a:p>
            <a:r>
              <a:rPr lang="en-US" sz="4000" b="1" dirty="0" smtClean="0"/>
              <a:t>WSKIZZEQPORTRÄT</a:t>
            </a:r>
          </a:p>
          <a:p>
            <a:r>
              <a:rPr lang="en-US" sz="4000" b="1" dirty="0" smtClean="0"/>
              <a:t>VTBILDHAUEREIB</a:t>
            </a:r>
            <a:endParaRPr lang="ru-RU" sz="4000" b="1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357290" y="214290"/>
            <a:ext cx="1000132" cy="428628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857884" y="214290"/>
            <a:ext cx="1000132" cy="428628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ia-do-estuda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929066"/>
            <a:ext cx="2162172" cy="243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6" cy="6858000"/>
          </a:xfrm>
        </p:spPr>
      </p:pic>
      <p:sp>
        <p:nvSpPr>
          <p:cNvPr id="7" name="Блок-схема: подготовка 6"/>
          <p:cNvSpPr/>
          <p:nvPr/>
        </p:nvSpPr>
        <p:spPr>
          <a:xfrm>
            <a:off x="1357290" y="214290"/>
            <a:ext cx="1000132" cy="428628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857232"/>
            <a:ext cx="36433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MoolBoran" pitchFamily="34" charset="0"/>
                <a:cs typeface="MoolBoran" pitchFamily="34" charset="0"/>
              </a:rPr>
              <a:t>OBKMALEREILVND</a:t>
            </a:r>
          </a:p>
          <a:p>
            <a:endParaRPr lang="en-US" sz="4400" b="1" dirty="0" smtClean="0">
              <a:latin typeface="MoolBoran" pitchFamily="34" charset="0"/>
              <a:cs typeface="MoolBoran" pitchFamily="34" charset="0"/>
            </a:endParaRPr>
          </a:p>
          <a:p>
            <a:r>
              <a:rPr lang="en-US" sz="4400" b="1" dirty="0" smtClean="0">
                <a:latin typeface="MoolBoran" pitchFamily="34" charset="0"/>
                <a:cs typeface="MoolBoran" pitchFamily="34" charset="0"/>
              </a:rPr>
              <a:t>CBDBAUKUNSTBKF</a:t>
            </a:r>
          </a:p>
          <a:p>
            <a:endParaRPr lang="en-US" sz="4400" b="1" dirty="0" smtClean="0">
              <a:latin typeface="MoolBoran" pitchFamily="34" charset="0"/>
              <a:cs typeface="MoolBoran" pitchFamily="34" charset="0"/>
            </a:endParaRPr>
          </a:p>
          <a:p>
            <a:r>
              <a:rPr lang="en-US" sz="4400" b="1" dirty="0" smtClean="0">
                <a:latin typeface="MoolBoran" pitchFamily="34" charset="0"/>
                <a:cs typeface="MoolBoran" pitchFamily="34" charset="0"/>
              </a:rPr>
              <a:t>DJRFASZINIERENBK</a:t>
            </a:r>
          </a:p>
          <a:p>
            <a:endParaRPr lang="en-US" sz="4400" b="1" dirty="0" smtClean="0">
              <a:latin typeface="MoolBoran" pitchFamily="34" charset="0"/>
              <a:cs typeface="MoolBoran" pitchFamily="34" charset="0"/>
            </a:endParaRPr>
          </a:p>
          <a:p>
            <a:r>
              <a:rPr lang="en-US" sz="4400" b="1" dirty="0" smtClean="0">
                <a:latin typeface="MoolBoran" pitchFamily="34" charset="0"/>
                <a:cs typeface="MoolBoran" pitchFamily="34" charset="0"/>
              </a:rPr>
              <a:t>CMZEICHNUNGTLJ</a:t>
            </a:r>
            <a:endParaRPr lang="ru-RU" sz="4400" b="1" dirty="0" smtClean="0">
              <a:cs typeface="MoolBoran" pitchFamily="34" charset="0"/>
            </a:endParaRP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643306" y="857232"/>
            <a:ext cx="78581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00430" y="1285860"/>
            <a:ext cx="85725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4876" y="57148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Der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Maler</a:t>
            </a:r>
            <a:endParaRPr lang="en-US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Malerei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43306" y="2571744"/>
            <a:ext cx="85725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43306" y="2071678"/>
            <a:ext cx="92869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3438" y="2071678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Baukunst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Kunst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714744" y="3714752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14744" y="514351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6314" y="364331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fas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zinieren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478632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Zeichnung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Блок-схема: подготовка 4"/>
          <p:cNvSpPr/>
          <p:nvPr/>
        </p:nvSpPr>
        <p:spPr>
          <a:xfrm>
            <a:off x="1500166" y="285728"/>
            <a:ext cx="1000132" cy="428628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QMYXGALERIEASD</a:t>
            </a:r>
            <a:endParaRPr lang="ru-RU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ASPOSTERRPLAKAT</a:t>
            </a:r>
            <a:endParaRPr lang="ru-RU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WSKIZZEQPORTRÄT</a:t>
            </a:r>
            <a:endParaRPr lang="ru-RU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VTBILDHAUEREIB</a:t>
            </a:r>
            <a:endParaRPr lang="ru-RU" sz="4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29124" y="1142984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2132" y="57148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Galerie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500562" y="1928802"/>
            <a:ext cx="85725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0562" y="2428868"/>
            <a:ext cx="85725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43570" y="178592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Das Poster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Das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Plakat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0562" y="3714752"/>
            <a:ext cx="85725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500562" y="3214686"/>
            <a:ext cx="92869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86446" y="314324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Skizze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Das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Portr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ἅ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14810" y="4857760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43570" y="450057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Bildhauerei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Aufgabe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5.</a:t>
            </a:r>
          </a:p>
          <a:p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“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Beschreibe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das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Bild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”</a:t>
            </a: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pic>
        <p:nvPicPr>
          <p:cNvPr id="5" name="Рисунок 4" descr="kyiv-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56"/>
            <a:ext cx="807249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771530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6715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Algerian" pitchFamily="82" charset="0"/>
              </a:rPr>
              <a:t>Aufgabe</a:t>
            </a:r>
            <a:r>
              <a:rPr lang="en-US" sz="6600" dirty="0" smtClean="0">
                <a:solidFill>
                  <a:srgbClr val="002060"/>
                </a:solidFill>
                <a:latin typeface="Algerian" pitchFamily="82" charset="0"/>
              </a:rPr>
              <a:t> 6. “</a:t>
            </a:r>
            <a:r>
              <a:rPr lang="en-US" sz="6600" dirty="0" err="1" smtClean="0">
                <a:solidFill>
                  <a:srgbClr val="002060"/>
                </a:solidFill>
                <a:latin typeface="Algerian" pitchFamily="82" charset="0"/>
              </a:rPr>
              <a:t>Der</a:t>
            </a:r>
            <a:r>
              <a:rPr lang="en-US" sz="66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Algerian" pitchFamily="82" charset="0"/>
              </a:rPr>
              <a:t>Restaurator</a:t>
            </a:r>
            <a:r>
              <a:rPr lang="en-US" sz="6600" dirty="0" smtClean="0">
                <a:solidFill>
                  <a:srgbClr val="002060"/>
                </a:solidFill>
                <a:latin typeface="Algerian" pitchFamily="82" charset="0"/>
              </a:rPr>
              <a:t>”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501403_estudantes-grupo-livros-menina-crianças-esc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2757494" cy="238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1, 12, 20, 5, 18,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6, 18, 5, 21, 14, 4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2, 5, 19, 20, 5, 18,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6, 18, 5, 21, 14, 4</a:t>
            </a:r>
          </a:p>
          <a:p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Alter Freund – bester Freund.</a:t>
            </a:r>
            <a:endParaRPr lang="ru-RU" sz="4000" dirty="0">
              <a:solidFill>
                <a:srgbClr val="FFFF00"/>
              </a:solidFill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857232"/>
            <a:ext cx="45005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9, 14,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4, 5, 18, 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14, 5, 20, 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5, 18, 11, 5, 14, 14, 20,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13, 1, 14,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4, 8, 5,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6, 18, 5, 21, 14, 14</a:t>
            </a:r>
          </a:p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der</a:t>
            </a:r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Not </a:t>
            </a:r>
            <a:r>
              <a:rPr lang="en-US" sz="3200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erkennt</a:t>
            </a:r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man die </a:t>
            </a:r>
            <a:r>
              <a:rPr lang="en-US" sz="3200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Freundschaft</a:t>
            </a:r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357290" y="214290"/>
            <a:ext cx="1428760" cy="50006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715008" y="214290"/>
            <a:ext cx="1428760" cy="500066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____20130309_1215183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40348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14290"/>
            <a:ext cx="2000232" cy="1715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6929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bg1">
                    <a:lumMod val="95000"/>
                  </a:schemeClr>
                </a:solidFill>
              </a:rPr>
              <a:t>Aufgabe</a:t>
            </a: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 1. </a:t>
            </a:r>
            <a:r>
              <a:rPr lang="uk-UA" sz="8800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Blitz-</a:t>
            </a:r>
            <a:r>
              <a:rPr lang="en-US" sz="8800" dirty="0" err="1" smtClean="0">
                <a:solidFill>
                  <a:schemeClr val="bg1">
                    <a:lumMod val="95000"/>
                  </a:schemeClr>
                </a:solidFill>
              </a:rPr>
              <a:t>Fragen</a:t>
            </a:r>
            <a:r>
              <a:rPr lang="uk-UA" sz="8800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ru-RU" sz="8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92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Wer</a:t>
            </a:r>
            <a:r>
              <a:rPr lang="en-US" sz="8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kennt</a:t>
            </a:r>
            <a:r>
              <a:rPr lang="en-US" sz="8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am </a:t>
            </a:r>
            <a:r>
              <a:rPr lang="en-US" sz="8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besten</a:t>
            </a:r>
            <a:r>
              <a:rPr lang="en-US" sz="8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die </a:t>
            </a:r>
            <a:r>
              <a:rPr lang="en-US" sz="8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Sprichwörter</a:t>
            </a:r>
            <a:r>
              <a:rPr lang="en-US" sz="8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ru-RU" sz="8800" b="1" dirty="0">
              <a:solidFill>
                <a:srgbClr val="FFFF0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714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wenig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höre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viel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</a:rPr>
              <a:t>Reden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ist</a:t>
            </a:r>
            <a:r>
              <a:rPr lang="en-US" sz="2400" dirty="0" smtClean="0">
                <a:solidFill>
                  <a:srgbClr val="002060"/>
                </a:solidFill>
              </a:rPr>
              <a:t> Silber, </a:t>
            </a:r>
            <a:r>
              <a:rPr lang="en-US" sz="2400" dirty="0" err="1" smtClean="0">
                <a:solidFill>
                  <a:srgbClr val="002060"/>
                </a:solidFill>
              </a:rPr>
              <a:t>Schweigen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ist</a:t>
            </a:r>
            <a:r>
              <a:rPr lang="en-US" sz="2400" dirty="0" smtClean="0">
                <a:solidFill>
                  <a:srgbClr val="002060"/>
                </a:solidFill>
              </a:rPr>
              <a:t> Gold.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</a:rPr>
              <a:t>Besser</a:t>
            </a:r>
            <a:r>
              <a:rPr lang="en-US" sz="2400" dirty="0" smtClean="0">
                <a:solidFill>
                  <a:srgbClr val="002060"/>
                </a:solidFill>
              </a:rPr>
              <a:t> sp</a:t>
            </a:r>
            <a:r>
              <a:rPr lang="el-GR" sz="2400" dirty="0" smtClean="0">
                <a:solidFill>
                  <a:srgbClr val="002060"/>
                </a:solidFill>
              </a:rPr>
              <a:t>ἅ</a:t>
            </a:r>
            <a:r>
              <a:rPr lang="en-US" sz="2400" dirty="0" err="1" smtClean="0">
                <a:solidFill>
                  <a:srgbClr val="002060"/>
                </a:solidFill>
              </a:rPr>
              <a:t>ter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als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nie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>
                <a:solidFill>
                  <a:srgbClr val="002060"/>
                </a:solidFill>
              </a:rPr>
              <a:t>Ohne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Fleiß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kein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Preis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5. Klein, </a:t>
            </a:r>
            <a:r>
              <a:rPr lang="en-US" sz="2400" dirty="0" err="1" smtClean="0">
                <a:solidFill>
                  <a:srgbClr val="002060"/>
                </a:solidFill>
              </a:rPr>
              <a:t>aber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fein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6. </a:t>
            </a:r>
            <a:r>
              <a:rPr lang="en-US" sz="2400" dirty="0" err="1" smtClean="0">
                <a:solidFill>
                  <a:srgbClr val="002060"/>
                </a:solidFill>
              </a:rPr>
              <a:t>Morgenstunde</a:t>
            </a:r>
            <a:r>
              <a:rPr lang="en-US" sz="2400" dirty="0" smtClean="0">
                <a:solidFill>
                  <a:srgbClr val="002060"/>
                </a:solidFill>
              </a:rPr>
              <a:t> hat Gold </a:t>
            </a:r>
            <a:r>
              <a:rPr lang="en-US" sz="2400" dirty="0" err="1" smtClean="0">
                <a:solidFill>
                  <a:srgbClr val="002060"/>
                </a:solidFill>
              </a:rPr>
              <a:t>im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Munde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7. </a:t>
            </a:r>
            <a:r>
              <a:rPr lang="en-US" sz="2400" dirty="0" err="1" smtClean="0">
                <a:solidFill>
                  <a:srgbClr val="002060"/>
                </a:solidFill>
              </a:rPr>
              <a:t>Zum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Lernen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ist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keiner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zu</a:t>
            </a:r>
            <a:r>
              <a:rPr lang="en-US" sz="2400" dirty="0" smtClean="0">
                <a:solidFill>
                  <a:srgbClr val="002060"/>
                </a:solidFill>
              </a:rPr>
              <a:t> alt.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68" y="285728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Слово – срібло, мовчання – золото.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Без труда нема плода.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Вік живи – вік учись.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Менше говори, більше слухай.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Краще пізно, ніж ніколи.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Мале тілом та велике духом.</a:t>
            </a:r>
          </a:p>
          <a:p>
            <a:pPr marL="342900" indent="-342900">
              <a:buAutoNum type="arabicPeriod"/>
            </a:pP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Хто рано підводиться, за тим і діло водиться.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714612" y="1071546"/>
            <a:ext cx="2428892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071934" y="857232"/>
            <a:ext cx="85725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02" y="2285992"/>
            <a:ext cx="1571636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2571736" y="3500438"/>
            <a:ext cx="3357586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85984" y="3786190"/>
            <a:ext cx="2428892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14744" y="4572008"/>
            <a:ext cx="1000132" cy="928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071802" y="1785926"/>
            <a:ext cx="1643074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1653491" y="980728"/>
            <a:ext cx="547938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Ende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Wo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liegt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Deutschland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? </a:t>
            </a:r>
          </a:p>
          <a:p>
            <a:pPr marL="342900" indent="-342900"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Mitteleuropa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2.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Welche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Farben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hat die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Flagge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marL="342900" indent="-342900" algn="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schwarz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-rot-gold</a:t>
            </a: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3.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Wie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heist die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Hauptstadt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von Bayern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ὕ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nchen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4.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Wie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heist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l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ἅ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ngste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Fluss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Rhein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865 km</a:t>
            </a: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5.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Wo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liegt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die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Hauptstadt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Deutschlands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? </a:t>
            </a:r>
          </a:p>
          <a:p>
            <a:pPr marL="342900" indent="-342900" algn="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Osten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725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6. </a:t>
            </a:r>
            <a:r>
              <a:rPr lang="en-US" sz="3200" dirty="0" err="1" smtClean="0">
                <a:solidFill>
                  <a:schemeClr val="bg1"/>
                </a:solidFill>
              </a:rPr>
              <a:t>Wie</a:t>
            </a:r>
            <a:r>
              <a:rPr lang="en-US" sz="3200" dirty="0" smtClean="0">
                <a:solidFill>
                  <a:schemeClr val="bg1"/>
                </a:solidFill>
              </a:rPr>
              <a:t> heist </a:t>
            </a:r>
            <a:r>
              <a:rPr lang="en-US" sz="3200" dirty="0" err="1" smtClean="0">
                <a:solidFill>
                  <a:schemeClr val="bg1"/>
                </a:solidFill>
              </a:rPr>
              <a:t>der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größte</a:t>
            </a:r>
            <a:r>
              <a:rPr lang="en-US" sz="3200" dirty="0" smtClean="0">
                <a:solidFill>
                  <a:schemeClr val="bg1"/>
                </a:solidFill>
              </a:rPr>
              <a:t> See? </a:t>
            </a:r>
          </a:p>
          <a:p>
            <a:pPr algn="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Bodensee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7. </a:t>
            </a:r>
            <a:r>
              <a:rPr lang="en-US" sz="3200" dirty="0" err="1" smtClean="0">
                <a:solidFill>
                  <a:schemeClr val="bg1"/>
                </a:solidFill>
              </a:rPr>
              <a:t>Wie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viele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Milionen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Einwohner</a:t>
            </a:r>
            <a:r>
              <a:rPr lang="en-US" sz="3200" dirty="0" smtClean="0">
                <a:solidFill>
                  <a:schemeClr val="bg1"/>
                </a:solidFill>
              </a:rPr>
              <a:t> z</a:t>
            </a:r>
            <a:r>
              <a:rPr lang="el-GR" sz="3200" dirty="0" smtClean="0">
                <a:solidFill>
                  <a:schemeClr val="bg1"/>
                </a:solidFill>
              </a:rPr>
              <a:t>ἅ</a:t>
            </a:r>
            <a:r>
              <a:rPr lang="en-US" sz="3200" dirty="0" err="1" smtClean="0">
                <a:solidFill>
                  <a:schemeClr val="bg1"/>
                </a:solidFill>
              </a:rPr>
              <a:t>hlt</a:t>
            </a:r>
            <a:r>
              <a:rPr lang="en-US" sz="3200" dirty="0" smtClean="0">
                <a:solidFill>
                  <a:schemeClr val="bg1"/>
                </a:solidFill>
              </a:rPr>
              <a:t> Deutschland?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82, 1 Mio.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Einwohner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8. </a:t>
            </a:r>
            <a:r>
              <a:rPr lang="en-US" sz="3200" dirty="0" err="1" smtClean="0">
                <a:solidFill>
                  <a:schemeClr val="bg1"/>
                </a:solidFill>
              </a:rPr>
              <a:t>Wie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nennt</a:t>
            </a:r>
            <a:r>
              <a:rPr lang="en-US" sz="3200" dirty="0" smtClean="0">
                <a:solidFill>
                  <a:schemeClr val="bg1"/>
                </a:solidFill>
              </a:rPr>
              <a:t> man Deutschland </a:t>
            </a:r>
            <a:r>
              <a:rPr lang="en-US" sz="3200" dirty="0" err="1" smtClean="0">
                <a:solidFill>
                  <a:schemeClr val="bg1"/>
                </a:solidFill>
              </a:rPr>
              <a:t>auch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BRD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9. </a:t>
            </a:r>
            <a:r>
              <a:rPr lang="en-US" sz="3200" dirty="0" err="1" smtClean="0">
                <a:solidFill>
                  <a:schemeClr val="bg1"/>
                </a:solidFill>
              </a:rPr>
              <a:t>Wem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gehören</a:t>
            </a:r>
            <a:r>
              <a:rPr lang="en-US" sz="3200" dirty="0" smtClean="0">
                <a:solidFill>
                  <a:schemeClr val="bg1"/>
                </a:solidFill>
              </a:rPr>
              <a:t> die </a:t>
            </a:r>
            <a:r>
              <a:rPr lang="en-US" sz="3200" dirty="0" err="1" smtClean="0">
                <a:solidFill>
                  <a:schemeClr val="bg1"/>
                </a:solidFill>
              </a:rPr>
              <a:t>Worte</a:t>
            </a:r>
            <a:r>
              <a:rPr lang="uk-UA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</a:rPr>
              <a:t>Wer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eine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fremde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Sprache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nicht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kennt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weiß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nichts</a:t>
            </a:r>
            <a:r>
              <a:rPr lang="en-US" sz="3200" dirty="0" smtClean="0">
                <a:solidFill>
                  <a:schemeClr val="bg1"/>
                </a:solidFill>
              </a:rPr>
              <a:t> von seiner </a:t>
            </a:r>
            <a:r>
              <a:rPr lang="en-US" sz="3200" dirty="0" err="1" smtClean="0">
                <a:solidFill>
                  <a:schemeClr val="bg1"/>
                </a:solidFill>
              </a:rPr>
              <a:t>eigenen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Goethe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10. </a:t>
            </a:r>
            <a:r>
              <a:rPr lang="en-US" sz="3200" dirty="0" err="1" smtClean="0">
                <a:solidFill>
                  <a:schemeClr val="bg1"/>
                </a:solidFill>
              </a:rPr>
              <a:t>Wie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ist</a:t>
            </a:r>
            <a:r>
              <a:rPr lang="en-US" sz="3200" dirty="0" smtClean="0">
                <a:solidFill>
                  <a:schemeClr val="bg1"/>
                </a:solidFill>
              </a:rPr>
              <a:t> das </a:t>
            </a:r>
            <a:r>
              <a:rPr lang="en-US" sz="3200" dirty="0" err="1" smtClean="0">
                <a:solidFill>
                  <a:schemeClr val="bg1"/>
                </a:solidFill>
              </a:rPr>
              <a:t>Wappen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Deutschlands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Adler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21537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11. </a:t>
            </a:r>
            <a:r>
              <a:rPr lang="en-US" sz="3200" dirty="0" err="1" smtClean="0">
                <a:solidFill>
                  <a:schemeClr val="bg1"/>
                </a:solidFill>
              </a:rPr>
              <a:t>Wer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heute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Bundeskanzler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Deutschlands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en-US" sz="3200" dirty="0" smtClean="0"/>
              <a:t>Angela Merkel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12. An </a:t>
            </a:r>
            <a:r>
              <a:rPr lang="en-US" sz="3200" dirty="0" err="1" smtClean="0">
                <a:solidFill>
                  <a:schemeClr val="bg1"/>
                </a:solidFill>
              </a:rPr>
              <a:t>welche</a:t>
            </a:r>
            <a:r>
              <a:rPr lang="en-US" sz="3200" dirty="0" smtClean="0">
                <a:solidFill>
                  <a:schemeClr val="bg1"/>
                </a:solidFill>
              </a:rPr>
              <a:t> L</a:t>
            </a:r>
            <a:r>
              <a:rPr lang="el-GR" sz="3200" dirty="0" smtClean="0">
                <a:solidFill>
                  <a:schemeClr val="bg1"/>
                </a:solidFill>
              </a:rPr>
              <a:t>ἅ</a:t>
            </a:r>
            <a:r>
              <a:rPr lang="en-US" sz="3200" dirty="0" err="1" smtClean="0">
                <a:solidFill>
                  <a:schemeClr val="bg1"/>
                </a:solidFill>
              </a:rPr>
              <a:t>nder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grenzt</a:t>
            </a:r>
            <a:r>
              <a:rPr lang="en-US" sz="3200" dirty="0" smtClean="0">
                <a:solidFill>
                  <a:schemeClr val="bg1"/>
                </a:solidFill>
              </a:rPr>
              <a:t> Deutschland?</a:t>
            </a:r>
          </a:p>
          <a:p>
            <a:pPr algn="r"/>
            <a:r>
              <a:rPr lang="en-US" sz="3200" dirty="0" smtClean="0"/>
              <a:t>D</a:t>
            </a:r>
            <a:r>
              <a:rPr lang="el-GR" sz="3200" dirty="0" smtClean="0"/>
              <a:t>ἅ</a:t>
            </a:r>
            <a:r>
              <a:rPr lang="en-US" sz="3200" dirty="0" err="1" smtClean="0"/>
              <a:t>nemark</a:t>
            </a:r>
            <a:r>
              <a:rPr lang="en-US" sz="3200" dirty="0" smtClean="0"/>
              <a:t>, die </a:t>
            </a:r>
            <a:r>
              <a:rPr lang="en-US" sz="3200" dirty="0" err="1" smtClean="0"/>
              <a:t>Niederlande</a:t>
            </a:r>
            <a:r>
              <a:rPr lang="en-US" sz="3200" dirty="0" smtClean="0"/>
              <a:t>, </a:t>
            </a:r>
            <a:r>
              <a:rPr lang="en-US" sz="3200" dirty="0" err="1" smtClean="0"/>
              <a:t>Belgien</a:t>
            </a:r>
            <a:r>
              <a:rPr lang="en-US" sz="3200" dirty="0" smtClean="0"/>
              <a:t>, Luxemburg, </a:t>
            </a:r>
            <a:r>
              <a:rPr lang="en-US" sz="3200" dirty="0" err="1" smtClean="0"/>
              <a:t>Frankreich</a:t>
            </a:r>
            <a:r>
              <a:rPr lang="en-US" sz="3200" dirty="0" smtClean="0"/>
              <a:t>, die </a:t>
            </a:r>
            <a:r>
              <a:rPr lang="en-US" sz="3200" dirty="0" err="1" smtClean="0"/>
              <a:t>Schweiz</a:t>
            </a:r>
            <a:r>
              <a:rPr lang="en-US" sz="3200" dirty="0" smtClean="0"/>
              <a:t>, </a:t>
            </a:r>
            <a:r>
              <a:rPr lang="ru-RU" sz="3200" dirty="0" smtClean="0"/>
              <a:t>Ӧ</a:t>
            </a:r>
            <a:r>
              <a:rPr lang="en-US" sz="3200" dirty="0" err="1" smtClean="0"/>
              <a:t>sterreich</a:t>
            </a:r>
            <a:r>
              <a:rPr lang="en-US" sz="3200" dirty="0" smtClean="0"/>
              <a:t>, </a:t>
            </a:r>
            <a:r>
              <a:rPr lang="en-US" sz="3200" dirty="0" err="1" smtClean="0"/>
              <a:t>Tschechien</a:t>
            </a:r>
            <a:r>
              <a:rPr lang="en-US" sz="3200" dirty="0" smtClean="0"/>
              <a:t> und </a:t>
            </a:r>
            <a:r>
              <a:rPr lang="en-US" sz="3200" dirty="0" err="1" smtClean="0"/>
              <a:t>Polen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13. In </a:t>
            </a:r>
            <a:r>
              <a:rPr lang="en-US" sz="3200" dirty="0" err="1" smtClean="0">
                <a:solidFill>
                  <a:schemeClr val="bg1"/>
                </a:solidFill>
              </a:rPr>
              <a:t>welcher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Stadt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wohnen</a:t>
            </a:r>
            <a:r>
              <a:rPr lang="en-US" sz="3200" dirty="0" smtClean="0">
                <a:solidFill>
                  <a:schemeClr val="bg1"/>
                </a:solidFill>
              </a:rPr>
              <a:t> 1 Million </a:t>
            </a:r>
            <a:r>
              <a:rPr lang="en-US" sz="3200" dirty="0" err="1" smtClean="0">
                <a:solidFill>
                  <a:schemeClr val="bg1"/>
                </a:solidFill>
              </a:rPr>
              <a:t>Einwohner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en-US" sz="3200" dirty="0" smtClean="0"/>
              <a:t>In Köln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14. An </a:t>
            </a:r>
            <a:r>
              <a:rPr lang="en-US" sz="3200" dirty="0" err="1" smtClean="0">
                <a:solidFill>
                  <a:schemeClr val="bg1"/>
                </a:solidFill>
              </a:rPr>
              <a:t>welchen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zwei</a:t>
            </a:r>
            <a:r>
              <a:rPr lang="en-US" sz="3200" dirty="0" smtClean="0">
                <a:solidFill>
                  <a:schemeClr val="bg1"/>
                </a:solidFill>
              </a:rPr>
              <a:t> Fl</a:t>
            </a:r>
            <a:r>
              <a:rPr lang="el-GR" sz="3200" dirty="0" smtClean="0">
                <a:solidFill>
                  <a:schemeClr val="bg1"/>
                </a:solidFill>
              </a:rPr>
              <a:t>ὕ</a:t>
            </a:r>
            <a:r>
              <a:rPr lang="en-US" sz="3200" dirty="0" err="1" smtClean="0">
                <a:solidFill>
                  <a:schemeClr val="bg1"/>
                </a:solidFill>
              </a:rPr>
              <a:t>ssen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liegt</a:t>
            </a:r>
            <a:r>
              <a:rPr lang="en-US" sz="3200" dirty="0" smtClean="0">
                <a:solidFill>
                  <a:schemeClr val="bg1"/>
                </a:solidFill>
              </a:rPr>
              <a:t> Berlin? </a:t>
            </a:r>
          </a:p>
          <a:p>
            <a:pPr algn="r"/>
            <a:r>
              <a:rPr lang="en-US" sz="3200" dirty="0" smtClean="0"/>
              <a:t>Spree und Havel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577"/>
          </a:xfr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7"/>
            <a:ext cx="1588141" cy="200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6572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Aufgabe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2. “Test-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Fragen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”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6" name="Блок-схема: решение 5"/>
          <p:cNvSpPr/>
          <p:nvPr/>
        </p:nvSpPr>
        <p:spPr>
          <a:xfrm>
            <a:off x="1357290" y="0"/>
            <a:ext cx="857256" cy="285752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34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BRD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ein</a:t>
            </a:r>
            <a:r>
              <a:rPr lang="en-US" dirty="0" smtClean="0"/>
              <a:t> Land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Dorf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Deutschland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liegt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In </a:t>
            </a:r>
            <a:r>
              <a:rPr lang="en-US" dirty="0" err="1" smtClean="0"/>
              <a:t>Osteuropa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In  </a:t>
            </a:r>
            <a:r>
              <a:rPr lang="en-US" dirty="0" err="1" smtClean="0"/>
              <a:t>Westeuropa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In </a:t>
            </a:r>
            <a:r>
              <a:rPr lang="en-US" dirty="0" err="1" smtClean="0"/>
              <a:t>Mitteleuropa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Es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gibt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66 </a:t>
            </a:r>
            <a:r>
              <a:rPr lang="en-US" dirty="0" err="1" smtClean="0"/>
              <a:t>Großst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67 </a:t>
            </a:r>
            <a:r>
              <a:rPr lang="en-US" dirty="0" err="1" smtClean="0"/>
              <a:t>Großst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65 </a:t>
            </a:r>
            <a:r>
              <a:rPr lang="en-US" dirty="0" err="1" smtClean="0"/>
              <a:t>Großst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In Deutschland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leben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3,4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Ausl</a:t>
            </a:r>
            <a:r>
              <a:rPr lang="el-GR" dirty="0" smtClean="0"/>
              <a:t>ἅ</a:t>
            </a:r>
            <a:r>
              <a:rPr lang="en-US" dirty="0" err="1" smtClean="0"/>
              <a:t>nder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6,4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Ausl</a:t>
            </a:r>
            <a:r>
              <a:rPr lang="el-GR" dirty="0" smtClean="0"/>
              <a:t>ἅ</a:t>
            </a:r>
            <a:r>
              <a:rPr lang="en-US" dirty="0" err="1" smtClean="0"/>
              <a:t>nder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7,4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Ausl</a:t>
            </a:r>
            <a:r>
              <a:rPr lang="el-GR" dirty="0" smtClean="0"/>
              <a:t>ἅ</a:t>
            </a:r>
            <a:r>
              <a:rPr lang="en-US" dirty="0" err="1" smtClean="0"/>
              <a:t>nder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Deutschland hat…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3 </a:t>
            </a:r>
            <a:r>
              <a:rPr lang="en-US" dirty="0" err="1" smtClean="0"/>
              <a:t>Millionenst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4 </a:t>
            </a:r>
            <a:r>
              <a:rPr lang="en-US" dirty="0" err="1" smtClean="0"/>
              <a:t>Millionenst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5 </a:t>
            </a:r>
            <a:r>
              <a:rPr lang="en-US" dirty="0" err="1" smtClean="0"/>
              <a:t>Millionenst</a:t>
            </a:r>
            <a:r>
              <a:rPr lang="el-GR" dirty="0" smtClean="0"/>
              <a:t>ἅ</a:t>
            </a:r>
            <a:r>
              <a:rPr lang="en-US" dirty="0" err="1" smtClean="0"/>
              <a:t>dte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Deutschland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grenzt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an die </a:t>
            </a:r>
            <a:r>
              <a:rPr lang="en-US" dirty="0" err="1" smtClean="0"/>
              <a:t>Nordsee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an das </a:t>
            </a:r>
            <a:r>
              <a:rPr lang="en-US" dirty="0" err="1" smtClean="0"/>
              <a:t>Schwarze</a:t>
            </a:r>
            <a:r>
              <a:rPr lang="en-US" dirty="0" smtClean="0"/>
              <a:t> Meer</a:t>
            </a:r>
          </a:p>
          <a:p>
            <a:pPr marL="342900" indent="-342900">
              <a:buAutoNum type="alphaLcParenR"/>
            </a:pPr>
            <a:r>
              <a:rPr lang="en-US" dirty="0" smtClean="0"/>
              <a:t>an die </a:t>
            </a:r>
            <a:r>
              <a:rPr lang="en-US" dirty="0" err="1" smtClean="0"/>
              <a:t>Nordsee</a:t>
            </a:r>
            <a:r>
              <a:rPr lang="en-US" dirty="0" smtClean="0"/>
              <a:t> und die </a:t>
            </a:r>
            <a:r>
              <a:rPr lang="en-US" dirty="0" err="1" smtClean="0"/>
              <a:t>Ostsee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Deutschland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fl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ἅ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chenm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ἅ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ßig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kleiner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als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Die Ukraine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Russland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Spanien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Die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Staatssprache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Spanisch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Französisch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Deutsch</a:t>
            </a:r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Das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Staatsoberhaupt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der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BRD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Die </a:t>
            </a:r>
            <a:r>
              <a:rPr lang="en-US" dirty="0" err="1" smtClean="0"/>
              <a:t>Regierung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Bundeskanzler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Bundespr</a:t>
            </a:r>
            <a:r>
              <a:rPr lang="el-GR" dirty="0" smtClean="0"/>
              <a:t>ἅ</a:t>
            </a:r>
            <a:r>
              <a:rPr lang="en-US" dirty="0" err="1" smtClean="0"/>
              <a:t>sident</a:t>
            </a:r>
            <a:endParaRPr lang="en-US" dirty="0" smtClean="0"/>
          </a:p>
          <a:p>
            <a:pPr marL="342900" indent="-34290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Deutschland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grenzt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an…</a:t>
            </a:r>
          </a:p>
          <a:p>
            <a:pPr marL="342900" indent="-342900">
              <a:buAutoNum type="alphaLcParenR"/>
            </a:pPr>
            <a:r>
              <a:rPr lang="en-US" dirty="0" smtClean="0"/>
              <a:t>8 </a:t>
            </a:r>
            <a:r>
              <a:rPr lang="en-US" dirty="0" err="1" smtClean="0"/>
              <a:t>Nachbarstaaten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19 </a:t>
            </a:r>
            <a:r>
              <a:rPr lang="en-US" dirty="0" err="1" smtClean="0"/>
              <a:t>Nachbarstaaten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9 </a:t>
            </a:r>
            <a:r>
              <a:rPr lang="en-US" dirty="0" err="1" smtClean="0"/>
              <a:t>Nachbarstaaten</a:t>
            </a:r>
            <a:endParaRPr lang="ru-RU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6000760" y="214290"/>
            <a:ext cx="857256" cy="28575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6" name="Блок-схема: решение 5"/>
          <p:cNvSpPr/>
          <p:nvPr/>
        </p:nvSpPr>
        <p:spPr>
          <a:xfrm>
            <a:off x="1571604" y="357166"/>
            <a:ext cx="857256" cy="285752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BRD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/>
              <a:t>ein</a:t>
            </a:r>
            <a:r>
              <a:rPr lang="en-US" sz="3200" dirty="0" smtClean="0"/>
              <a:t> Land</a:t>
            </a:r>
          </a:p>
          <a:p>
            <a:pPr marL="342900" indent="-342900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Deutschland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liegt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3200" dirty="0" smtClean="0"/>
              <a:t>n </a:t>
            </a:r>
            <a:r>
              <a:rPr lang="en-US" sz="3200" dirty="0" err="1" smtClean="0"/>
              <a:t>Mitteleuropa</a:t>
            </a:r>
            <a:r>
              <a:rPr lang="en-US" sz="3200" dirty="0" smtClean="0"/>
              <a:t>.</a:t>
            </a:r>
          </a:p>
          <a:p>
            <a:pPr marL="342900" indent="-342900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Es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gibt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65 </a:t>
            </a:r>
            <a:r>
              <a:rPr lang="en-US" sz="3200" dirty="0" err="1" smtClean="0"/>
              <a:t>Großst</a:t>
            </a:r>
            <a:r>
              <a:rPr lang="el-GR" sz="3200" dirty="0" smtClean="0"/>
              <a:t>ἅ</a:t>
            </a:r>
            <a:r>
              <a:rPr lang="en-US" sz="3200" dirty="0" err="1" smtClean="0"/>
              <a:t>dte</a:t>
            </a:r>
            <a:r>
              <a:rPr lang="en-US" sz="3200" dirty="0" smtClean="0"/>
              <a:t>.</a:t>
            </a:r>
          </a:p>
          <a:p>
            <a:pPr marL="342900" indent="-342900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In Deutschland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leben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7,4 </a:t>
            </a:r>
            <a:r>
              <a:rPr lang="en-US" sz="3200" dirty="0" err="1" smtClean="0"/>
              <a:t>Millionen</a:t>
            </a:r>
            <a:r>
              <a:rPr lang="en-US" sz="3200" dirty="0" smtClean="0"/>
              <a:t> </a:t>
            </a:r>
            <a:r>
              <a:rPr lang="en-US" sz="3200" dirty="0" err="1" smtClean="0"/>
              <a:t>Ausl</a:t>
            </a:r>
            <a:r>
              <a:rPr lang="el-GR" sz="3200" dirty="0" smtClean="0"/>
              <a:t>ἅ</a:t>
            </a:r>
            <a:r>
              <a:rPr lang="en-US" sz="3200" dirty="0" err="1" smtClean="0"/>
              <a:t>nder</a:t>
            </a:r>
            <a:r>
              <a:rPr lang="en-US" sz="3200" dirty="0" smtClean="0"/>
              <a:t>.</a:t>
            </a:r>
          </a:p>
          <a:p>
            <a:pPr marL="342900" indent="-342900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Deutschland hat </a:t>
            </a:r>
            <a:r>
              <a:rPr lang="en-US" sz="3200" dirty="0" smtClean="0"/>
              <a:t>4 </a:t>
            </a:r>
            <a:r>
              <a:rPr lang="en-US" sz="3200" dirty="0" err="1" smtClean="0"/>
              <a:t>Millionenst</a:t>
            </a:r>
            <a:r>
              <a:rPr lang="el-GR" sz="3200" dirty="0" smtClean="0"/>
              <a:t>ἅ</a:t>
            </a:r>
            <a:r>
              <a:rPr lang="en-US" sz="3200" dirty="0" err="1" smtClean="0"/>
              <a:t>dte</a:t>
            </a:r>
            <a:r>
              <a:rPr lang="en-US" sz="3200" dirty="0" smtClean="0"/>
              <a:t>.</a:t>
            </a:r>
          </a:p>
          <a:p>
            <a:pPr marL="342900" indent="-342900"/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00042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Deutschland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grenzt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an die </a:t>
            </a:r>
            <a:r>
              <a:rPr lang="en-US" sz="2800" dirty="0" err="1" smtClean="0"/>
              <a:t>Nordsee</a:t>
            </a:r>
            <a:r>
              <a:rPr lang="en-US" sz="2800" dirty="0" smtClean="0"/>
              <a:t> und die </a:t>
            </a:r>
            <a:r>
              <a:rPr lang="en-US" sz="2800" dirty="0" err="1" smtClean="0"/>
              <a:t>Ostsee</a:t>
            </a:r>
            <a:r>
              <a:rPr lang="en-US" sz="2800" dirty="0" smtClean="0"/>
              <a:t>.</a:t>
            </a:r>
          </a:p>
          <a:p>
            <a:pPr marL="342900" indent="-34290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Deutschland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fl</a:t>
            </a:r>
            <a:r>
              <a:rPr lang="el-G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ἅ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chenm</a:t>
            </a:r>
            <a:r>
              <a:rPr lang="el-G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ἅ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ßig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kleiner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als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</a:t>
            </a:r>
            <a:r>
              <a:rPr lang="en-US" sz="2800" dirty="0" smtClean="0"/>
              <a:t>ie Ukraine.</a:t>
            </a:r>
          </a:p>
          <a:p>
            <a:pPr marL="342900" indent="-34290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Die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Staatssprache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Deutsch.</a:t>
            </a:r>
          </a:p>
          <a:p>
            <a:pPr marL="342900" indent="-34290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Das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Staatsoberhaupt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der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BRD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Bundespr</a:t>
            </a:r>
            <a:r>
              <a:rPr lang="el-GR" sz="2800" dirty="0" smtClean="0"/>
              <a:t>ἅ</a:t>
            </a:r>
            <a:r>
              <a:rPr lang="en-US" sz="2800" dirty="0" err="1" smtClean="0"/>
              <a:t>sident</a:t>
            </a:r>
            <a:r>
              <a:rPr lang="en-US" sz="2800" dirty="0" smtClean="0"/>
              <a:t>.</a:t>
            </a:r>
          </a:p>
          <a:p>
            <a:pPr marL="342900" indent="-34290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Deutschland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grenzt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 </a:t>
            </a:r>
            <a:r>
              <a:rPr lang="en-US" sz="2800" dirty="0" smtClean="0"/>
              <a:t>9 </a:t>
            </a:r>
            <a:r>
              <a:rPr lang="en-US" sz="2800" dirty="0" err="1" smtClean="0"/>
              <a:t>Nachbarstaaten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342900" indent="-342900"/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6000760" y="214290"/>
            <a:ext cx="857256" cy="28575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_____20130309_121518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13150635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2058081" cy="192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4678" y="928670"/>
            <a:ext cx="592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Aufgabe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3. “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Zu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einem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Mikrofon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”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798</Words>
  <Application>Microsoft Office PowerPoint</Application>
  <PresentationFormat>Экран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</dc:creator>
  <cp:lastModifiedBy>Acer</cp:lastModifiedBy>
  <cp:revision>41</cp:revision>
  <dcterms:created xsi:type="dcterms:W3CDTF">2017-02-27T07:10:05Z</dcterms:created>
  <dcterms:modified xsi:type="dcterms:W3CDTF">2017-12-04T10:50:12Z</dcterms:modified>
</cp:coreProperties>
</file>