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9" r:id="rId4"/>
    <p:sldId id="263" r:id="rId5"/>
    <p:sldId id="264" r:id="rId6"/>
    <p:sldId id="265" r:id="rId7"/>
    <p:sldId id="266" r:id="rId8"/>
    <p:sldId id="267" r:id="rId9"/>
    <p:sldId id="268" r:id="rId10"/>
    <p:sldId id="269" r:id="rId11"/>
    <p:sldId id="270" r:id="rId12"/>
    <p:sldId id="274" r:id="rId13"/>
    <p:sldId id="272" r:id="rId14"/>
    <p:sldId id="275" r:id="rId15"/>
    <p:sldId id="313" r:id="rId16"/>
    <p:sldId id="314" r:id="rId17"/>
    <p:sldId id="315" r:id="rId18"/>
    <p:sldId id="316" r:id="rId19"/>
    <p:sldId id="317" r:id="rId20"/>
    <p:sldId id="318" r:id="rId21"/>
    <p:sldId id="319" r:id="rId22"/>
    <p:sldId id="320" r:id="rId23"/>
    <p:sldId id="273"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D600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265" autoAdjust="0"/>
  </p:normalViewPr>
  <p:slideViewPr>
    <p:cSldViewPr>
      <p:cViewPr varScale="1">
        <p:scale>
          <a:sx n="69" d="100"/>
          <a:sy n="69" d="100"/>
        </p:scale>
        <p:origin x="-14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1_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pPr/>
              <a:t>26.04.2019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5B7319-8752-43DC-9251-6FF6EC4E5500}" type="datetimeFigureOut">
              <a:rPr lang="ru-RU" smtClean="0"/>
              <a:pPr/>
              <a:t>26.04.2019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B7319-8752-43DC-9251-6FF6EC4E5500}" type="datetimeFigureOut">
              <a:rPr lang="ru-RU" smtClean="0"/>
              <a:pPr/>
              <a:t>26.04.2019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0933E-8E9E-46F7-A2F2-BCFA8E62F16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50"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4" r:id="rId16"/>
  </p:sldLayoutIdLst>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video" Target="file:///G:\&#1074;&#1110;&#1076;&#1082;&#1088;&#1080;&#1090;&#1080;&#1081;%20&#1091;&#1088;&#1086;&#1082;%20&#1058;&#1072;&#1085;&#1110;\Erde%202100%20-%20was%20passiert,%20wenn%20wir%20so%20weitermachen%20-%20Global%203000.mp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ideo" Target="file:///G:\&#1059;&#1095;&#1080;&#1084;%20&#1085;&#1077;&#1084;&#1077;&#1094;&#1082;&#1080;&#1081;%20&#1103;&#1079;&#1099;&#1082;%20&#1089;%20&#1087;&#1077;&#1089;&#1085;&#1103;&#1084;&#1080;_%20&#1059;%20&#1087;&#1088;&#1080;&#1088;&#1086;&#1076;&#1099;%20&#1085;&#1077;&#1090;%20&#1087;&#1083;&#1086;&#1093;&#1086;&#1081;%20&#1087;&#1086;&#1075;&#1086;&#1076;&#1099;.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2576" y="2189236"/>
            <a:ext cx="9361040" cy="13837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6600" b="0" i="0" u="none" strike="noStrike" kern="1200" cap="none" spc="0" normalizeH="0" baseline="0" noProof="0" dirty="0" smtClean="0">
                <a:ln>
                  <a:noFill/>
                </a:ln>
                <a:solidFill>
                  <a:srgbClr val="C00000"/>
                </a:solidFill>
                <a:effectLst/>
                <a:uLnTx/>
                <a:uFillTx/>
                <a:ea typeface="+mj-ea"/>
                <a:cs typeface="+mj-cs"/>
              </a:rPr>
              <a:t>        Thema</a:t>
            </a:r>
            <a:r>
              <a:rPr kumimoji="0" lang="de-DE" sz="6600" b="0" i="0" u="none" strike="noStrike" kern="1200" cap="none" spc="0" normalizeH="0" noProof="0" dirty="0" smtClean="0">
                <a:ln>
                  <a:noFill/>
                </a:ln>
                <a:solidFill>
                  <a:srgbClr val="C00000"/>
                </a:solidFill>
                <a:effectLst/>
                <a:uLnTx/>
                <a:uFillTx/>
                <a:ea typeface="+mj-ea"/>
                <a:cs typeface="+mj-cs"/>
              </a:rPr>
              <a:t> der Stunde</a:t>
            </a:r>
            <a:r>
              <a:rPr kumimoji="0" lang="uk-UA" sz="6600" b="0" i="0" u="none" strike="noStrike" kern="1200" cap="none" spc="0" normalizeH="0" noProof="0" dirty="0" smtClean="0">
                <a:ln>
                  <a:noFill/>
                </a:ln>
                <a:solidFill>
                  <a:srgbClr val="C00000"/>
                </a:solidFill>
                <a:effectLst/>
                <a:uLnTx/>
                <a:uFillTx/>
                <a:ea typeface="+mj-ea"/>
                <a:cs typeface="+mj-cs"/>
              </a:rPr>
              <a:t>:</a:t>
            </a:r>
            <a:endParaRPr kumimoji="0" lang="de-DE" sz="6600" b="0" i="0" u="none" strike="noStrike" kern="1200" cap="none" spc="0" normalizeH="0" noProof="0" dirty="0" smtClean="0">
              <a:ln>
                <a:noFill/>
              </a:ln>
              <a:solidFill>
                <a:srgbClr val="C00000"/>
              </a:solidFill>
              <a:effectLst/>
              <a:uLnTx/>
              <a:uFillTx/>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de-DE" sz="6600" baseline="0" dirty="0" smtClean="0">
                <a:solidFill>
                  <a:srgbClr val="C00000"/>
                </a:solidFill>
                <a:ea typeface="+mj-ea"/>
                <a:cs typeface="+mj-cs"/>
              </a:rPr>
              <a:t>        „</a:t>
            </a:r>
            <a:r>
              <a:rPr kumimoji="0" lang="de-DE" sz="6600" b="0" i="0" u="none" strike="noStrike" kern="1200" cap="none" spc="0" normalizeH="0" baseline="0" noProof="0" dirty="0" smtClean="0">
                <a:ln>
                  <a:noFill/>
                </a:ln>
                <a:solidFill>
                  <a:srgbClr val="C00000"/>
                </a:solidFill>
                <a:effectLst/>
                <a:uLnTx/>
                <a:uFillTx/>
                <a:ea typeface="+mj-ea"/>
                <a:cs typeface="+mj-cs"/>
              </a:rPr>
              <a:t>Wetter</a:t>
            </a:r>
            <a:r>
              <a:rPr kumimoji="0" lang="de-DE" sz="6600" b="0" i="0" u="none" strike="noStrike" kern="1200" cap="none" spc="0" normalizeH="0" noProof="0" dirty="0" smtClean="0">
                <a:ln>
                  <a:noFill/>
                </a:ln>
                <a:solidFill>
                  <a:srgbClr val="C00000"/>
                </a:solidFill>
                <a:effectLst/>
                <a:uLnTx/>
                <a:uFillTx/>
                <a:ea typeface="+mj-ea"/>
                <a:cs typeface="+mj-cs"/>
              </a:rPr>
              <a:t> und </a:t>
            </a:r>
            <a:r>
              <a:rPr lang="de-DE" sz="6600" dirty="0" smtClean="0">
                <a:solidFill>
                  <a:srgbClr val="C00000"/>
                </a:solidFill>
                <a:ea typeface="+mj-ea"/>
                <a:cs typeface="+mj-cs"/>
              </a:rPr>
              <a:t> Natur</a:t>
            </a:r>
            <a:r>
              <a:rPr lang="de-DE" sz="7200" dirty="0" smtClean="0">
                <a:solidFill>
                  <a:srgbClr val="C00000"/>
                </a:solidFill>
                <a:ea typeface="+mj-ea"/>
                <a:cs typeface="+mj-cs"/>
              </a:rPr>
              <a:t>“</a:t>
            </a:r>
            <a:endParaRPr kumimoji="0" lang="ru-RU" sz="7200" b="0" i="0" u="none" strike="noStrike" kern="1200" cap="none" spc="0" normalizeH="0" baseline="0" noProof="0" dirty="0">
              <a:ln>
                <a:noFill/>
              </a:ln>
              <a:solidFill>
                <a:srgbClr val="C00000"/>
              </a:solidFill>
              <a:effectLst/>
              <a:uLnTx/>
              <a:uFillTx/>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196752"/>
            <a:ext cx="6552728" cy="1368152"/>
          </a:xfrm>
        </p:spPr>
        <p:txBody>
          <a:bodyPr>
            <a:normAutofit fontScale="90000"/>
          </a:bodyPr>
          <a:lstStyle/>
          <a:p>
            <a:r>
              <a:rPr lang="de-DE" dirty="0" smtClean="0"/>
              <a:t/>
            </a:r>
            <a:br>
              <a:rPr lang="de-DE" dirty="0" smtClean="0"/>
            </a:br>
            <a:r>
              <a:rPr lang="de-DE" dirty="0"/>
              <a:t/>
            </a:r>
            <a:br>
              <a:rPr lang="de-DE" dirty="0"/>
            </a:br>
            <a:r>
              <a:rPr lang="de-DE" b="1" i="1" dirty="0" smtClean="0">
                <a:solidFill>
                  <a:srgbClr val="993366"/>
                </a:solidFill>
              </a:rPr>
              <a:t/>
            </a:r>
            <a:br>
              <a:rPr lang="de-DE" b="1" i="1" dirty="0" smtClean="0">
                <a:solidFill>
                  <a:srgbClr val="993366"/>
                </a:solidFill>
              </a:rPr>
            </a:br>
            <a:r>
              <a:rPr lang="de-DE" b="1" i="1" dirty="0" smtClean="0">
                <a:solidFill>
                  <a:srgbClr val="C00000"/>
                </a:solidFill>
              </a:rPr>
              <a:t>In Gruppen sprechen </a:t>
            </a:r>
            <a:r>
              <a:rPr lang="de-DE" dirty="0" smtClean="0">
                <a:solidFill>
                  <a:srgbClr val="C00000"/>
                </a:solidFill>
              </a:rPr>
              <a:t/>
            </a:r>
            <a:br>
              <a:rPr lang="de-DE" dirty="0" smtClean="0">
                <a:solidFill>
                  <a:srgbClr val="C00000"/>
                </a:solidFill>
              </a:rPr>
            </a:br>
            <a:r>
              <a:rPr lang="de-DE" dirty="0" smtClean="0">
                <a:solidFill>
                  <a:srgbClr val="C00000"/>
                </a:solidFill>
              </a:rPr>
              <a:t/>
            </a:r>
            <a:br>
              <a:rPr lang="de-DE" dirty="0" smtClean="0">
                <a:solidFill>
                  <a:srgbClr val="C00000"/>
                </a:solidFill>
              </a:rPr>
            </a:br>
            <a:r>
              <a:rPr lang="de-DE" dirty="0" smtClean="0">
                <a:solidFill>
                  <a:srgbClr val="C00000"/>
                </a:solidFill>
              </a:rPr>
              <a:t>Zieht eine Karte mit den Fragewörtern! </a:t>
            </a:r>
            <a:br>
              <a:rPr lang="de-DE" dirty="0" smtClean="0">
                <a:solidFill>
                  <a:srgbClr val="C00000"/>
                </a:solidFill>
              </a:rPr>
            </a:br>
            <a:r>
              <a:rPr lang="de-DE" dirty="0" smtClean="0">
                <a:solidFill>
                  <a:srgbClr val="C00000"/>
                </a:solidFill>
              </a:rPr>
              <a:t>Stellt eine Frage zum Thema!</a:t>
            </a:r>
            <a:br>
              <a:rPr lang="de-DE" dirty="0" smtClean="0">
                <a:solidFill>
                  <a:srgbClr val="C00000"/>
                </a:solidFill>
              </a:rPr>
            </a:br>
            <a:r>
              <a:rPr lang="de-DE" dirty="0" smtClean="0">
                <a:solidFill>
                  <a:srgbClr val="C00000"/>
                </a:solidFill>
              </a:rPr>
              <a:t>Beantwortet diese Frage!</a:t>
            </a:r>
            <a:endParaRPr lang="uk-UA" dirty="0">
              <a:solidFill>
                <a:srgbClr val="C00000"/>
              </a:solidFill>
            </a:endParaRPr>
          </a:p>
        </p:txBody>
      </p:sp>
    </p:spTree>
    <p:extLst>
      <p:ext uri="{BB962C8B-B14F-4D97-AF65-F5344CB8AC3E}">
        <p14:creationId xmlns:p14="http://schemas.microsoft.com/office/powerpoint/2010/main" xmlns="" val="17341381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836712"/>
            <a:ext cx="8229600" cy="1143000"/>
          </a:xfrm>
        </p:spPr>
        <p:txBody>
          <a:bodyPr>
            <a:noAutofit/>
          </a:bodyPr>
          <a:lstStyle/>
          <a:p>
            <a:r>
              <a:rPr lang="de-DE" sz="7200" dirty="0" smtClean="0">
                <a:solidFill>
                  <a:srgbClr val="C00000"/>
                </a:solidFill>
                <a:latin typeface="Algerian" panose="04020705040A02060702" pitchFamily="82" charset="0"/>
              </a:rPr>
              <a:t>Hörverstehen</a:t>
            </a:r>
            <a:endParaRPr lang="uk-UA" sz="7200" dirty="0">
              <a:solidFill>
                <a:srgbClr val="C00000"/>
              </a:solidFill>
            </a:endParaRPr>
          </a:p>
        </p:txBody>
      </p:sp>
      <p:pic>
        <p:nvPicPr>
          <p:cNvPr id="1026" name="Picture 2" descr="http://ngoaingupanda.com/wp-content/uploads/2016/10/L%E1%BB%8Bch-s%E1%BB%AD-v%C3%A0-n%E1%BB%99i-dung-s%C3%A1ch-Tam-T%E1%BB%B1-Kinh-c%E1%BB%A7a-Trung-Qu%E1%BB%91c-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7665" y="3140968"/>
            <a:ext cx="2952328" cy="295232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115616" y="1916832"/>
            <a:ext cx="4752529" cy="2554545"/>
          </a:xfrm>
          <a:prstGeom prst="rect">
            <a:avLst/>
          </a:prstGeom>
          <a:noFill/>
        </p:spPr>
        <p:txBody>
          <a:bodyPr wrap="square" rtlCol="0">
            <a:spAutoFit/>
          </a:bodyPr>
          <a:lstStyle/>
          <a:p>
            <a:r>
              <a:rPr lang="de-DE" sz="4000" dirty="0" smtClean="0">
                <a:solidFill>
                  <a:srgbClr val="C00000"/>
                </a:solidFill>
              </a:rPr>
              <a:t>1.Hört und schaut das Video!</a:t>
            </a:r>
          </a:p>
          <a:p>
            <a:r>
              <a:rPr lang="de-DE" sz="4000" dirty="0" smtClean="0">
                <a:solidFill>
                  <a:srgbClr val="C00000"/>
                </a:solidFill>
              </a:rPr>
              <a:t>2.Beantwortet die Fragen</a:t>
            </a:r>
            <a:r>
              <a:rPr lang="en-US" sz="4000" dirty="0" smtClean="0">
                <a:solidFill>
                  <a:srgbClr val="C00000"/>
                </a:solidFill>
              </a:rPr>
              <a:t>!</a:t>
            </a:r>
            <a:endParaRPr lang="uk-UA" sz="4000" dirty="0">
              <a:solidFill>
                <a:srgbClr val="C00000"/>
              </a:solidFill>
            </a:endParaRPr>
          </a:p>
        </p:txBody>
      </p:sp>
    </p:spTree>
    <p:extLst>
      <p:ext uri="{BB962C8B-B14F-4D97-AF65-F5344CB8AC3E}">
        <p14:creationId xmlns:p14="http://schemas.microsoft.com/office/powerpoint/2010/main" xmlns="" val="420658063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rde 2100 - was passiert, wenn wir so weitermachen - Global 3000.mp4">
            <a:hlinkClick r:id="" action="ppaction://media"/>
          </p:cNvPr>
          <p:cNvPicPr>
            <a:picLocks noRot="1" noChangeAspect="1"/>
          </p:cNvPicPr>
          <p:nvPr>
            <a:videoFile r:link="rId1"/>
          </p:nvPr>
        </p:nvPicPr>
        <p:blipFill>
          <a:blip r:embed="rId3" cstate="print"/>
          <a:stretch>
            <a:fillRect/>
          </a:stretch>
        </p:blipFill>
        <p:spPr>
          <a:xfrm>
            <a:off x="971600" y="656692"/>
            <a:ext cx="7536837" cy="5652628"/>
          </a:xfrm>
          <a:prstGeom prst="rect">
            <a:avLst/>
          </a:prstGeom>
          <a:ln>
            <a:noFill/>
          </a:ln>
          <a:effectLst>
            <a:softEdge rad="112500"/>
          </a:effectLst>
        </p:spPr>
      </p:pic>
    </p:spTree>
    <p:extLst>
      <p:ext uri="{BB962C8B-B14F-4D97-AF65-F5344CB8AC3E}">
        <p14:creationId xmlns:p14="http://schemas.microsoft.com/office/powerpoint/2010/main" xmlns="" val="393583766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solidFill>
                  <a:srgbClr val="993366"/>
                </a:solidFill>
                <a:latin typeface="Cooper Black" panose="0208090404030B020404" pitchFamily="18" charset="0"/>
              </a:rPr>
              <a:t>     </a:t>
            </a:r>
            <a:r>
              <a:rPr lang="de-DE" sz="5400" b="1" i="1" dirty="0" smtClean="0">
                <a:solidFill>
                  <a:srgbClr val="C00000"/>
                </a:solidFill>
                <a:latin typeface="Cooper Black" panose="0208090404030B020404" pitchFamily="18" charset="0"/>
              </a:rPr>
              <a:t>Leseverstehen</a:t>
            </a:r>
            <a:r>
              <a:rPr lang="de-DE" dirty="0" smtClean="0">
                <a:solidFill>
                  <a:srgbClr val="C00000"/>
                </a:solidFill>
                <a:latin typeface="Cooper Black" panose="0208090404030B020404" pitchFamily="18" charset="0"/>
              </a:rPr>
              <a:t> </a:t>
            </a:r>
            <a:endParaRPr lang="uk-UA" dirty="0">
              <a:solidFill>
                <a:srgbClr val="C00000"/>
              </a:solidFill>
            </a:endParaRPr>
          </a:p>
        </p:txBody>
      </p:sp>
      <p:sp>
        <p:nvSpPr>
          <p:cNvPr id="3" name="TextBox 2"/>
          <p:cNvSpPr txBox="1"/>
          <p:nvPr/>
        </p:nvSpPr>
        <p:spPr>
          <a:xfrm>
            <a:off x="2483768" y="2420888"/>
            <a:ext cx="6192688" cy="2031325"/>
          </a:xfrm>
          <a:prstGeom prst="rect">
            <a:avLst/>
          </a:prstGeom>
          <a:noFill/>
        </p:spPr>
        <p:txBody>
          <a:bodyPr wrap="square" rtlCol="0">
            <a:spAutoFit/>
          </a:bodyPr>
          <a:lstStyle/>
          <a:p>
            <a:pPr marL="457200" indent="-457200">
              <a:buFont typeface="Wingdings" pitchFamily="2" charset="2"/>
              <a:buChar char="v"/>
            </a:pPr>
            <a:r>
              <a:rPr lang="de-DE" sz="3200" dirty="0" smtClean="0"/>
              <a:t>Betitelt diese Texte!</a:t>
            </a:r>
          </a:p>
          <a:p>
            <a:pPr marL="457200" indent="-457200">
              <a:buFont typeface="Wingdings" pitchFamily="2" charset="2"/>
              <a:buChar char="v"/>
            </a:pPr>
            <a:r>
              <a:rPr lang="de-DE" sz="3200" dirty="0" smtClean="0"/>
              <a:t>Um welche Naturkatastrophen geht es in diesen Artikeln? </a:t>
            </a:r>
          </a:p>
          <a:p>
            <a:pPr marL="457200" indent="-457200"/>
            <a:endParaRPr lang="de-DE" sz="3000" dirty="0" smtClean="0">
              <a:solidFill>
                <a:srgbClr val="993366"/>
              </a:solidFill>
              <a:latin typeface="Bell MT" panose="02020503060305020303" pitchFamily="18" charset="0"/>
            </a:endParaRPr>
          </a:p>
        </p:txBody>
      </p:sp>
    </p:spTree>
    <p:extLst>
      <p:ext uri="{BB962C8B-B14F-4D97-AF65-F5344CB8AC3E}">
        <p14:creationId xmlns:p14="http://schemas.microsoft.com/office/powerpoint/2010/main" xmlns="" val="219671729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1840" y="836712"/>
            <a:ext cx="4115229" cy="830997"/>
          </a:xfrm>
          <a:prstGeom prst="rect">
            <a:avLst/>
          </a:prstGeom>
          <a:noFill/>
        </p:spPr>
        <p:txBody>
          <a:bodyPr wrap="none" rtlCol="0">
            <a:spAutoFit/>
          </a:bodyPr>
          <a:lstStyle/>
          <a:p>
            <a:r>
              <a:rPr lang="de-DE" sz="4800" b="1" i="1" dirty="0" smtClean="0">
                <a:solidFill>
                  <a:srgbClr val="C00000"/>
                </a:solidFill>
              </a:rPr>
              <a:t>Kreatives Spiel </a:t>
            </a:r>
            <a:endParaRPr lang="uk-UA" sz="4800" b="1" i="1" dirty="0">
              <a:solidFill>
                <a:srgbClr val="C00000"/>
              </a:solidFill>
            </a:endParaRPr>
          </a:p>
        </p:txBody>
      </p:sp>
      <p:sp>
        <p:nvSpPr>
          <p:cNvPr id="5" name="TextBox 4"/>
          <p:cNvSpPr txBox="1"/>
          <p:nvPr/>
        </p:nvSpPr>
        <p:spPr>
          <a:xfrm>
            <a:off x="899592" y="1772816"/>
            <a:ext cx="8073039" cy="2893100"/>
          </a:xfrm>
          <a:prstGeom prst="rect">
            <a:avLst/>
          </a:prstGeom>
          <a:noFill/>
        </p:spPr>
        <p:txBody>
          <a:bodyPr wrap="square" rtlCol="0">
            <a:spAutoFit/>
          </a:bodyPr>
          <a:lstStyle/>
          <a:p>
            <a:pPr>
              <a:buFont typeface="Wingdings" pitchFamily="2" charset="2"/>
              <a:buChar char="q"/>
            </a:pPr>
            <a:r>
              <a:rPr lang="de-DE" sz="3200" dirty="0" smtClean="0"/>
              <a:t>  </a:t>
            </a:r>
            <a:r>
              <a:rPr lang="de-DE" sz="3000" dirty="0" smtClean="0"/>
              <a:t>Macht eine Umfrage in der Gruppe </a:t>
            </a:r>
          </a:p>
          <a:p>
            <a:r>
              <a:rPr lang="de-DE" sz="3000" dirty="0" smtClean="0"/>
              <a:t>über die Natur und wichtigsten  ökologischen  </a:t>
            </a:r>
          </a:p>
          <a:p>
            <a:r>
              <a:rPr lang="de-DE" sz="3000" dirty="0" smtClean="0"/>
              <a:t>Probleme in der Ukraine und in der Welt ,ergänzt  die Sätze. </a:t>
            </a:r>
          </a:p>
          <a:p>
            <a:pPr>
              <a:buFont typeface="Wingdings" pitchFamily="2" charset="2"/>
              <a:buChar char="q"/>
            </a:pPr>
            <a:r>
              <a:rPr lang="de-DE" sz="3000" dirty="0" smtClean="0"/>
              <a:t>   Kommentiert dann die Ergebnisse in der  Klasse.</a:t>
            </a:r>
            <a:endParaRPr lang="uk-UA" sz="3000" dirty="0"/>
          </a:p>
        </p:txBody>
      </p:sp>
    </p:spTree>
    <p:extLst>
      <p:ext uri="{BB962C8B-B14F-4D97-AF65-F5344CB8AC3E}">
        <p14:creationId xmlns:p14="http://schemas.microsoft.com/office/powerpoint/2010/main" xmlns="" val="32423718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707904" y="4581128"/>
            <a:ext cx="5216624" cy="2016224"/>
          </a:xfrm>
        </p:spPr>
        <p:txBody>
          <a:bodyPr>
            <a:normAutofit/>
          </a:bodyPr>
          <a:lstStyle/>
          <a:p>
            <a:r>
              <a:rPr lang="en-US" sz="3200" dirty="0" err="1" smtClean="0"/>
              <a:t>Tanja</a:t>
            </a:r>
            <a:r>
              <a:rPr lang="en-US" sz="3200" dirty="0" smtClean="0"/>
              <a:t> </a:t>
            </a:r>
            <a:r>
              <a:rPr lang="en-US" sz="3200" dirty="0" err="1" smtClean="0"/>
              <a:t>Sokoliwska</a:t>
            </a:r>
            <a:endParaRPr lang="en-US" sz="3200" dirty="0" smtClean="0"/>
          </a:p>
          <a:p>
            <a:r>
              <a:rPr lang="en-US" sz="3200" dirty="0" err="1" smtClean="0"/>
              <a:t>Klasse</a:t>
            </a:r>
            <a:r>
              <a:rPr lang="en-US" sz="3200" dirty="0" smtClean="0"/>
              <a:t> 10</a:t>
            </a:r>
          </a:p>
          <a:p>
            <a:r>
              <a:rPr lang="en-US" sz="3200" dirty="0" smtClean="0"/>
              <a:t>Die </a:t>
            </a:r>
            <a:r>
              <a:rPr lang="en-US" sz="3200" dirty="0" err="1" smtClean="0"/>
              <a:t>Schule</a:t>
            </a:r>
            <a:r>
              <a:rPr lang="en-US" sz="3200" dirty="0" smtClean="0"/>
              <a:t> in </a:t>
            </a:r>
            <a:r>
              <a:rPr lang="en-US" sz="3200" dirty="0" err="1" smtClean="0"/>
              <a:t>Ssynkiv</a:t>
            </a:r>
            <a:endParaRPr lang="uk-UA" sz="3200" dirty="0"/>
          </a:p>
        </p:txBody>
      </p:sp>
      <p:sp>
        <p:nvSpPr>
          <p:cNvPr id="2" name="Заголовок 1"/>
          <p:cNvSpPr>
            <a:spLocks noGrp="1"/>
          </p:cNvSpPr>
          <p:nvPr>
            <p:ph type="ctrTitle"/>
          </p:nvPr>
        </p:nvSpPr>
        <p:spPr>
          <a:xfrm>
            <a:off x="611560" y="692696"/>
            <a:ext cx="7846640" cy="2785217"/>
          </a:xfrm>
        </p:spPr>
        <p:txBody>
          <a:bodyPr/>
          <a:lstStyle/>
          <a:p>
            <a:r>
              <a:rPr lang="en-US" sz="8800" dirty="0" smtClean="0"/>
              <a:t>“</a:t>
            </a:r>
            <a:r>
              <a:rPr lang="en-US" sz="8800" dirty="0" err="1" smtClean="0"/>
              <a:t>Unsere</a:t>
            </a:r>
            <a:r>
              <a:rPr lang="en-US" sz="8800" dirty="0" smtClean="0"/>
              <a:t> </a:t>
            </a:r>
            <a:r>
              <a:rPr lang="en-US" sz="8800" dirty="0" err="1"/>
              <a:t>E</a:t>
            </a:r>
            <a:r>
              <a:rPr lang="en-US" sz="8800" dirty="0" err="1" smtClean="0"/>
              <a:t>rde</a:t>
            </a:r>
            <a:r>
              <a:rPr lang="en-US" sz="8800" dirty="0" smtClean="0"/>
              <a:t> </a:t>
            </a:r>
            <a:r>
              <a:rPr lang="en-US" sz="8800" dirty="0" err="1" smtClean="0"/>
              <a:t>im</a:t>
            </a:r>
            <a:r>
              <a:rPr lang="en-US" sz="8800" dirty="0" smtClean="0"/>
              <a:t> </a:t>
            </a:r>
            <a:r>
              <a:rPr lang="en-US" sz="8800" dirty="0" err="1" smtClean="0"/>
              <a:t>Jahre</a:t>
            </a:r>
            <a:r>
              <a:rPr lang="en-US" sz="8800" dirty="0" smtClean="0"/>
              <a:t> 2100”</a:t>
            </a:r>
            <a:endParaRPr lang="uk-UA" sz="8800" dirty="0"/>
          </a:p>
        </p:txBody>
      </p:sp>
    </p:spTree>
    <p:extLst>
      <p:ext uri="{BB962C8B-B14F-4D97-AF65-F5344CB8AC3E}">
        <p14:creationId xmlns="" xmlns:p14="http://schemas.microsoft.com/office/powerpoint/2010/main" val="1241291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511" y="274638"/>
            <a:ext cx="8272921" cy="1143000"/>
          </a:xfrm>
        </p:spPr>
        <p:txBody>
          <a:bodyPr>
            <a:normAutofit fontScale="90000"/>
          </a:bodyPr>
          <a:lstStyle/>
          <a:p>
            <a:pPr algn="ctr"/>
            <a:r>
              <a:rPr lang="en-US" sz="4000" b="1" dirty="0" smtClean="0"/>
              <a:t>So </a:t>
            </a:r>
            <a:r>
              <a:rPr lang="en-US" sz="4000" b="1" dirty="0" err="1" smtClean="0"/>
              <a:t>wird</a:t>
            </a:r>
            <a:r>
              <a:rPr lang="en-US" sz="4000" b="1" dirty="0" smtClean="0"/>
              <a:t> </a:t>
            </a:r>
            <a:r>
              <a:rPr lang="en-US" sz="4000" b="1" dirty="0" err="1" smtClean="0"/>
              <a:t>unsere</a:t>
            </a:r>
            <a:r>
              <a:rPr lang="en-US" sz="4000" b="1" dirty="0" smtClean="0"/>
              <a:t> </a:t>
            </a:r>
            <a:r>
              <a:rPr lang="en-US" sz="4000" b="1" dirty="0" err="1" smtClean="0"/>
              <a:t>Erde</a:t>
            </a:r>
            <a:r>
              <a:rPr lang="en-US" sz="4000" b="1" dirty="0" smtClean="0"/>
              <a:t> </a:t>
            </a:r>
            <a:r>
              <a:rPr lang="en-US" sz="4000" b="1" dirty="0" err="1" smtClean="0"/>
              <a:t>im</a:t>
            </a:r>
            <a:r>
              <a:rPr lang="en-US" sz="4000" b="1" dirty="0" smtClean="0"/>
              <a:t> </a:t>
            </a:r>
            <a:r>
              <a:rPr lang="en-US" sz="4000" b="1" dirty="0" err="1" smtClean="0"/>
              <a:t>Jahre</a:t>
            </a:r>
            <a:r>
              <a:rPr lang="en-US" sz="4000" b="1" dirty="0" smtClean="0"/>
              <a:t> 2100 </a:t>
            </a:r>
            <a:r>
              <a:rPr lang="en-US" sz="4000" b="1" dirty="0" err="1" smtClean="0"/>
              <a:t>aussehen</a:t>
            </a:r>
            <a:r>
              <a:rPr lang="en-US" sz="4000" b="1" dirty="0" smtClean="0"/>
              <a:t>!</a:t>
            </a:r>
            <a:endParaRPr lang="uk-UA" sz="4000" b="1" dirty="0"/>
          </a:p>
        </p:txBody>
      </p:sp>
      <p:sp>
        <p:nvSpPr>
          <p:cNvPr id="3" name="Объект 2"/>
          <p:cNvSpPr>
            <a:spLocks noGrp="1"/>
          </p:cNvSpPr>
          <p:nvPr>
            <p:ph sz="quarter" idx="4294967295"/>
          </p:nvPr>
        </p:nvSpPr>
        <p:spPr>
          <a:xfrm>
            <a:off x="609600" y="1600200"/>
            <a:ext cx="7924800" cy="4114800"/>
          </a:xfrm>
          <a:prstGeom prst="rect">
            <a:avLst/>
          </a:prstGeom>
        </p:spPr>
        <p:txBody>
          <a:bodyPr/>
          <a:lstStyle/>
          <a:p>
            <a:endParaRPr lang="uk-UA"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1700808"/>
            <a:ext cx="7560839" cy="42529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5351465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de-DE" sz="3600" b="1" dirty="0"/>
              <a:t>Temperaturanstieg um ein Vielfaches schneller</a:t>
            </a:r>
            <a:endParaRPr lang="uk-UA" sz="3600" b="1" dirty="0"/>
          </a:p>
        </p:txBody>
      </p:sp>
      <p:sp>
        <p:nvSpPr>
          <p:cNvPr id="3" name="Объект 2"/>
          <p:cNvSpPr>
            <a:spLocks noGrp="1"/>
          </p:cNvSpPr>
          <p:nvPr>
            <p:ph sz="quarter" idx="4294967295"/>
          </p:nvPr>
        </p:nvSpPr>
        <p:spPr>
          <a:xfrm>
            <a:off x="971600" y="1556792"/>
            <a:ext cx="3240360" cy="4824536"/>
          </a:xfrm>
          <a:prstGeom prst="rect">
            <a:avLst/>
          </a:prstGeom>
        </p:spPr>
        <p:txBody>
          <a:bodyPr>
            <a:normAutofit fontScale="70000" lnSpcReduction="20000"/>
          </a:bodyPr>
          <a:lstStyle/>
          <a:p>
            <a:r>
              <a:rPr lang="de-DE" sz="3800" dirty="0"/>
              <a:t> Bis zum Jahr 2100 wird mit einem mittleren globalen Anstieg der Temperatur zwischen 1,8 und 4,0 gerechnet. Diese Zahlen stellen eine Schnelligkeit dar, wie sie in den vergangenen 10.000 Jahren nicht vorkam</a:t>
            </a:r>
            <a:r>
              <a:rPr lang="de-DE" dirty="0"/>
              <a:t>. </a:t>
            </a:r>
            <a:endParaRPr lang="uk-UA" dirty="0"/>
          </a:p>
        </p:txBody>
      </p:sp>
      <p:pic>
        <p:nvPicPr>
          <p:cNvPr id="2050" name="Picture 2" descr="http://patrioty.org.ua/images/2016/05/16133120_16132517_slide02152_.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07904" y="1556792"/>
            <a:ext cx="5126569" cy="414908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2095492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611560" y="476672"/>
            <a:ext cx="4032448" cy="5760640"/>
          </a:xfrm>
          <a:prstGeom prst="rect">
            <a:avLst/>
          </a:prstGeom>
        </p:spPr>
        <p:txBody>
          <a:bodyPr>
            <a:normAutofit fontScale="85000" lnSpcReduction="20000"/>
          </a:bodyPr>
          <a:lstStyle/>
          <a:p>
            <a:pPr marL="0" indent="0">
              <a:buNone/>
            </a:pPr>
            <a:r>
              <a:rPr lang="de-DE" dirty="0">
                <a:solidFill>
                  <a:srgbClr val="FFFF00"/>
                </a:solidFill>
              </a:rPr>
              <a:t> </a:t>
            </a:r>
            <a:r>
              <a:rPr lang="de-DE" sz="2600" dirty="0"/>
              <a:t>Durch die weltweit steigenden Temperaturen schmilzt das Eis. Für den </a:t>
            </a:r>
            <a:r>
              <a:rPr lang="de-DE" sz="2600" dirty="0" smtClean="0"/>
              <a:t>Eisbären </a:t>
            </a:r>
            <a:r>
              <a:rPr lang="de-DE" sz="2600" dirty="0"/>
              <a:t>hat das katastrophale Folgen. Er findet nicht genügend Nahrung </a:t>
            </a:r>
            <a:r>
              <a:rPr lang="de-DE" sz="2600" dirty="0" smtClean="0"/>
              <a:t>und </a:t>
            </a:r>
            <a:r>
              <a:rPr lang="de-DE" sz="2600" dirty="0"/>
              <a:t>muss hungern. Mit der stetig schrumpfenden Eisfläche verkleinert </a:t>
            </a:r>
            <a:r>
              <a:rPr lang="de-DE" sz="2600" dirty="0" smtClean="0"/>
              <a:t>sich </a:t>
            </a:r>
            <a:r>
              <a:rPr lang="de-DE" sz="2600" dirty="0"/>
              <a:t>gleichzeitig die Zahl der noch lebenden Eisbären. Wie WWF </a:t>
            </a:r>
            <a:r>
              <a:rPr lang="de-DE" sz="2600" dirty="0" smtClean="0"/>
              <a:t>berichtet</a:t>
            </a:r>
            <a:r>
              <a:rPr lang="de-DE" sz="2600" dirty="0"/>
              <a:t>, wurden im Jahr 2004 noch 1 500 Eisbären in der </a:t>
            </a:r>
            <a:r>
              <a:rPr lang="de-DE" sz="2600" dirty="0" err="1"/>
              <a:t>Beauford</a:t>
            </a:r>
            <a:r>
              <a:rPr lang="de-DE" sz="2600" dirty="0"/>
              <a:t> See </a:t>
            </a:r>
            <a:r>
              <a:rPr lang="de-DE" sz="2600" dirty="0" smtClean="0"/>
              <a:t>in </a:t>
            </a:r>
            <a:r>
              <a:rPr lang="de-DE" sz="2600" dirty="0"/>
              <a:t>Alaska und im Nordwesten Kanadas gezählt. Zuletzt waren es nur noch </a:t>
            </a:r>
            <a:r>
              <a:rPr lang="de-DE" sz="2600" dirty="0" smtClean="0"/>
              <a:t>900</a:t>
            </a:r>
            <a:r>
              <a:rPr lang="de-DE" sz="2600" dirty="0"/>
              <a:t>. </a:t>
            </a:r>
            <a:r>
              <a:rPr lang="de-DE" sz="2600" dirty="0" smtClean="0"/>
              <a:t>Immer </a:t>
            </a:r>
            <a:r>
              <a:rPr lang="de-DE" sz="2600" dirty="0"/>
              <a:t>mehr </a:t>
            </a:r>
          </a:p>
          <a:p>
            <a:pPr marL="0" indent="0">
              <a:buNone/>
            </a:pPr>
            <a:r>
              <a:rPr lang="de-DE" sz="2600" dirty="0"/>
              <a:t>Tiere sterben, weil sie sich nicht schnell genug an die sich </a:t>
            </a:r>
            <a:r>
              <a:rPr lang="de-DE" sz="2600" dirty="0" smtClean="0"/>
              <a:t>veränderten Ökosysteme </a:t>
            </a:r>
            <a:r>
              <a:rPr lang="de-DE" sz="2600" dirty="0"/>
              <a:t>anpassen können. Eisbären sind besonders schlimm </a:t>
            </a:r>
            <a:r>
              <a:rPr lang="de-DE" sz="2600" dirty="0" smtClean="0"/>
              <a:t>betroffen</a:t>
            </a:r>
            <a:r>
              <a:rPr lang="de-DE" sz="2600" dirty="0"/>
              <a:t>.</a:t>
            </a:r>
            <a:endParaRPr lang="uk-UA" sz="2600"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55976" y="3305737"/>
            <a:ext cx="4341094" cy="27616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55976" y="548680"/>
            <a:ext cx="4329481" cy="26642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8904854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7850832" cy="980728"/>
          </a:xfrm>
        </p:spPr>
        <p:txBody>
          <a:bodyPr/>
          <a:lstStyle/>
          <a:p>
            <a:pPr algn="ctr"/>
            <a:r>
              <a:rPr lang="en-US" sz="4400" dirty="0" err="1"/>
              <a:t>Anstieg</a:t>
            </a:r>
            <a:r>
              <a:rPr lang="en-US" sz="4400" dirty="0"/>
              <a:t> des </a:t>
            </a:r>
            <a:r>
              <a:rPr lang="en-US" sz="4400" dirty="0" err="1"/>
              <a:t>Meeresspiegels</a:t>
            </a:r>
            <a:endParaRPr lang="uk-UA" sz="4400" dirty="0"/>
          </a:p>
        </p:txBody>
      </p:sp>
      <p:sp>
        <p:nvSpPr>
          <p:cNvPr id="3" name="Объект 2"/>
          <p:cNvSpPr>
            <a:spLocks noGrp="1"/>
          </p:cNvSpPr>
          <p:nvPr>
            <p:ph sz="quarter" idx="4294967295"/>
          </p:nvPr>
        </p:nvSpPr>
        <p:spPr>
          <a:xfrm>
            <a:off x="4730130" y="1075059"/>
            <a:ext cx="4283968" cy="5782941"/>
          </a:xfrm>
          <a:prstGeom prst="rect">
            <a:avLst/>
          </a:prstGeom>
        </p:spPr>
        <p:txBody>
          <a:bodyPr>
            <a:normAutofit/>
          </a:bodyPr>
          <a:lstStyle/>
          <a:p>
            <a:r>
              <a:rPr lang="de-DE" sz="2800" dirty="0"/>
              <a:t>Gletscher und Polarkappen schmelzen, der Meeresspiegel steigt an. Ganze Insel-Gruppen und Landstriche werden dauerhaft geflutet. Aber nicht nur ländliche Gegenden sind davon bedroht, auch Städte wie London, Tokio oder New York könnten unter Wasser stehen.</a:t>
            </a:r>
            <a:endParaRPr lang="uk-UA" sz="2800"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700808"/>
            <a:ext cx="4730130" cy="3963627"/>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7234030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884" y="1052736"/>
            <a:ext cx="8229600" cy="1143000"/>
          </a:xfrm>
        </p:spPr>
        <p:txBody>
          <a:bodyPr>
            <a:normAutofit/>
          </a:bodyPr>
          <a:lstStyle/>
          <a:p>
            <a:r>
              <a:rPr lang="en-US" sz="5400" b="1" dirty="0" smtClean="0">
                <a:solidFill>
                  <a:srgbClr val="C00000"/>
                </a:solidFill>
                <a:latin typeface="+mn-lt"/>
              </a:rPr>
              <a:t>Plan der </a:t>
            </a:r>
            <a:r>
              <a:rPr lang="en-US" sz="5400" b="1" dirty="0" err="1" smtClean="0">
                <a:solidFill>
                  <a:srgbClr val="C00000"/>
                </a:solidFill>
                <a:latin typeface="+mn-lt"/>
              </a:rPr>
              <a:t>Stunde</a:t>
            </a:r>
            <a:r>
              <a:rPr lang="uk-UA" sz="5400" b="1" dirty="0">
                <a:solidFill>
                  <a:srgbClr val="C00000"/>
                </a:solidFill>
                <a:latin typeface="+mn-lt"/>
              </a:rPr>
              <a:t>:</a:t>
            </a:r>
            <a:endParaRPr lang="ru-RU" sz="5400" b="1" dirty="0">
              <a:solidFill>
                <a:srgbClr val="C00000"/>
              </a:solidFill>
              <a:latin typeface="+mn-lt"/>
            </a:endParaRPr>
          </a:p>
        </p:txBody>
      </p:sp>
      <p:sp>
        <p:nvSpPr>
          <p:cNvPr id="5" name="Прямоугольник 4"/>
          <p:cNvSpPr/>
          <p:nvPr/>
        </p:nvSpPr>
        <p:spPr>
          <a:xfrm>
            <a:off x="1331640" y="2060848"/>
            <a:ext cx="7272808" cy="29523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buFont typeface="Wingdings" pitchFamily="2" charset="2"/>
              <a:buChar char="Ø"/>
            </a:pPr>
            <a:r>
              <a:rPr lang="de-DE" sz="3600" dirty="0" smtClean="0">
                <a:solidFill>
                  <a:schemeClr val="tx1"/>
                </a:solidFill>
              </a:rPr>
              <a:t>Das Wetter kann die Menschen  beeinflussen.</a:t>
            </a:r>
          </a:p>
          <a:p>
            <a:pPr marL="342900" indent="-342900" algn="just">
              <a:buFont typeface="Wingdings" pitchFamily="2" charset="2"/>
              <a:buChar char="Ø"/>
            </a:pPr>
            <a:r>
              <a:rPr lang="de-DE" sz="3600" dirty="0" smtClean="0">
                <a:solidFill>
                  <a:schemeClr val="tx1"/>
                </a:solidFill>
              </a:rPr>
              <a:t>Natur ist unser  zweites  Haus .</a:t>
            </a:r>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600" dirty="0" err="1"/>
              <a:t>Veränderung</a:t>
            </a:r>
            <a:r>
              <a:rPr lang="en-US" sz="3600" dirty="0"/>
              <a:t> der </a:t>
            </a:r>
            <a:r>
              <a:rPr lang="en-US" sz="3600" dirty="0" err="1"/>
              <a:t>Ökosysteme</a:t>
            </a:r>
            <a:endParaRPr lang="uk-UA" sz="3600" dirty="0"/>
          </a:p>
        </p:txBody>
      </p:sp>
      <p:sp>
        <p:nvSpPr>
          <p:cNvPr id="3" name="Объект 2"/>
          <p:cNvSpPr>
            <a:spLocks noGrp="1"/>
          </p:cNvSpPr>
          <p:nvPr>
            <p:ph sz="quarter" idx="4294967295"/>
          </p:nvPr>
        </p:nvSpPr>
        <p:spPr>
          <a:xfrm>
            <a:off x="467544" y="1556792"/>
            <a:ext cx="4067944" cy="4896544"/>
          </a:xfrm>
          <a:prstGeom prst="rect">
            <a:avLst/>
          </a:prstGeom>
        </p:spPr>
        <p:txBody>
          <a:bodyPr>
            <a:normAutofit fontScale="92500" lnSpcReduction="10000"/>
          </a:bodyPr>
          <a:lstStyle/>
          <a:p>
            <a:r>
              <a:rPr lang="de-DE" b="1" dirty="0">
                <a:solidFill>
                  <a:srgbClr val="FFC000"/>
                </a:solidFill>
              </a:rPr>
              <a:t> </a:t>
            </a:r>
            <a:r>
              <a:rPr lang="de-DE" sz="2600" b="1" dirty="0"/>
              <a:t>Die Temperaturerhöhung hat zur Folge, dass sich viele Pflanzen und Tiere nicht anpassen können. Es ist bereits zu beobachten, dass besonders empfindliche Ökosysteme wie Korallenriffe, die tropischen Hochlandwälder und vor allem arktische Ökosysteme betroffen sind.</a:t>
            </a:r>
            <a:endParaRPr lang="uk-UA" sz="2600" b="1"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8459" y="1484784"/>
            <a:ext cx="3846617" cy="255047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95936" y="4044030"/>
            <a:ext cx="4118192" cy="244827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1719000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80928"/>
            <a:ext cx="7924800" cy="1143000"/>
          </a:xfrm>
        </p:spPr>
        <p:txBody>
          <a:bodyPr>
            <a:noAutofit/>
          </a:bodyPr>
          <a:lstStyle/>
          <a:p>
            <a:r>
              <a:rPr lang="de-DE" sz="3200" b="1" dirty="0"/>
              <a:t>Die Wissenschaftler erwarten für die Zukunft nichts Gutes, allerdings besteht noch die Hoffnung den bereits entstandenen Schaden begrenzen zu können. Die Kohlenstoffdioxid-Emissionen müssten drastisch sinken, d.h. bis 2020 sollt die Menschheit den Ausstoß reduzieren. Bei einer Erderwärmung unter 2°C geht das Meereseis zwar zurück, es verschwindet aber zu mindestens nicht vollkommen.</a:t>
            </a:r>
            <a:endParaRPr lang="uk-UA" sz="3200" b="1" dirty="0"/>
          </a:p>
        </p:txBody>
      </p:sp>
    </p:spTree>
    <p:extLst>
      <p:ext uri="{BB962C8B-B14F-4D97-AF65-F5344CB8AC3E}">
        <p14:creationId xmlns="" xmlns:p14="http://schemas.microsoft.com/office/powerpoint/2010/main" val="89707927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4800" dirty="0">
                <a:solidFill>
                  <a:srgbClr val="FFC000"/>
                </a:solidFill>
              </a:rPr>
              <a:t/>
            </a:r>
            <a:br>
              <a:rPr lang="en-US" sz="4800" dirty="0">
                <a:solidFill>
                  <a:srgbClr val="FFC000"/>
                </a:solidFill>
              </a:rPr>
            </a:br>
            <a:r>
              <a:rPr lang="en-US" sz="4800" dirty="0" err="1"/>
              <a:t>Schlussfolgerung</a:t>
            </a:r>
            <a:endParaRPr lang="uk-UA" sz="4800" dirty="0"/>
          </a:p>
        </p:txBody>
      </p:sp>
      <p:sp>
        <p:nvSpPr>
          <p:cNvPr id="3" name="Объект 2"/>
          <p:cNvSpPr>
            <a:spLocks noGrp="1"/>
          </p:cNvSpPr>
          <p:nvPr>
            <p:ph sz="quarter" idx="4294967295"/>
          </p:nvPr>
        </p:nvSpPr>
        <p:spPr>
          <a:xfrm>
            <a:off x="609600" y="1600200"/>
            <a:ext cx="7924800" cy="4114800"/>
          </a:xfrm>
          <a:prstGeom prst="rect">
            <a:avLst/>
          </a:prstGeom>
        </p:spPr>
        <p:txBody>
          <a:bodyPr/>
          <a:lstStyle/>
          <a:p>
            <a:r>
              <a:rPr lang="de-DE" dirty="0"/>
              <a:t/>
            </a:r>
            <a:br>
              <a:rPr lang="de-DE" dirty="0"/>
            </a:br>
            <a:r>
              <a:rPr lang="de-DE" sz="4400" dirty="0"/>
              <a:t>Wir müssen die Natur schützen, damit unsere Nachkommen auf der Erde leben können.</a:t>
            </a:r>
            <a:endParaRPr lang="uk-UA" sz="4400" dirty="0"/>
          </a:p>
        </p:txBody>
      </p:sp>
    </p:spTree>
    <p:extLst>
      <p:ext uri="{BB962C8B-B14F-4D97-AF65-F5344CB8AC3E}">
        <p14:creationId xmlns="" xmlns:p14="http://schemas.microsoft.com/office/powerpoint/2010/main" val="327723092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10146" y="650171"/>
            <a:ext cx="4503157" cy="1015663"/>
          </a:xfrm>
          <a:prstGeom prst="rect">
            <a:avLst/>
          </a:prstGeom>
          <a:noFill/>
        </p:spPr>
        <p:txBody>
          <a:bodyPr wrap="none" lIns="91440" tIns="45720" rIns="91440" bIns="45720">
            <a:spAutoFit/>
          </a:bodyPr>
          <a:lstStyle/>
          <a:p>
            <a:pPr algn="ctr"/>
            <a:r>
              <a:rPr lang="de-DE" sz="6000" b="1" cap="none" spc="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rPr>
              <a:t>Hausaufgabe</a:t>
            </a:r>
            <a:endParaRPr lang="ru-RU" sz="6000" b="1" cap="none" spc="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endParaRPr>
          </a:p>
        </p:txBody>
      </p:sp>
      <p:sp>
        <p:nvSpPr>
          <p:cNvPr id="3" name="TextBox 2"/>
          <p:cNvSpPr txBox="1"/>
          <p:nvPr/>
        </p:nvSpPr>
        <p:spPr>
          <a:xfrm>
            <a:off x="1907704" y="1988840"/>
            <a:ext cx="5832648" cy="3416320"/>
          </a:xfrm>
          <a:prstGeom prst="rect">
            <a:avLst/>
          </a:prstGeom>
          <a:noFill/>
        </p:spPr>
        <p:txBody>
          <a:bodyPr wrap="square" rtlCol="0">
            <a:spAutoFit/>
          </a:bodyPr>
          <a:lstStyle/>
          <a:p>
            <a:pPr lvl="0" algn="ctr"/>
            <a:r>
              <a:rPr lang="en-US" sz="5400" dirty="0" err="1" smtClean="0">
                <a:solidFill>
                  <a:srgbClr val="C00000"/>
                </a:solidFill>
                <a:latin typeface="Monotype Corsiva" panose="03010101010201010101" pitchFamily="66" charset="0"/>
              </a:rPr>
              <a:t>Bildet</a:t>
            </a:r>
            <a:r>
              <a:rPr lang="en-US" sz="5400" dirty="0" smtClean="0">
                <a:solidFill>
                  <a:srgbClr val="C00000"/>
                </a:solidFill>
                <a:latin typeface="Monotype Corsiva" panose="03010101010201010101" pitchFamily="66" charset="0"/>
              </a:rPr>
              <a:t> </a:t>
            </a:r>
            <a:r>
              <a:rPr lang="en-US" sz="5400" dirty="0" err="1" smtClean="0">
                <a:solidFill>
                  <a:srgbClr val="C00000"/>
                </a:solidFill>
                <a:latin typeface="Monotype Corsiva" panose="03010101010201010101" pitchFamily="66" charset="0"/>
              </a:rPr>
              <a:t>einen</a:t>
            </a:r>
            <a:r>
              <a:rPr lang="en-US" sz="5400" dirty="0" smtClean="0">
                <a:solidFill>
                  <a:srgbClr val="C00000"/>
                </a:solidFill>
                <a:latin typeface="Monotype Corsiva" panose="03010101010201010101" pitchFamily="66" charset="0"/>
              </a:rPr>
              <a:t> </a:t>
            </a:r>
            <a:r>
              <a:rPr lang="en-US" sz="5400" dirty="0" err="1" smtClean="0">
                <a:solidFill>
                  <a:srgbClr val="C00000"/>
                </a:solidFill>
                <a:latin typeface="Monotype Corsiva" panose="03010101010201010101" pitchFamily="66" charset="0"/>
              </a:rPr>
              <a:t>Senkan</a:t>
            </a:r>
            <a:r>
              <a:rPr lang="en-US" sz="5400" dirty="0" smtClean="0">
                <a:solidFill>
                  <a:srgbClr val="C00000"/>
                </a:solidFill>
                <a:latin typeface="Monotype Corsiva" panose="03010101010201010101" pitchFamily="66" charset="0"/>
              </a:rPr>
              <a:t> </a:t>
            </a:r>
            <a:r>
              <a:rPr lang="en-US" sz="5400" dirty="0" err="1" smtClean="0">
                <a:solidFill>
                  <a:srgbClr val="C00000"/>
                </a:solidFill>
                <a:latin typeface="Monotype Corsiva" panose="03010101010201010101" pitchFamily="66" charset="0"/>
              </a:rPr>
              <a:t>zum</a:t>
            </a:r>
            <a:r>
              <a:rPr lang="en-US" sz="5400" dirty="0" smtClean="0">
                <a:solidFill>
                  <a:srgbClr val="C00000"/>
                </a:solidFill>
                <a:latin typeface="Monotype Corsiva" panose="03010101010201010101" pitchFamily="66" charset="0"/>
              </a:rPr>
              <a:t>  </a:t>
            </a:r>
            <a:r>
              <a:rPr lang="en-US" sz="5400" dirty="0" err="1" smtClean="0">
                <a:solidFill>
                  <a:srgbClr val="C00000"/>
                </a:solidFill>
                <a:latin typeface="Monotype Corsiva" panose="03010101010201010101" pitchFamily="66" charset="0"/>
              </a:rPr>
              <a:t>Thema</a:t>
            </a:r>
            <a:endParaRPr lang="en-US" sz="5400" dirty="0" smtClean="0">
              <a:solidFill>
                <a:srgbClr val="C00000"/>
              </a:solidFill>
              <a:latin typeface="Monotype Corsiva" panose="03010101010201010101" pitchFamily="66" charset="0"/>
            </a:endParaRPr>
          </a:p>
          <a:p>
            <a:pPr lvl="0" algn="ctr"/>
            <a:r>
              <a:rPr lang="en-US" sz="5400" dirty="0" smtClean="0">
                <a:solidFill>
                  <a:srgbClr val="C00000"/>
                </a:solidFill>
                <a:latin typeface="Monotype Corsiva" panose="03010101010201010101" pitchFamily="66" charset="0"/>
              </a:rPr>
              <a:t> “</a:t>
            </a:r>
            <a:r>
              <a:rPr lang="de-DE" sz="5400" dirty="0" smtClean="0">
                <a:solidFill>
                  <a:srgbClr val="C00000"/>
                </a:solidFill>
                <a:latin typeface="Monotype Corsiva" pitchFamily="66" charset="0"/>
              </a:rPr>
              <a:t>Wetter und Natur“ </a:t>
            </a:r>
            <a:endParaRPr lang="ru-RU" sz="5400" dirty="0" smtClean="0">
              <a:solidFill>
                <a:srgbClr val="C00000"/>
              </a:solidFill>
              <a:latin typeface="Monotype Corsiva" pitchFamily="66" charset="0"/>
            </a:endParaRPr>
          </a:p>
          <a:p>
            <a:pPr algn="ctr"/>
            <a:endParaRPr lang="uk-UA" sz="5400" dirty="0">
              <a:solidFill>
                <a:srgbClr val="C00000"/>
              </a:solidFill>
              <a:latin typeface="Monotype Corsiva" panose="03010101010201010101" pitchFamily="66" charset="0"/>
            </a:endParaRPr>
          </a:p>
        </p:txBody>
      </p:sp>
    </p:spTree>
    <p:extLst>
      <p:ext uri="{BB962C8B-B14F-4D97-AF65-F5344CB8AC3E}">
        <p14:creationId xmlns:p14="http://schemas.microsoft.com/office/powerpoint/2010/main" xmlns="" val="347718659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630755" y="980728"/>
            <a:ext cx="42607434" cy="4154984"/>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4400" b="1" i="1" u="none" strike="noStrike" cap="none" spc="0" normalizeH="0" baseline="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imes New Roman" pitchFamily="18" charset="0"/>
                <a:cs typeface="Arial" pitchFamily="34" charset="0"/>
              </a:rPr>
              <a:t>"</a:t>
            </a:r>
            <a:r>
              <a:rPr kumimoji="0" lang="de-DE" sz="4400" b="1" i="1" u="none" strike="noStrike" cap="none" spc="0" normalizeH="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imes New Roman" pitchFamily="18" charset="0"/>
                <a:cs typeface="Arial" pitchFamily="34" charset="0"/>
              </a:rPr>
              <a:t> </a:t>
            </a:r>
            <a:r>
              <a:rPr lang="de-DE" sz="4400" b="1" i="1"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imes New Roman" pitchFamily="18" charset="0"/>
                <a:cs typeface="Arial" pitchFamily="34" charset="0"/>
              </a:rPr>
              <a:t>E</a:t>
            </a:r>
            <a:r>
              <a:rPr kumimoji="0" lang="de-DE" sz="4400" b="1" i="1" u="none" strike="noStrike" cap="none" spc="0" normalizeH="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imes New Roman" pitchFamily="18" charset="0"/>
                <a:cs typeface="Arial" pitchFamily="34" charset="0"/>
              </a:rPr>
              <a:t>rst wenn der letzte Baum gerodet,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4400" b="1" i="1" u="none" strike="noStrike" cap="none" spc="0" normalizeH="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imes New Roman" pitchFamily="18" charset="0"/>
                <a:cs typeface="Arial" pitchFamily="34" charset="0"/>
              </a:rPr>
              <a:t>der letzte Fluss vergiftet,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4400" b="1" i="1" u="none" strike="noStrike" cap="none" spc="0" normalizeH="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imes New Roman" pitchFamily="18" charset="0"/>
                <a:cs typeface="Arial" pitchFamily="34" charset="0"/>
              </a:rPr>
              <a:t>der letzte Fisch gefangen ist,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4400" b="1" i="1" u="none" strike="noStrike" cap="none" spc="0" normalizeH="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imes New Roman" pitchFamily="18" charset="0"/>
                <a:cs typeface="Arial" pitchFamily="34" charset="0"/>
              </a:rPr>
              <a:t>werdet ihr merken,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4400" b="1" i="1" u="none" strike="noStrike" cap="none" spc="0" normalizeH="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imes New Roman" pitchFamily="18" charset="0"/>
                <a:cs typeface="Arial" pitchFamily="34" charset="0"/>
              </a:rPr>
              <a:t>dass man </a:t>
            </a:r>
            <a:r>
              <a:rPr lang="de-DE" sz="4400" b="1" i="1"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imes New Roman" pitchFamily="18" charset="0"/>
                <a:cs typeface="Arial" pitchFamily="34" charset="0"/>
              </a:rPr>
              <a:t>G</a:t>
            </a:r>
            <a:r>
              <a:rPr kumimoji="0" lang="de-DE" sz="4400" b="1" i="1" u="none" strike="noStrike" cap="none" spc="0" normalizeH="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imes New Roman" pitchFamily="18" charset="0"/>
                <a:cs typeface="Arial" pitchFamily="34" charset="0"/>
              </a:rPr>
              <a:t>eld nicht essen kann.“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4400" b="1" i="1" u="none" strike="noStrike" cap="none" spc="0" normalizeH="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imes New Roman" pitchFamily="18" charset="0"/>
                <a:cs typeface="Arial" pitchFamily="34" charset="0"/>
              </a:rPr>
              <a:t>(Indianische Weisheit ) </a:t>
            </a:r>
            <a:endParaRPr lang="ru-RU" sz="4400" b="1" cap="none" spc="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39552" y="447173"/>
            <a:ext cx="8064896" cy="79208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600" dirty="0" err="1" smtClean="0">
                <a:solidFill>
                  <a:srgbClr val="C00000"/>
                </a:solidFill>
                <a:latin typeface="Times New Roman" pitchFamily="18" charset="0"/>
                <a:ea typeface="+mj-ea"/>
                <a:cs typeface="Times New Roman" pitchFamily="18" charset="0"/>
              </a:rPr>
              <a:t>Assoziogramm</a:t>
            </a:r>
            <a:r>
              <a:rPr lang="de-DE" sz="3600" dirty="0" smtClean="0">
                <a:solidFill>
                  <a:srgbClr val="993366"/>
                </a:solidFill>
                <a:latin typeface="Times New Roman" pitchFamily="18" charset="0"/>
                <a:ea typeface="+mj-ea"/>
                <a:cs typeface="Times New Roman" pitchFamily="18" charset="0"/>
              </a:rPr>
              <a:t> </a:t>
            </a:r>
            <a:r>
              <a:rPr kumimoji="0" lang="de-DE" sz="3600" b="0" i="0" u="none" strike="noStrike" kern="1200" cap="none" spc="0" normalizeH="0" noProof="0" dirty="0" smtClean="0">
                <a:ln>
                  <a:noFill/>
                </a:ln>
                <a:solidFill>
                  <a:srgbClr val="993366"/>
                </a:solidFill>
                <a:effectLst/>
                <a:uLnTx/>
                <a:uFillTx/>
                <a:latin typeface="Times New Roman" pitchFamily="18" charset="0"/>
                <a:ea typeface="+mj-ea"/>
                <a:cs typeface="Times New Roman" pitchFamily="18" charset="0"/>
              </a:rPr>
              <a:t> </a:t>
            </a:r>
            <a:endParaRPr kumimoji="0" lang="ru-RU" sz="3600" b="0" i="0" u="none" strike="noStrike" kern="1200" cap="none" spc="0" normalizeH="0" baseline="0" noProof="0" dirty="0">
              <a:ln>
                <a:noFill/>
              </a:ln>
              <a:solidFill>
                <a:srgbClr val="993366"/>
              </a:solidFill>
              <a:effectLst/>
              <a:uLnTx/>
              <a:uFillTx/>
              <a:latin typeface="Times New Roman" pitchFamily="18" charset="0"/>
              <a:ea typeface="+mj-ea"/>
              <a:cs typeface="Times New Roman" pitchFamily="18" charset="0"/>
            </a:endParaRPr>
          </a:p>
        </p:txBody>
      </p:sp>
      <p:sp>
        <p:nvSpPr>
          <p:cNvPr id="4" name="Прямоугольник 3"/>
          <p:cNvSpPr/>
          <p:nvPr/>
        </p:nvSpPr>
        <p:spPr>
          <a:xfrm>
            <a:off x="1403648" y="1278346"/>
            <a:ext cx="6912768" cy="1077218"/>
          </a:xfrm>
          <a:prstGeom prst="rect">
            <a:avLst/>
          </a:prstGeom>
        </p:spPr>
        <p:txBody>
          <a:bodyPr wrap="square">
            <a:spAutoFit/>
          </a:bodyPr>
          <a:lstStyle/>
          <a:p>
            <a:pPr algn="ctr"/>
            <a:r>
              <a:rPr lang="de-DE" sz="3200" i="1" dirty="0" smtClean="0"/>
              <a:t>Welche Assoziationen habt ihr </a:t>
            </a:r>
            <a:r>
              <a:rPr lang="uk-UA" sz="3200" i="1" dirty="0" smtClean="0"/>
              <a:t>,</a:t>
            </a:r>
            <a:r>
              <a:rPr lang="de-DE" sz="3200" i="1" dirty="0"/>
              <a:t> wenn ihr </a:t>
            </a:r>
            <a:r>
              <a:rPr lang="de-DE" sz="3200" i="1" dirty="0" smtClean="0"/>
              <a:t>die Wörter „Wetter“ ,“Natur </a:t>
            </a:r>
            <a:r>
              <a:rPr lang="uk-UA" sz="3200" i="1" dirty="0" smtClean="0"/>
              <a:t>"</a:t>
            </a:r>
            <a:r>
              <a:rPr lang="de-DE" sz="3200" i="1" dirty="0" smtClean="0"/>
              <a:t> hört </a:t>
            </a:r>
            <a:r>
              <a:rPr lang="uk-UA" sz="3200" i="1" dirty="0" smtClean="0"/>
              <a:t>?</a:t>
            </a:r>
            <a:endParaRPr lang="ru-RU" sz="3200"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2708920"/>
            <a:ext cx="4605300" cy="3453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8111244" cy="1143000"/>
          </a:xfrm>
        </p:spPr>
        <p:txBody>
          <a:bodyPr>
            <a:normAutofit/>
          </a:bodyPr>
          <a:lstStyle/>
          <a:p>
            <a:r>
              <a:rPr lang="de-DE" b="1" dirty="0" smtClean="0">
                <a:solidFill>
                  <a:srgbClr val="C00000"/>
                </a:solidFill>
              </a:rPr>
              <a:t>Lawinenspiel </a:t>
            </a:r>
            <a:endParaRPr lang="uk-UA" b="1" dirty="0">
              <a:solidFill>
                <a:srgbClr val="C00000"/>
              </a:solidFill>
            </a:endParaRPr>
          </a:p>
        </p:txBody>
      </p:sp>
      <p:sp>
        <p:nvSpPr>
          <p:cNvPr id="3" name="TextBox 2"/>
          <p:cNvSpPr txBox="1"/>
          <p:nvPr/>
        </p:nvSpPr>
        <p:spPr>
          <a:xfrm>
            <a:off x="1547664" y="1700808"/>
            <a:ext cx="6497226" cy="3785652"/>
          </a:xfrm>
          <a:prstGeom prst="rect">
            <a:avLst/>
          </a:prstGeom>
          <a:noFill/>
        </p:spPr>
        <p:txBody>
          <a:bodyPr wrap="square" rtlCol="0">
            <a:spAutoFit/>
          </a:bodyPr>
          <a:lstStyle/>
          <a:p>
            <a:pPr algn="ctr">
              <a:buBlip>
                <a:blip r:embed="rId2"/>
              </a:buBlip>
            </a:pPr>
            <a:r>
              <a:rPr lang="de-DE" sz="4000" dirty="0" smtClean="0">
                <a:latin typeface="Monotype Corsiva" panose="03010101010201010101" pitchFamily="66" charset="0"/>
              </a:rPr>
              <a:t> Wenn das Wetter  gut ist…</a:t>
            </a:r>
          </a:p>
          <a:p>
            <a:pPr algn="ctr">
              <a:buBlip>
                <a:blip r:embed="rId2"/>
              </a:buBlip>
            </a:pPr>
            <a:r>
              <a:rPr lang="de-DE" sz="4000" dirty="0" smtClean="0">
                <a:latin typeface="Monotype Corsiva" panose="03010101010201010101" pitchFamily="66" charset="0"/>
              </a:rPr>
              <a:t> Wenn das Wetter  schlecht ist…</a:t>
            </a:r>
          </a:p>
          <a:p>
            <a:pPr algn="ctr">
              <a:buBlip>
                <a:blip r:embed="rId2"/>
              </a:buBlip>
            </a:pPr>
            <a:r>
              <a:rPr lang="de-DE" sz="4000" dirty="0" smtClean="0">
                <a:latin typeface="Monotype Corsiva" panose="03010101010201010101" pitchFamily="66" charset="0"/>
              </a:rPr>
              <a:t>Wenn es regnet…</a:t>
            </a:r>
          </a:p>
          <a:p>
            <a:pPr algn="ctr">
              <a:buBlip>
                <a:blip r:embed="rId2"/>
              </a:buBlip>
            </a:pPr>
            <a:r>
              <a:rPr lang="de-DE" sz="4000" dirty="0" smtClean="0">
                <a:latin typeface="Monotype Corsiva" panose="03010101010201010101" pitchFamily="66" charset="0"/>
              </a:rPr>
              <a:t>Wenn es schneit …</a:t>
            </a:r>
          </a:p>
          <a:p>
            <a:pPr algn="ctr"/>
            <a:endParaRPr lang="uk-UA" sz="4000" dirty="0">
              <a:latin typeface="Monotype Corsiva" panose="03010101010201010101" pitchFamily="66" charset="0"/>
            </a:endParaRPr>
          </a:p>
        </p:txBody>
      </p:sp>
    </p:spTree>
    <p:extLst>
      <p:ext uri="{BB962C8B-B14F-4D97-AF65-F5344CB8AC3E}">
        <p14:creationId xmlns:p14="http://schemas.microsoft.com/office/powerpoint/2010/main" xmlns="" val="386897447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8229600" cy="1143000"/>
          </a:xfrm>
        </p:spPr>
        <p:txBody>
          <a:bodyPr>
            <a:normAutofit/>
          </a:bodyPr>
          <a:lstStyle/>
          <a:p>
            <a:r>
              <a:rPr lang="de-DE" dirty="0" smtClean="0">
                <a:solidFill>
                  <a:srgbClr val="C00000"/>
                </a:solidFill>
              </a:rPr>
              <a:t>Rollenspiel</a:t>
            </a:r>
            <a:endParaRPr lang="uk-UA" dirty="0">
              <a:solidFill>
                <a:srgbClr val="C00000"/>
              </a:solidFill>
            </a:endParaRPr>
          </a:p>
        </p:txBody>
      </p:sp>
      <p:sp>
        <p:nvSpPr>
          <p:cNvPr id="3" name="TextBox 2"/>
          <p:cNvSpPr txBox="1"/>
          <p:nvPr/>
        </p:nvSpPr>
        <p:spPr>
          <a:xfrm>
            <a:off x="2483768" y="1916832"/>
            <a:ext cx="6192688" cy="3693319"/>
          </a:xfrm>
          <a:prstGeom prst="rect">
            <a:avLst/>
          </a:prstGeom>
          <a:noFill/>
        </p:spPr>
        <p:txBody>
          <a:bodyPr wrap="square" rtlCol="0">
            <a:spAutoFit/>
          </a:bodyPr>
          <a:lstStyle/>
          <a:p>
            <a:pPr marL="742950" indent="-742950">
              <a:buFont typeface="Arial" pitchFamily="34" charset="0"/>
              <a:buChar char="•"/>
            </a:pPr>
            <a:r>
              <a:rPr lang="de-DE" sz="3600" dirty="0" smtClean="0">
                <a:latin typeface="Bell MT" panose="02020503060305020303" pitchFamily="18" charset="0"/>
              </a:rPr>
              <a:t>Wie ist die Wettervorhersage für heute?</a:t>
            </a:r>
          </a:p>
          <a:p>
            <a:pPr marL="742950" indent="-742950">
              <a:buFont typeface="Arial" pitchFamily="34" charset="0"/>
              <a:buChar char="•"/>
            </a:pPr>
            <a:r>
              <a:rPr lang="de-DE" sz="3600" dirty="0" smtClean="0">
                <a:latin typeface="Bell MT" panose="02020503060305020303" pitchFamily="18" charset="0"/>
              </a:rPr>
              <a:t>Wie ist die Wettervorhersage für morgen? </a:t>
            </a:r>
            <a:endParaRPr lang="de-DE" sz="3600" dirty="0">
              <a:latin typeface="Bell MT" panose="02020503060305020303" pitchFamily="18" charset="0"/>
            </a:endParaRPr>
          </a:p>
          <a:p>
            <a:endParaRPr lang="uk-UA" dirty="0"/>
          </a:p>
        </p:txBody>
      </p:sp>
    </p:spTree>
    <p:extLst>
      <p:ext uri="{BB962C8B-B14F-4D97-AF65-F5344CB8AC3E}">
        <p14:creationId xmlns:p14="http://schemas.microsoft.com/office/powerpoint/2010/main" xmlns="" val="14448036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91480"/>
            <a:ext cx="8229600" cy="1143000"/>
          </a:xfrm>
        </p:spPr>
        <p:txBody>
          <a:bodyPr>
            <a:normAutofit fontScale="90000"/>
          </a:bodyPr>
          <a:lstStyle/>
          <a:p>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r>
              <a:rPr lang="de-DE" dirty="0" smtClean="0"/>
              <a:t/>
            </a:r>
            <a:br>
              <a:rPr lang="de-DE" dirty="0" smtClean="0"/>
            </a:br>
            <a:r>
              <a:rPr lang="de-DE" dirty="0"/>
              <a:t/>
            </a:r>
            <a:br>
              <a:rPr lang="de-DE" dirty="0"/>
            </a:br>
            <a:r>
              <a:rPr lang="de-DE" dirty="0" smtClean="0"/>
              <a:t/>
            </a:r>
            <a:br>
              <a:rPr lang="de-DE" dirty="0" smtClean="0"/>
            </a:br>
            <a:r>
              <a:rPr lang="de-DE" sz="6000" b="1" i="1" dirty="0" smtClean="0"/>
              <a:t>Dialogisches Sprechen </a:t>
            </a:r>
            <a:r>
              <a:rPr lang="de-DE" b="1" i="1" dirty="0" smtClean="0"/>
              <a:t/>
            </a:r>
            <a:br>
              <a:rPr lang="de-DE" b="1" i="1" dirty="0" smtClean="0"/>
            </a:br>
            <a:r>
              <a:rPr lang="de-DE" b="1" i="1" dirty="0" smtClean="0">
                <a:solidFill>
                  <a:srgbClr val="993366"/>
                </a:solidFill>
              </a:rPr>
              <a:t/>
            </a:r>
            <a:br>
              <a:rPr lang="de-DE" b="1" i="1" dirty="0" smtClean="0">
                <a:solidFill>
                  <a:srgbClr val="993366"/>
                </a:solidFill>
              </a:rPr>
            </a:br>
            <a:r>
              <a:rPr lang="de-DE" dirty="0" smtClean="0">
                <a:solidFill>
                  <a:srgbClr val="C00000"/>
                </a:solidFill>
              </a:rPr>
              <a:t>Bildet Dialoge und spielt sie</a:t>
            </a:r>
            <a:r>
              <a:rPr lang="de-DE" sz="4900" dirty="0" smtClean="0">
                <a:solidFill>
                  <a:srgbClr val="C00000"/>
                </a:solidFill>
              </a:rPr>
              <a:t>!</a:t>
            </a:r>
            <a:r>
              <a:rPr lang="de-DE" sz="4900" dirty="0" smtClean="0">
                <a:solidFill>
                  <a:srgbClr val="C00000"/>
                </a:solidFill>
                <a:latin typeface="Bell MT" panose="02020503060305020303" pitchFamily="18" charset="0"/>
              </a:rPr>
              <a:t/>
            </a:r>
            <a:br>
              <a:rPr lang="de-DE" sz="4900" dirty="0" smtClean="0">
                <a:solidFill>
                  <a:srgbClr val="C00000"/>
                </a:solidFill>
                <a:latin typeface="Bell MT" panose="02020503060305020303" pitchFamily="18" charset="0"/>
              </a:rPr>
            </a:br>
            <a:endParaRPr lang="uk-UA" sz="4900" dirty="0">
              <a:solidFill>
                <a:srgbClr val="C00000"/>
              </a:solidFill>
            </a:endParaRPr>
          </a:p>
        </p:txBody>
      </p:sp>
    </p:spTree>
    <p:extLst>
      <p:ext uri="{BB962C8B-B14F-4D97-AF65-F5344CB8AC3E}">
        <p14:creationId xmlns:p14="http://schemas.microsoft.com/office/powerpoint/2010/main" xmlns="" val="173417933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sz="6000" dirty="0" err="1" smtClean="0">
                <a:solidFill>
                  <a:srgbClr val="C00000"/>
                </a:solidFill>
                <a:latin typeface="Elephant" panose="02020904090505020303" pitchFamily="18" charset="0"/>
              </a:rPr>
              <a:t>Relaxpause</a:t>
            </a:r>
            <a:r>
              <a:rPr lang="de-DE" sz="6000" dirty="0" smtClean="0">
                <a:solidFill>
                  <a:srgbClr val="C00000"/>
                </a:solidFill>
                <a:latin typeface="Elephant" panose="02020904090505020303" pitchFamily="18" charset="0"/>
              </a:rPr>
              <a:t>!</a:t>
            </a:r>
            <a:endParaRPr lang="uk-UA" sz="6000" dirty="0">
              <a:solidFill>
                <a:srgbClr val="C00000"/>
              </a:solidFill>
            </a:endParaRPr>
          </a:p>
        </p:txBody>
      </p:sp>
      <p:sp>
        <p:nvSpPr>
          <p:cNvPr id="3" name="TextBox 2"/>
          <p:cNvSpPr txBox="1"/>
          <p:nvPr/>
        </p:nvSpPr>
        <p:spPr>
          <a:xfrm>
            <a:off x="1043608" y="2204864"/>
            <a:ext cx="7488832" cy="2123658"/>
          </a:xfrm>
          <a:prstGeom prst="rect">
            <a:avLst/>
          </a:prstGeom>
          <a:noFill/>
        </p:spPr>
        <p:txBody>
          <a:bodyPr wrap="square" rtlCol="0">
            <a:spAutoFit/>
          </a:bodyPr>
          <a:lstStyle/>
          <a:p>
            <a:pPr marL="571500" indent="-571500">
              <a:buFont typeface="Wingdings" pitchFamily="2" charset="2"/>
              <a:buChar char="Ø"/>
            </a:pPr>
            <a:r>
              <a:rPr lang="de-DE" sz="4400" dirty="0" smtClean="0">
                <a:solidFill>
                  <a:srgbClr val="C00000"/>
                </a:solidFill>
                <a:latin typeface="Monotype Corsiva" panose="03010101010201010101" pitchFamily="66" charset="0"/>
              </a:rPr>
              <a:t>Singt mit! </a:t>
            </a:r>
          </a:p>
          <a:p>
            <a:pPr marL="571500" indent="-571500">
              <a:buFont typeface="Wingdings" pitchFamily="2" charset="2"/>
              <a:buChar char="Ø"/>
            </a:pPr>
            <a:r>
              <a:rPr lang="de-DE" sz="4400" dirty="0" smtClean="0">
                <a:solidFill>
                  <a:srgbClr val="C00000"/>
                </a:solidFill>
                <a:latin typeface="Monotype Corsiva" panose="03010101010201010101" pitchFamily="66" charset="0"/>
              </a:rPr>
              <a:t>Zu welchem Film passt dieses Lied? </a:t>
            </a:r>
            <a:endParaRPr lang="uk-UA" sz="4400" dirty="0">
              <a:solidFill>
                <a:srgbClr val="C00000"/>
              </a:solidFill>
              <a:latin typeface="Monotype Corsiva" panose="03010101010201010101" pitchFamily="66" charset="0"/>
            </a:endParaRPr>
          </a:p>
        </p:txBody>
      </p:sp>
    </p:spTree>
    <p:extLst>
      <p:ext uri="{BB962C8B-B14F-4D97-AF65-F5344CB8AC3E}">
        <p14:creationId xmlns:p14="http://schemas.microsoft.com/office/powerpoint/2010/main" xmlns="" val="245363180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3408"/>
            <a:ext cx="8229600" cy="1143000"/>
          </a:xfrm>
        </p:spPr>
        <p:txBody>
          <a:bodyPr>
            <a:normAutofit fontScale="90000"/>
          </a:bodyPr>
          <a:lstStyle/>
          <a:p>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r>
              <a:rPr lang="de-DE" dirty="0" smtClean="0"/>
              <a:t/>
            </a:r>
            <a:br>
              <a:rPr lang="de-DE" dirty="0" smtClean="0"/>
            </a:br>
            <a:r>
              <a:rPr lang="de-DE" dirty="0"/>
              <a:t/>
            </a:r>
            <a:br>
              <a:rPr lang="de-DE" dirty="0"/>
            </a:br>
            <a:r>
              <a:rPr lang="de-DE" dirty="0" smtClean="0"/>
              <a:t/>
            </a:r>
            <a:br>
              <a:rPr lang="de-DE" dirty="0" smtClean="0"/>
            </a:br>
            <a:r>
              <a:rPr lang="de-DE" dirty="0"/>
              <a:t/>
            </a:r>
            <a:br>
              <a:rPr lang="de-DE" dirty="0"/>
            </a:br>
            <a:endParaRPr lang="uk-UA" dirty="0">
              <a:solidFill>
                <a:srgbClr val="993366"/>
              </a:solidFill>
            </a:endParaRPr>
          </a:p>
        </p:txBody>
      </p:sp>
      <p:pic>
        <p:nvPicPr>
          <p:cNvPr id="3" name="Учим немецкий язык с песнями_ У природы нет плохой погоды.mp4">
            <a:hlinkClick r:id="" action="ppaction://media"/>
          </p:cNvPr>
          <p:cNvPicPr>
            <a:picLocks noRot="1" noChangeAspect="1"/>
          </p:cNvPicPr>
          <p:nvPr>
            <a:videoFile r:link="rId1"/>
          </p:nvPr>
        </p:nvPicPr>
        <p:blipFill>
          <a:blip r:embed="rId3" cstate="print"/>
          <a:stretch>
            <a:fillRect/>
          </a:stretch>
        </p:blipFill>
        <p:spPr>
          <a:xfrm>
            <a:off x="1115616" y="764704"/>
            <a:ext cx="7488832" cy="5328592"/>
          </a:xfrm>
          <a:prstGeom prst="rect">
            <a:avLst/>
          </a:prstGeom>
          <a:ln>
            <a:noFill/>
          </a:ln>
          <a:effectLst>
            <a:softEdge rad="112500"/>
          </a:effectLst>
        </p:spPr>
      </p:pic>
    </p:spTree>
    <p:extLst>
      <p:ext uri="{BB962C8B-B14F-4D97-AF65-F5344CB8AC3E}">
        <p14:creationId xmlns:p14="http://schemas.microsoft.com/office/powerpoint/2010/main" xmlns="" val="287988304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Next" delay="0">
                      <p:tgtEl>
                        <p:sldTgt/>
                      </p:tgtEl>
                    </p:cond>
                    <p:cond evt="onPrev" delay="0">
                      <p:tgtEl>
                        <p:sldTgt/>
                      </p:tgtEl>
                    </p:cond>
                  </p:end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0000"/>
      </a:hlink>
      <a:folHlink>
        <a:srgbClr val="D9969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TotalTime>
  <Words>514</Words>
  <Application>Microsoft Office PowerPoint</Application>
  <PresentationFormat>Экран (4:3)</PresentationFormat>
  <Paragraphs>57</Paragraphs>
  <Slides>23</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Plan der Stunde:</vt:lpstr>
      <vt:lpstr>Слайд 3</vt:lpstr>
      <vt:lpstr>Слайд 4</vt:lpstr>
      <vt:lpstr>Lawinenspiel </vt:lpstr>
      <vt:lpstr>Rollenspiel</vt:lpstr>
      <vt:lpstr>          Dialogisches Sprechen   Bildet Dialoge und spielt sie! </vt:lpstr>
      <vt:lpstr>Relaxpause!</vt:lpstr>
      <vt:lpstr>         </vt:lpstr>
      <vt:lpstr>   In Gruppen sprechen   Zieht eine Karte mit den Fragewörtern!  Stellt eine Frage zum Thema! Beantwortet diese Frage!</vt:lpstr>
      <vt:lpstr>Hörverstehen</vt:lpstr>
      <vt:lpstr>Слайд 12</vt:lpstr>
      <vt:lpstr>     Leseverstehen </vt:lpstr>
      <vt:lpstr>Слайд 14</vt:lpstr>
      <vt:lpstr>“Unsere Erde im Jahre 2100”</vt:lpstr>
      <vt:lpstr>So wird unsere Erde im Jahre 2100 aussehen!</vt:lpstr>
      <vt:lpstr>Temperaturanstieg um ein Vielfaches schneller</vt:lpstr>
      <vt:lpstr>Слайд 18</vt:lpstr>
      <vt:lpstr>Anstieg des Meeresspiegels</vt:lpstr>
      <vt:lpstr>Veränderung der Ökosysteme</vt:lpstr>
      <vt:lpstr>Die Wissenschaftler erwarten für die Zukunft nichts Gutes, allerdings besteht noch die Hoffnung den bereits entstandenen Schaden begrenzen zu können. Die Kohlenstoffdioxid-Emissionen müssten drastisch sinken, d.h. bis 2020 sollt die Menschheit den Ausstoß reduzieren. Bei einer Erderwärmung unter 2°C geht das Meereseis zwar zurück, es verschwindet aber zu mindestens nicht vollkommen.</vt:lpstr>
      <vt:lpstr> Schlussfolgerung</vt:lpstr>
      <vt:lpstr>Слайд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Елена</dc:creator>
  <cp:lastModifiedBy>Сітлана Ф</cp:lastModifiedBy>
  <cp:revision>56</cp:revision>
  <dcterms:created xsi:type="dcterms:W3CDTF">2013-07-29T17:42:42Z</dcterms:created>
  <dcterms:modified xsi:type="dcterms:W3CDTF">2019-04-26T10:12:53Z</dcterms:modified>
</cp:coreProperties>
</file>