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68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99"/>
    <a:srgbClr val="FF0066"/>
    <a:srgbClr val="006600"/>
    <a:srgbClr val="FF3300"/>
    <a:srgbClr val="CCFF99"/>
    <a:srgbClr val="FE4A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15" autoAdjust="0"/>
    <p:restoredTop sz="96339" autoAdjust="0"/>
  </p:normalViewPr>
  <p:slideViewPr>
    <p:cSldViewPr snapToGrid="0">
      <p:cViewPr varScale="1">
        <p:scale>
          <a:sx n="66" d="100"/>
          <a:sy n="66" d="100"/>
        </p:scale>
        <p:origin x="-131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1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5 клас</c:v>
                </c:pt>
              </c:strCache>
            </c:strRef>
          </c:tx>
          <c:spPr>
            <a:solidFill>
              <a:schemeClr val="accent1"/>
            </a:solidFill>
          </c:spPr>
          <c:cat>
            <c:strRef>
              <c:f>Лист1!$A$2:$A$5</c:f>
              <c:strCache>
                <c:ptCount val="2"/>
                <c:pt idx="0">
                  <c:v>2013-2014</c:v>
                </c:pt>
                <c:pt idx="1">
                  <c:v>2014-2015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</c:v>
                </c:pt>
                <c:pt idx="1">
                  <c:v>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6 клас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 prstMaterial="dkEdge"/>
          </c:spPr>
          <c:cat>
            <c:strRef>
              <c:f>Лист1!$A$2:$A$5</c:f>
              <c:strCache>
                <c:ptCount val="2"/>
                <c:pt idx="0">
                  <c:v>2013-2014</c:v>
                </c:pt>
                <c:pt idx="1">
                  <c:v>2014-2015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55</c:v>
                </c:pt>
                <c:pt idx="1">
                  <c:v>28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7 клас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Лист1!$A$2:$A$5</c:f>
              <c:strCache>
                <c:ptCount val="2"/>
                <c:pt idx="0">
                  <c:v>2013-2014</c:v>
                </c:pt>
                <c:pt idx="1">
                  <c:v>2014-2015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30</c:v>
                </c:pt>
                <c:pt idx="1">
                  <c:v>55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8 клас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Лист1!$A$2:$A$5</c:f>
              <c:strCache>
                <c:ptCount val="2"/>
                <c:pt idx="0">
                  <c:v>2013-2014</c:v>
                </c:pt>
                <c:pt idx="1">
                  <c:v>2014-2015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9</c:v>
                </c:pt>
                <c:pt idx="1">
                  <c:v>30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9 клас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2013-2014</c:v>
                </c:pt>
                <c:pt idx="1">
                  <c:v>2014-2015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52</c:v>
                </c:pt>
                <c:pt idx="1">
                  <c:v>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10 клас 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Лист1!$A$2:$A$5</c:f>
              <c:strCache>
                <c:ptCount val="2"/>
                <c:pt idx="0">
                  <c:v>2013-2014</c:v>
                </c:pt>
                <c:pt idx="1">
                  <c:v>2014-2015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30</c:v>
                </c:pt>
                <c:pt idx="1">
                  <c:v>52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11 клас</c:v>
                </c:pt>
              </c:strCache>
            </c:strRef>
          </c:tx>
          <c:spPr>
            <a:solidFill>
              <a:srgbClr val="006600"/>
            </a:solidFill>
          </c:spPr>
          <c:cat>
            <c:strRef>
              <c:f>Лист1!$A$2:$A$5</c:f>
              <c:strCache>
                <c:ptCount val="2"/>
                <c:pt idx="0">
                  <c:v>2013-2014</c:v>
                </c:pt>
                <c:pt idx="1">
                  <c:v>2014-2015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</c:numCache>
            </c:numRef>
          </c:val>
        </c:ser>
        <c:dLbls/>
        <c:axId val="171857792"/>
        <c:axId val="171859328"/>
      </c:barChart>
      <c:catAx>
        <c:axId val="171857792"/>
        <c:scaling>
          <c:orientation val="minMax"/>
        </c:scaling>
        <c:axPos val="b"/>
        <c:tickLblPos val="nextTo"/>
        <c:crossAx val="171859328"/>
        <c:crosses val="autoZero"/>
        <c:auto val="1"/>
        <c:lblAlgn val="ctr"/>
        <c:lblOffset val="100"/>
      </c:catAx>
      <c:valAx>
        <c:axId val="171859328"/>
        <c:scaling>
          <c:orientation val="minMax"/>
        </c:scaling>
        <c:axPos val="l"/>
        <c:majorGridlines/>
        <c:numFmt formatCode="General" sourceLinked="1"/>
        <c:tickLblPos val="nextTo"/>
        <c:crossAx val="171857792"/>
        <c:crosses val="autoZero"/>
        <c:crossBetween val="between"/>
      </c:valAx>
    </c:plotArea>
    <c:legend>
      <c:legendPos val="r"/>
      <c:layout/>
      <c:spPr>
        <a:noFill/>
      </c:spPr>
    </c:legend>
    <c:plotVisOnly val="1"/>
    <c:dispBlanksAs val="gap"/>
  </c:chart>
  <c:txPr>
    <a:bodyPr/>
    <a:lstStyle/>
    <a:p>
      <a:pPr>
        <a:defRPr sz="1800"/>
      </a:pPr>
      <a:endParaRPr lang="uk-UA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03C803-623C-423F-82E2-D245134D7573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F3CB0418-7B88-4AB4-BE09-BAF43A8BDF02}">
      <dgm:prSet phldrT="[Текст]" custT="1"/>
      <dgm:spPr/>
      <dgm:t>
        <a:bodyPr/>
        <a:lstStyle/>
        <a:p>
          <a:r>
            <a:rPr lang="uk-UA" sz="2000" dirty="0" smtClean="0"/>
            <a:t>Технології інтерактивного навчання</a:t>
          </a:r>
          <a:endParaRPr lang="uk-UA" sz="2000" dirty="0"/>
        </a:p>
      </dgm:t>
    </dgm:pt>
    <dgm:pt modelId="{F292B233-B247-49DA-B5B9-1CBDE911AB70}" type="parTrans" cxnId="{D6D52E38-3AF0-47C2-AF1C-615D507F78A8}">
      <dgm:prSet/>
      <dgm:spPr/>
      <dgm:t>
        <a:bodyPr/>
        <a:lstStyle/>
        <a:p>
          <a:endParaRPr lang="uk-UA"/>
        </a:p>
      </dgm:t>
    </dgm:pt>
    <dgm:pt modelId="{2D34C171-D983-4E67-8454-B5AA0F396114}" type="sibTrans" cxnId="{D6D52E38-3AF0-47C2-AF1C-615D507F78A8}">
      <dgm:prSet/>
      <dgm:spPr/>
      <dgm:t>
        <a:bodyPr/>
        <a:lstStyle/>
        <a:p>
          <a:endParaRPr lang="uk-UA"/>
        </a:p>
      </dgm:t>
    </dgm:pt>
    <dgm:pt modelId="{CF7A003A-CB3D-4F88-8DE5-521ACB8A2EB9}">
      <dgm:prSet phldrT="[Текст]" custT="1"/>
      <dgm:spPr/>
      <dgm:t>
        <a:bodyPr/>
        <a:lstStyle/>
        <a:p>
          <a:r>
            <a:rPr lang="uk-UA" sz="2000" dirty="0" smtClean="0"/>
            <a:t>Робота в парах</a:t>
          </a:r>
          <a:endParaRPr lang="uk-UA" sz="2000" dirty="0"/>
        </a:p>
      </dgm:t>
    </dgm:pt>
    <dgm:pt modelId="{F6206BD9-ADE5-4643-B529-94EE6ED2908E}" type="parTrans" cxnId="{0CBDFC05-A4E0-4899-896A-AA41BF239B43}">
      <dgm:prSet/>
      <dgm:spPr/>
      <dgm:t>
        <a:bodyPr/>
        <a:lstStyle/>
        <a:p>
          <a:endParaRPr lang="uk-UA"/>
        </a:p>
      </dgm:t>
    </dgm:pt>
    <dgm:pt modelId="{48DF566C-BB48-4346-8103-6313ABEE16F7}" type="sibTrans" cxnId="{0CBDFC05-A4E0-4899-896A-AA41BF239B43}">
      <dgm:prSet/>
      <dgm:spPr/>
      <dgm:t>
        <a:bodyPr/>
        <a:lstStyle/>
        <a:p>
          <a:endParaRPr lang="uk-UA"/>
        </a:p>
      </dgm:t>
    </dgm:pt>
    <dgm:pt modelId="{786EDB3E-C518-45A7-942D-B451D3AEE278}">
      <dgm:prSet phldrT="[Текст]" custT="1"/>
      <dgm:spPr/>
      <dgm:t>
        <a:bodyPr/>
        <a:lstStyle/>
        <a:p>
          <a:r>
            <a:rPr lang="uk-UA" sz="2000" dirty="0" smtClean="0"/>
            <a:t>Робота в малих групах</a:t>
          </a:r>
          <a:endParaRPr lang="uk-UA" sz="2000" dirty="0"/>
        </a:p>
      </dgm:t>
    </dgm:pt>
    <dgm:pt modelId="{A94E59F1-0B63-4918-A904-113438E959F1}" type="parTrans" cxnId="{BDDFFA62-91CC-4DA6-90EF-7F4AA3581B4D}">
      <dgm:prSet/>
      <dgm:spPr/>
      <dgm:t>
        <a:bodyPr/>
        <a:lstStyle/>
        <a:p>
          <a:endParaRPr lang="uk-UA"/>
        </a:p>
      </dgm:t>
    </dgm:pt>
    <dgm:pt modelId="{2D16894A-412F-4CDF-A4D8-3628019F70C7}" type="sibTrans" cxnId="{BDDFFA62-91CC-4DA6-90EF-7F4AA3581B4D}">
      <dgm:prSet/>
      <dgm:spPr/>
      <dgm:t>
        <a:bodyPr/>
        <a:lstStyle/>
        <a:p>
          <a:endParaRPr lang="uk-UA"/>
        </a:p>
      </dgm:t>
    </dgm:pt>
    <dgm:pt modelId="{79523A79-BD05-42C1-AE7A-3B6847E889CC}">
      <dgm:prSet phldrT="[Текст]" custT="1"/>
      <dgm:spPr/>
      <dgm:t>
        <a:bodyPr/>
        <a:lstStyle/>
        <a:p>
          <a:r>
            <a:rPr lang="uk-UA" sz="2000" dirty="0" smtClean="0"/>
            <a:t>Мікрофон</a:t>
          </a:r>
          <a:endParaRPr lang="uk-UA" sz="2000" dirty="0"/>
        </a:p>
      </dgm:t>
    </dgm:pt>
    <dgm:pt modelId="{D082EFA1-9E52-4FC9-ABC2-80D6943B4EFD}" type="parTrans" cxnId="{4398229B-39F4-41E1-934A-873E36B33F80}">
      <dgm:prSet/>
      <dgm:spPr/>
      <dgm:t>
        <a:bodyPr/>
        <a:lstStyle/>
        <a:p>
          <a:endParaRPr lang="uk-UA"/>
        </a:p>
      </dgm:t>
    </dgm:pt>
    <dgm:pt modelId="{D18E9716-B55A-465F-A6BF-42FFBDBBC59D}" type="sibTrans" cxnId="{4398229B-39F4-41E1-934A-873E36B33F80}">
      <dgm:prSet/>
      <dgm:spPr/>
      <dgm:t>
        <a:bodyPr/>
        <a:lstStyle/>
        <a:p>
          <a:endParaRPr lang="uk-UA"/>
        </a:p>
      </dgm:t>
    </dgm:pt>
    <dgm:pt modelId="{26734BF8-A612-4EEF-AD31-10FCFD24BC79}">
      <dgm:prSet phldrT="[Текст]" custT="1"/>
      <dgm:spPr/>
      <dgm:t>
        <a:bodyPr/>
        <a:lstStyle/>
        <a:p>
          <a:r>
            <a:rPr lang="uk-UA" sz="2000" dirty="0" smtClean="0"/>
            <a:t>Мозковий штурм</a:t>
          </a:r>
          <a:endParaRPr lang="uk-UA" sz="2000" dirty="0"/>
        </a:p>
      </dgm:t>
    </dgm:pt>
    <dgm:pt modelId="{0970E356-F770-4D92-AFDD-4C0797030C33}" type="parTrans" cxnId="{418FD042-2EA0-4CAF-803F-B30B9972513A}">
      <dgm:prSet/>
      <dgm:spPr/>
      <dgm:t>
        <a:bodyPr/>
        <a:lstStyle/>
        <a:p>
          <a:endParaRPr lang="uk-UA"/>
        </a:p>
      </dgm:t>
    </dgm:pt>
    <dgm:pt modelId="{EF4A8B1C-8347-4E93-A272-523D895A443A}" type="sibTrans" cxnId="{418FD042-2EA0-4CAF-803F-B30B9972513A}">
      <dgm:prSet/>
      <dgm:spPr/>
      <dgm:t>
        <a:bodyPr/>
        <a:lstStyle/>
        <a:p>
          <a:endParaRPr lang="uk-UA"/>
        </a:p>
      </dgm:t>
    </dgm:pt>
    <dgm:pt modelId="{4A20ECE8-ED3E-4772-A9D7-FC436247F614}">
      <dgm:prSet custT="1"/>
      <dgm:spPr/>
      <dgm:t>
        <a:bodyPr/>
        <a:lstStyle/>
        <a:p>
          <a:r>
            <a:rPr lang="uk-UA" sz="2000" dirty="0" smtClean="0"/>
            <a:t>Акваріум</a:t>
          </a:r>
          <a:endParaRPr lang="uk-UA" sz="2000" dirty="0"/>
        </a:p>
      </dgm:t>
    </dgm:pt>
    <dgm:pt modelId="{D867AEAE-D7FB-4811-A440-B26550CF88C5}" type="parTrans" cxnId="{27326F74-6A06-445F-8295-8FFF1BADB48F}">
      <dgm:prSet/>
      <dgm:spPr/>
      <dgm:t>
        <a:bodyPr/>
        <a:lstStyle/>
        <a:p>
          <a:endParaRPr lang="uk-UA"/>
        </a:p>
      </dgm:t>
    </dgm:pt>
    <dgm:pt modelId="{4921E529-792F-465A-8C26-973B24DE5433}" type="sibTrans" cxnId="{27326F74-6A06-445F-8295-8FFF1BADB48F}">
      <dgm:prSet/>
      <dgm:spPr/>
      <dgm:t>
        <a:bodyPr/>
        <a:lstStyle/>
        <a:p>
          <a:endParaRPr lang="uk-UA"/>
        </a:p>
      </dgm:t>
    </dgm:pt>
    <dgm:pt modelId="{7235BC88-EE53-4268-9AF5-C09F8880332F}">
      <dgm:prSet custT="1"/>
      <dgm:spPr/>
      <dgm:t>
        <a:bodyPr/>
        <a:lstStyle/>
        <a:p>
          <a:r>
            <a:rPr lang="uk-UA" sz="2000" dirty="0" smtClean="0"/>
            <a:t>Карусель</a:t>
          </a:r>
          <a:endParaRPr lang="uk-UA" sz="2000" dirty="0"/>
        </a:p>
      </dgm:t>
    </dgm:pt>
    <dgm:pt modelId="{024C8E3E-278C-45B1-8FC5-9685C0AE8C3B}" type="parTrans" cxnId="{9D93F802-E7FB-4C6E-90A1-E43F2416D5BF}">
      <dgm:prSet/>
      <dgm:spPr/>
      <dgm:t>
        <a:bodyPr/>
        <a:lstStyle/>
        <a:p>
          <a:endParaRPr lang="uk-UA"/>
        </a:p>
      </dgm:t>
    </dgm:pt>
    <dgm:pt modelId="{873D6CCC-B907-4EB1-87AE-38BDA658AE71}" type="sibTrans" cxnId="{9D93F802-E7FB-4C6E-90A1-E43F2416D5BF}">
      <dgm:prSet/>
      <dgm:spPr/>
      <dgm:t>
        <a:bodyPr/>
        <a:lstStyle/>
        <a:p>
          <a:endParaRPr lang="uk-UA"/>
        </a:p>
      </dgm:t>
    </dgm:pt>
    <dgm:pt modelId="{24FFD98E-3B16-4985-9B0E-B9DA6536A4AB}">
      <dgm:prSet custT="1"/>
      <dgm:spPr/>
      <dgm:t>
        <a:bodyPr/>
        <a:lstStyle/>
        <a:p>
          <a:r>
            <a:rPr lang="uk-UA" sz="2000" dirty="0" smtClean="0"/>
            <a:t>Дебати</a:t>
          </a:r>
          <a:endParaRPr lang="uk-UA" sz="2000" dirty="0"/>
        </a:p>
      </dgm:t>
    </dgm:pt>
    <dgm:pt modelId="{E011BD34-ED5F-4518-B044-12ECC695FAA2}" type="parTrans" cxnId="{6EB46E87-8088-445D-B673-1490D21EAE89}">
      <dgm:prSet/>
      <dgm:spPr/>
      <dgm:t>
        <a:bodyPr/>
        <a:lstStyle/>
        <a:p>
          <a:endParaRPr lang="uk-UA"/>
        </a:p>
      </dgm:t>
    </dgm:pt>
    <dgm:pt modelId="{F22C7CE8-E955-4807-9FB1-2C9D3B50A291}" type="sibTrans" cxnId="{6EB46E87-8088-445D-B673-1490D21EAE89}">
      <dgm:prSet/>
      <dgm:spPr/>
      <dgm:t>
        <a:bodyPr/>
        <a:lstStyle/>
        <a:p>
          <a:endParaRPr lang="uk-UA"/>
        </a:p>
      </dgm:t>
    </dgm:pt>
    <dgm:pt modelId="{AB451249-FAF0-4ABD-9B33-6042A6F19532}">
      <dgm:prSet custT="1"/>
      <dgm:spPr/>
      <dgm:t>
        <a:bodyPr/>
        <a:lstStyle/>
        <a:p>
          <a:r>
            <a:rPr lang="uk-UA" sz="2000" dirty="0" smtClean="0"/>
            <a:t>Дерево рішень</a:t>
          </a:r>
          <a:endParaRPr lang="uk-UA" sz="2000" dirty="0"/>
        </a:p>
      </dgm:t>
    </dgm:pt>
    <dgm:pt modelId="{E07DCF78-69ED-4171-9421-BCA5954E1CA4}" type="parTrans" cxnId="{C266828B-946C-4661-A5EF-69D78207A062}">
      <dgm:prSet/>
      <dgm:spPr/>
      <dgm:t>
        <a:bodyPr/>
        <a:lstStyle/>
        <a:p>
          <a:endParaRPr lang="uk-UA"/>
        </a:p>
      </dgm:t>
    </dgm:pt>
    <dgm:pt modelId="{26450AD6-4264-4FA8-B542-051712967110}" type="sibTrans" cxnId="{C266828B-946C-4661-A5EF-69D78207A062}">
      <dgm:prSet/>
      <dgm:spPr/>
      <dgm:t>
        <a:bodyPr/>
        <a:lstStyle/>
        <a:p>
          <a:endParaRPr lang="uk-UA"/>
        </a:p>
      </dgm:t>
    </dgm:pt>
    <dgm:pt modelId="{56590B2E-9059-4363-8AA7-7264DBC077B3}" type="pres">
      <dgm:prSet presAssocID="{E003C803-623C-423F-82E2-D245134D757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F063194-1434-46E5-92B3-97AE2039F62C}" type="pres">
      <dgm:prSet presAssocID="{F3CB0418-7B88-4AB4-BE09-BAF43A8BDF02}" presName="centerShape" presStyleLbl="node0" presStyleIdx="0" presStyleCnt="1" custScaleX="195227" custScaleY="167731"/>
      <dgm:spPr/>
      <dgm:t>
        <a:bodyPr/>
        <a:lstStyle/>
        <a:p>
          <a:endParaRPr lang="uk-UA"/>
        </a:p>
      </dgm:t>
    </dgm:pt>
    <dgm:pt modelId="{BDA7356E-CC62-42A6-983A-3A3848D2173D}" type="pres">
      <dgm:prSet presAssocID="{E011BD34-ED5F-4518-B044-12ECC695FAA2}" presName="parTrans" presStyleLbl="sibTrans2D1" presStyleIdx="0" presStyleCnt="8"/>
      <dgm:spPr/>
      <dgm:t>
        <a:bodyPr/>
        <a:lstStyle/>
        <a:p>
          <a:endParaRPr lang="uk-UA"/>
        </a:p>
      </dgm:t>
    </dgm:pt>
    <dgm:pt modelId="{585E6675-0A48-4AA3-BFFE-512491176F17}" type="pres">
      <dgm:prSet presAssocID="{E011BD34-ED5F-4518-B044-12ECC695FAA2}" presName="connectorText" presStyleLbl="sibTrans2D1" presStyleIdx="0" presStyleCnt="8"/>
      <dgm:spPr/>
      <dgm:t>
        <a:bodyPr/>
        <a:lstStyle/>
        <a:p>
          <a:endParaRPr lang="uk-UA"/>
        </a:p>
      </dgm:t>
    </dgm:pt>
    <dgm:pt modelId="{2A92BE5C-7BB1-457D-B0D9-9412EA0066BF}" type="pres">
      <dgm:prSet presAssocID="{24FFD98E-3B16-4985-9B0E-B9DA6536A4AB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C9A069-F11E-4336-92A4-D06E3AA85750}" type="pres">
      <dgm:prSet presAssocID="{E07DCF78-69ED-4171-9421-BCA5954E1CA4}" presName="parTrans" presStyleLbl="sibTrans2D1" presStyleIdx="1" presStyleCnt="8"/>
      <dgm:spPr/>
      <dgm:t>
        <a:bodyPr/>
        <a:lstStyle/>
        <a:p>
          <a:endParaRPr lang="uk-UA"/>
        </a:p>
      </dgm:t>
    </dgm:pt>
    <dgm:pt modelId="{E64559DB-D219-4E52-A585-787C68FAF8DD}" type="pres">
      <dgm:prSet presAssocID="{E07DCF78-69ED-4171-9421-BCA5954E1CA4}" presName="connectorText" presStyleLbl="sibTrans2D1" presStyleIdx="1" presStyleCnt="8"/>
      <dgm:spPr/>
      <dgm:t>
        <a:bodyPr/>
        <a:lstStyle/>
        <a:p>
          <a:endParaRPr lang="uk-UA"/>
        </a:p>
      </dgm:t>
    </dgm:pt>
    <dgm:pt modelId="{E5533D6F-6291-47BE-AD82-AF85F32A3F47}" type="pres">
      <dgm:prSet presAssocID="{AB451249-FAF0-4ABD-9B33-6042A6F19532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6D610D-CD66-424F-906C-F8B978A7CD5B}" type="pres">
      <dgm:prSet presAssocID="{D867AEAE-D7FB-4811-A440-B26550CF88C5}" presName="parTrans" presStyleLbl="sibTrans2D1" presStyleIdx="2" presStyleCnt="8"/>
      <dgm:spPr/>
      <dgm:t>
        <a:bodyPr/>
        <a:lstStyle/>
        <a:p>
          <a:endParaRPr lang="uk-UA"/>
        </a:p>
      </dgm:t>
    </dgm:pt>
    <dgm:pt modelId="{36ED03E0-74E0-4984-AC1A-0DB0D324BF39}" type="pres">
      <dgm:prSet presAssocID="{D867AEAE-D7FB-4811-A440-B26550CF88C5}" presName="connectorText" presStyleLbl="sibTrans2D1" presStyleIdx="2" presStyleCnt="8"/>
      <dgm:spPr/>
      <dgm:t>
        <a:bodyPr/>
        <a:lstStyle/>
        <a:p>
          <a:endParaRPr lang="uk-UA"/>
        </a:p>
      </dgm:t>
    </dgm:pt>
    <dgm:pt modelId="{2575F3DB-224A-47B9-810B-13E5C2168C73}" type="pres">
      <dgm:prSet presAssocID="{4A20ECE8-ED3E-4772-A9D7-FC436247F614}" presName="node" presStyleLbl="node1" presStyleIdx="2" presStyleCnt="8" custScaleX="11379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DF9C2E-D0C7-480D-B3CD-4A92873013FF}" type="pres">
      <dgm:prSet presAssocID="{024C8E3E-278C-45B1-8FC5-9685C0AE8C3B}" presName="parTrans" presStyleLbl="sibTrans2D1" presStyleIdx="3" presStyleCnt="8"/>
      <dgm:spPr/>
      <dgm:t>
        <a:bodyPr/>
        <a:lstStyle/>
        <a:p>
          <a:endParaRPr lang="uk-UA"/>
        </a:p>
      </dgm:t>
    </dgm:pt>
    <dgm:pt modelId="{36332B11-3F84-4D0D-8A33-B80B07D8B0D3}" type="pres">
      <dgm:prSet presAssocID="{024C8E3E-278C-45B1-8FC5-9685C0AE8C3B}" presName="connectorText" presStyleLbl="sibTrans2D1" presStyleIdx="3" presStyleCnt="8"/>
      <dgm:spPr/>
      <dgm:t>
        <a:bodyPr/>
        <a:lstStyle/>
        <a:p>
          <a:endParaRPr lang="uk-UA"/>
        </a:p>
      </dgm:t>
    </dgm:pt>
    <dgm:pt modelId="{C29660E9-3E4C-431C-AB21-C7537D4110E8}" type="pres">
      <dgm:prSet presAssocID="{7235BC88-EE53-4268-9AF5-C09F8880332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A8D961-BFE6-445F-96C3-8DE343BF5A07}" type="pres">
      <dgm:prSet presAssocID="{F6206BD9-ADE5-4643-B529-94EE6ED2908E}" presName="parTrans" presStyleLbl="sibTrans2D1" presStyleIdx="4" presStyleCnt="8"/>
      <dgm:spPr/>
      <dgm:t>
        <a:bodyPr/>
        <a:lstStyle/>
        <a:p>
          <a:endParaRPr lang="uk-UA"/>
        </a:p>
      </dgm:t>
    </dgm:pt>
    <dgm:pt modelId="{522249A4-D31A-4D62-B691-E52C83BD4519}" type="pres">
      <dgm:prSet presAssocID="{F6206BD9-ADE5-4643-B529-94EE6ED2908E}" presName="connectorText" presStyleLbl="sibTrans2D1" presStyleIdx="4" presStyleCnt="8"/>
      <dgm:spPr/>
      <dgm:t>
        <a:bodyPr/>
        <a:lstStyle/>
        <a:p>
          <a:endParaRPr lang="uk-UA"/>
        </a:p>
      </dgm:t>
    </dgm:pt>
    <dgm:pt modelId="{81C23FF6-C96E-40BF-A350-9F31F12841AE}" type="pres">
      <dgm:prSet presAssocID="{CF7A003A-CB3D-4F88-8DE5-521ACB8A2EB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94F511C-67D6-4570-9DC3-6D18D8763AE9}" type="pres">
      <dgm:prSet presAssocID="{A94E59F1-0B63-4918-A904-113438E959F1}" presName="parTrans" presStyleLbl="sibTrans2D1" presStyleIdx="5" presStyleCnt="8"/>
      <dgm:spPr/>
      <dgm:t>
        <a:bodyPr/>
        <a:lstStyle/>
        <a:p>
          <a:endParaRPr lang="uk-UA"/>
        </a:p>
      </dgm:t>
    </dgm:pt>
    <dgm:pt modelId="{FC687596-EDB9-4A77-A73D-35E5C45B2137}" type="pres">
      <dgm:prSet presAssocID="{A94E59F1-0B63-4918-A904-113438E959F1}" presName="connectorText" presStyleLbl="sibTrans2D1" presStyleIdx="5" presStyleCnt="8"/>
      <dgm:spPr/>
      <dgm:t>
        <a:bodyPr/>
        <a:lstStyle/>
        <a:p>
          <a:endParaRPr lang="uk-UA"/>
        </a:p>
      </dgm:t>
    </dgm:pt>
    <dgm:pt modelId="{D4C816A3-2942-4E5B-B401-690B81E0894A}" type="pres">
      <dgm:prSet presAssocID="{786EDB3E-C518-45A7-942D-B451D3AEE278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28EAA41-EFB9-4608-ACF6-3B7C9457D13D}" type="pres">
      <dgm:prSet presAssocID="{D082EFA1-9E52-4FC9-ABC2-80D6943B4EFD}" presName="parTrans" presStyleLbl="sibTrans2D1" presStyleIdx="6" presStyleCnt="8"/>
      <dgm:spPr/>
      <dgm:t>
        <a:bodyPr/>
        <a:lstStyle/>
        <a:p>
          <a:endParaRPr lang="uk-UA"/>
        </a:p>
      </dgm:t>
    </dgm:pt>
    <dgm:pt modelId="{2244AD98-419B-4D91-8AB0-F5E65E32089A}" type="pres">
      <dgm:prSet presAssocID="{D082EFA1-9E52-4FC9-ABC2-80D6943B4EFD}" presName="connectorText" presStyleLbl="sibTrans2D1" presStyleIdx="6" presStyleCnt="8"/>
      <dgm:spPr/>
      <dgm:t>
        <a:bodyPr/>
        <a:lstStyle/>
        <a:p>
          <a:endParaRPr lang="uk-UA"/>
        </a:p>
      </dgm:t>
    </dgm:pt>
    <dgm:pt modelId="{BD59ADA8-38E5-4EC4-BA61-E3A2C66B8808}" type="pres">
      <dgm:prSet presAssocID="{79523A79-BD05-42C1-AE7A-3B6847E889CC}" presName="node" presStyleLbl="node1" presStyleIdx="6" presStyleCnt="8" custScaleX="111664" custScaleY="1057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DE4C164-C863-4256-B6BF-ADFE30D4B430}" type="pres">
      <dgm:prSet presAssocID="{0970E356-F770-4D92-AFDD-4C0797030C33}" presName="parTrans" presStyleLbl="sibTrans2D1" presStyleIdx="7" presStyleCnt="8"/>
      <dgm:spPr/>
      <dgm:t>
        <a:bodyPr/>
        <a:lstStyle/>
        <a:p>
          <a:endParaRPr lang="uk-UA"/>
        </a:p>
      </dgm:t>
    </dgm:pt>
    <dgm:pt modelId="{8D4AC708-885C-4093-B1FB-2892B652DABC}" type="pres">
      <dgm:prSet presAssocID="{0970E356-F770-4D92-AFDD-4C0797030C33}" presName="connectorText" presStyleLbl="sibTrans2D1" presStyleIdx="7" presStyleCnt="8"/>
      <dgm:spPr/>
      <dgm:t>
        <a:bodyPr/>
        <a:lstStyle/>
        <a:p>
          <a:endParaRPr lang="uk-UA"/>
        </a:p>
      </dgm:t>
    </dgm:pt>
    <dgm:pt modelId="{02536C0B-CBC0-4AA0-B7E2-8CE32CB3069A}" type="pres">
      <dgm:prSet presAssocID="{26734BF8-A612-4EEF-AD31-10FCFD24BC79}" presName="node" presStyleLbl="node1" presStyleIdx="7" presStyleCnt="8" custScaleX="10939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333758B-20C7-47EC-AFEC-4F3B4522EE2B}" type="presOf" srcId="{AB451249-FAF0-4ABD-9B33-6042A6F19532}" destId="{E5533D6F-6291-47BE-AD82-AF85F32A3F47}" srcOrd="0" destOrd="0" presId="urn:microsoft.com/office/officeart/2005/8/layout/radial5"/>
    <dgm:cxn modelId="{C266828B-946C-4661-A5EF-69D78207A062}" srcId="{F3CB0418-7B88-4AB4-BE09-BAF43A8BDF02}" destId="{AB451249-FAF0-4ABD-9B33-6042A6F19532}" srcOrd="1" destOrd="0" parTransId="{E07DCF78-69ED-4171-9421-BCA5954E1CA4}" sibTransId="{26450AD6-4264-4FA8-B542-051712967110}"/>
    <dgm:cxn modelId="{233714DA-67FD-416E-A0B1-B63079BFF202}" type="presOf" srcId="{E07DCF78-69ED-4171-9421-BCA5954E1CA4}" destId="{C5C9A069-F11E-4336-92A4-D06E3AA85750}" srcOrd="0" destOrd="0" presId="urn:microsoft.com/office/officeart/2005/8/layout/radial5"/>
    <dgm:cxn modelId="{6EB46E87-8088-445D-B673-1490D21EAE89}" srcId="{F3CB0418-7B88-4AB4-BE09-BAF43A8BDF02}" destId="{24FFD98E-3B16-4985-9B0E-B9DA6536A4AB}" srcOrd="0" destOrd="0" parTransId="{E011BD34-ED5F-4518-B044-12ECC695FAA2}" sibTransId="{F22C7CE8-E955-4807-9FB1-2C9D3B50A291}"/>
    <dgm:cxn modelId="{98A226A7-C0A1-4D72-ABDF-8000EB68BE85}" type="presOf" srcId="{E07DCF78-69ED-4171-9421-BCA5954E1CA4}" destId="{E64559DB-D219-4E52-A585-787C68FAF8DD}" srcOrd="1" destOrd="0" presId="urn:microsoft.com/office/officeart/2005/8/layout/radial5"/>
    <dgm:cxn modelId="{D55808D0-793F-4FB1-B2AB-A8E5FDFF954F}" type="presOf" srcId="{24FFD98E-3B16-4985-9B0E-B9DA6536A4AB}" destId="{2A92BE5C-7BB1-457D-B0D9-9412EA0066BF}" srcOrd="0" destOrd="0" presId="urn:microsoft.com/office/officeart/2005/8/layout/radial5"/>
    <dgm:cxn modelId="{CA4B5D92-6B3A-4C43-818F-C94EABEEB2D7}" type="presOf" srcId="{0970E356-F770-4D92-AFDD-4C0797030C33}" destId="{ADE4C164-C863-4256-B6BF-ADFE30D4B430}" srcOrd="0" destOrd="0" presId="urn:microsoft.com/office/officeart/2005/8/layout/radial5"/>
    <dgm:cxn modelId="{DB9FACB8-4DC5-4CBF-B40D-277C1299E0B8}" type="presOf" srcId="{E003C803-623C-423F-82E2-D245134D7573}" destId="{56590B2E-9059-4363-8AA7-7264DBC077B3}" srcOrd="0" destOrd="0" presId="urn:microsoft.com/office/officeart/2005/8/layout/radial5"/>
    <dgm:cxn modelId="{BDDFFA62-91CC-4DA6-90EF-7F4AA3581B4D}" srcId="{F3CB0418-7B88-4AB4-BE09-BAF43A8BDF02}" destId="{786EDB3E-C518-45A7-942D-B451D3AEE278}" srcOrd="5" destOrd="0" parTransId="{A94E59F1-0B63-4918-A904-113438E959F1}" sibTransId="{2D16894A-412F-4CDF-A4D8-3628019F70C7}"/>
    <dgm:cxn modelId="{724B8CE2-BC1C-4FF2-BD07-406D1B11A941}" type="presOf" srcId="{26734BF8-A612-4EEF-AD31-10FCFD24BC79}" destId="{02536C0B-CBC0-4AA0-B7E2-8CE32CB3069A}" srcOrd="0" destOrd="0" presId="urn:microsoft.com/office/officeart/2005/8/layout/radial5"/>
    <dgm:cxn modelId="{AB027F50-9216-4AD4-A3E1-675C28E1C084}" type="presOf" srcId="{0970E356-F770-4D92-AFDD-4C0797030C33}" destId="{8D4AC708-885C-4093-B1FB-2892B652DABC}" srcOrd="1" destOrd="0" presId="urn:microsoft.com/office/officeart/2005/8/layout/radial5"/>
    <dgm:cxn modelId="{4398229B-39F4-41E1-934A-873E36B33F80}" srcId="{F3CB0418-7B88-4AB4-BE09-BAF43A8BDF02}" destId="{79523A79-BD05-42C1-AE7A-3B6847E889CC}" srcOrd="6" destOrd="0" parTransId="{D082EFA1-9E52-4FC9-ABC2-80D6943B4EFD}" sibTransId="{D18E9716-B55A-465F-A6BF-42FFBDBBC59D}"/>
    <dgm:cxn modelId="{975225C6-1FFD-4B0D-923E-A97C0D6241E1}" type="presOf" srcId="{7235BC88-EE53-4268-9AF5-C09F8880332F}" destId="{C29660E9-3E4C-431C-AB21-C7537D4110E8}" srcOrd="0" destOrd="0" presId="urn:microsoft.com/office/officeart/2005/8/layout/radial5"/>
    <dgm:cxn modelId="{98E7C93C-5CD7-4807-8316-749A9FDFBF88}" type="presOf" srcId="{79523A79-BD05-42C1-AE7A-3B6847E889CC}" destId="{BD59ADA8-38E5-4EC4-BA61-E3A2C66B8808}" srcOrd="0" destOrd="0" presId="urn:microsoft.com/office/officeart/2005/8/layout/radial5"/>
    <dgm:cxn modelId="{5DE91F43-E843-4970-8ECA-1408CC6BB91A}" type="presOf" srcId="{D082EFA1-9E52-4FC9-ABC2-80D6943B4EFD}" destId="{028EAA41-EFB9-4608-ACF6-3B7C9457D13D}" srcOrd="0" destOrd="0" presId="urn:microsoft.com/office/officeart/2005/8/layout/radial5"/>
    <dgm:cxn modelId="{C031FE11-13AA-4BCA-AE05-6D701C1EE84B}" type="presOf" srcId="{CF7A003A-CB3D-4F88-8DE5-521ACB8A2EB9}" destId="{81C23FF6-C96E-40BF-A350-9F31F12841AE}" srcOrd="0" destOrd="0" presId="urn:microsoft.com/office/officeart/2005/8/layout/radial5"/>
    <dgm:cxn modelId="{CDE40D2B-3A9D-4D84-B74B-58189BD3E116}" type="presOf" srcId="{4A20ECE8-ED3E-4772-A9D7-FC436247F614}" destId="{2575F3DB-224A-47B9-810B-13E5C2168C73}" srcOrd="0" destOrd="0" presId="urn:microsoft.com/office/officeart/2005/8/layout/radial5"/>
    <dgm:cxn modelId="{BB783E02-DCC5-459C-A02D-63FD7B2188C5}" type="presOf" srcId="{A94E59F1-0B63-4918-A904-113438E959F1}" destId="{FC687596-EDB9-4A77-A73D-35E5C45B2137}" srcOrd="1" destOrd="0" presId="urn:microsoft.com/office/officeart/2005/8/layout/radial5"/>
    <dgm:cxn modelId="{D6D52E38-3AF0-47C2-AF1C-615D507F78A8}" srcId="{E003C803-623C-423F-82E2-D245134D7573}" destId="{F3CB0418-7B88-4AB4-BE09-BAF43A8BDF02}" srcOrd="0" destOrd="0" parTransId="{F292B233-B247-49DA-B5B9-1CBDE911AB70}" sibTransId="{2D34C171-D983-4E67-8454-B5AA0F396114}"/>
    <dgm:cxn modelId="{8931C6F0-0AAE-436D-AE05-BC63524C1728}" type="presOf" srcId="{E011BD34-ED5F-4518-B044-12ECC695FAA2}" destId="{BDA7356E-CC62-42A6-983A-3A3848D2173D}" srcOrd="0" destOrd="0" presId="urn:microsoft.com/office/officeart/2005/8/layout/radial5"/>
    <dgm:cxn modelId="{CA47A734-1158-4742-B47F-44048B222B03}" type="presOf" srcId="{E011BD34-ED5F-4518-B044-12ECC695FAA2}" destId="{585E6675-0A48-4AA3-BFFE-512491176F17}" srcOrd="1" destOrd="0" presId="urn:microsoft.com/office/officeart/2005/8/layout/radial5"/>
    <dgm:cxn modelId="{8F3574BD-AC73-4785-B398-3AEF732E0E76}" type="presOf" srcId="{D867AEAE-D7FB-4811-A440-B26550CF88C5}" destId="{846D610D-CD66-424F-906C-F8B978A7CD5B}" srcOrd="0" destOrd="0" presId="urn:microsoft.com/office/officeart/2005/8/layout/radial5"/>
    <dgm:cxn modelId="{418FD042-2EA0-4CAF-803F-B30B9972513A}" srcId="{F3CB0418-7B88-4AB4-BE09-BAF43A8BDF02}" destId="{26734BF8-A612-4EEF-AD31-10FCFD24BC79}" srcOrd="7" destOrd="0" parTransId="{0970E356-F770-4D92-AFDD-4C0797030C33}" sibTransId="{EF4A8B1C-8347-4E93-A272-523D895A443A}"/>
    <dgm:cxn modelId="{724F0AF0-645A-4323-BD33-03808C6A4992}" type="presOf" srcId="{024C8E3E-278C-45B1-8FC5-9685C0AE8C3B}" destId="{36332B11-3F84-4D0D-8A33-B80B07D8B0D3}" srcOrd="1" destOrd="0" presId="urn:microsoft.com/office/officeart/2005/8/layout/radial5"/>
    <dgm:cxn modelId="{27326F74-6A06-445F-8295-8FFF1BADB48F}" srcId="{F3CB0418-7B88-4AB4-BE09-BAF43A8BDF02}" destId="{4A20ECE8-ED3E-4772-A9D7-FC436247F614}" srcOrd="2" destOrd="0" parTransId="{D867AEAE-D7FB-4811-A440-B26550CF88C5}" sibTransId="{4921E529-792F-465A-8C26-973B24DE5433}"/>
    <dgm:cxn modelId="{7C69AAD9-27BD-49BC-A189-9B4158333F72}" type="presOf" srcId="{D867AEAE-D7FB-4811-A440-B26550CF88C5}" destId="{36ED03E0-74E0-4984-AC1A-0DB0D324BF39}" srcOrd="1" destOrd="0" presId="urn:microsoft.com/office/officeart/2005/8/layout/radial5"/>
    <dgm:cxn modelId="{1329705B-AE8A-461A-BD3A-13D3B9733286}" type="presOf" srcId="{F6206BD9-ADE5-4643-B529-94EE6ED2908E}" destId="{522249A4-D31A-4D62-B691-E52C83BD4519}" srcOrd="1" destOrd="0" presId="urn:microsoft.com/office/officeart/2005/8/layout/radial5"/>
    <dgm:cxn modelId="{D3C987F5-69E1-4741-94D4-014019403141}" type="presOf" srcId="{A94E59F1-0B63-4918-A904-113438E959F1}" destId="{A94F511C-67D6-4570-9DC3-6D18D8763AE9}" srcOrd="0" destOrd="0" presId="urn:microsoft.com/office/officeart/2005/8/layout/radial5"/>
    <dgm:cxn modelId="{A61D8FFB-8E98-4A41-AF50-AC8A57238D14}" type="presOf" srcId="{024C8E3E-278C-45B1-8FC5-9685C0AE8C3B}" destId="{55DF9C2E-D0C7-480D-B3CD-4A92873013FF}" srcOrd="0" destOrd="0" presId="urn:microsoft.com/office/officeart/2005/8/layout/radial5"/>
    <dgm:cxn modelId="{DD3DDD0F-A06F-4597-8AB6-35EA91568D6B}" type="presOf" srcId="{D082EFA1-9E52-4FC9-ABC2-80D6943B4EFD}" destId="{2244AD98-419B-4D91-8AB0-F5E65E32089A}" srcOrd="1" destOrd="0" presId="urn:microsoft.com/office/officeart/2005/8/layout/radial5"/>
    <dgm:cxn modelId="{9D93F802-E7FB-4C6E-90A1-E43F2416D5BF}" srcId="{F3CB0418-7B88-4AB4-BE09-BAF43A8BDF02}" destId="{7235BC88-EE53-4268-9AF5-C09F8880332F}" srcOrd="3" destOrd="0" parTransId="{024C8E3E-278C-45B1-8FC5-9685C0AE8C3B}" sibTransId="{873D6CCC-B907-4EB1-87AE-38BDA658AE71}"/>
    <dgm:cxn modelId="{587DAFE5-6700-494F-BAE7-0B28F2A9490C}" type="presOf" srcId="{F6206BD9-ADE5-4643-B529-94EE6ED2908E}" destId="{DEA8D961-BFE6-445F-96C3-8DE343BF5A07}" srcOrd="0" destOrd="0" presId="urn:microsoft.com/office/officeart/2005/8/layout/radial5"/>
    <dgm:cxn modelId="{25C3BCBC-8550-4A20-A327-E36305F75F7E}" type="presOf" srcId="{F3CB0418-7B88-4AB4-BE09-BAF43A8BDF02}" destId="{AF063194-1434-46E5-92B3-97AE2039F62C}" srcOrd="0" destOrd="0" presId="urn:microsoft.com/office/officeart/2005/8/layout/radial5"/>
    <dgm:cxn modelId="{353193CF-93B3-40EC-8EA6-D500CD97ECA6}" type="presOf" srcId="{786EDB3E-C518-45A7-942D-B451D3AEE278}" destId="{D4C816A3-2942-4E5B-B401-690B81E0894A}" srcOrd="0" destOrd="0" presId="urn:microsoft.com/office/officeart/2005/8/layout/radial5"/>
    <dgm:cxn modelId="{0CBDFC05-A4E0-4899-896A-AA41BF239B43}" srcId="{F3CB0418-7B88-4AB4-BE09-BAF43A8BDF02}" destId="{CF7A003A-CB3D-4F88-8DE5-521ACB8A2EB9}" srcOrd="4" destOrd="0" parTransId="{F6206BD9-ADE5-4643-B529-94EE6ED2908E}" sibTransId="{48DF566C-BB48-4346-8103-6313ABEE16F7}"/>
    <dgm:cxn modelId="{4CFFB95B-5842-40C5-9B35-3FCF24FD5887}" type="presParOf" srcId="{56590B2E-9059-4363-8AA7-7264DBC077B3}" destId="{AF063194-1434-46E5-92B3-97AE2039F62C}" srcOrd="0" destOrd="0" presId="urn:microsoft.com/office/officeart/2005/8/layout/radial5"/>
    <dgm:cxn modelId="{98597076-59CC-4175-A8DA-0CBCB3461C8D}" type="presParOf" srcId="{56590B2E-9059-4363-8AA7-7264DBC077B3}" destId="{BDA7356E-CC62-42A6-983A-3A3848D2173D}" srcOrd="1" destOrd="0" presId="urn:microsoft.com/office/officeart/2005/8/layout/radial5"/>
    <dgm:cxn modelId="{0086359D-C53E-4849-877B-1A54AF7AB33E}" type="presParOf" srcId="{BDA7356E-CC62-42A6-983A-3A3848D2173D}" destId="{585E6675-0A48-4AA3-BFFE-512491176F17}" srcOrd="0" destOrd="0" presId="urn:microsoft.com/office/officeart/2005/8/layout/radial5"/>
    <dgm:cxn modelId="{E372267B-691F-4E4C-8AE7-4B664F58BB88}" type="presParOf" srcId="{56590B2E-9059-4363-8AA7-7264DBC077B3}" destId="{2A92BE5C-7BB1-457D-B0D9-9412EA0066BF}" srcOrd="2" destOrd="0" presId="urn:microsoft.com/office/officeart/2005/8/layout/radial5"/>
    <dgm:cxn modelId="{021283C3-CBD8-45F0-ABF3-2D6AF9BBEDC4}" type="presParOf" srcId="{56590B2E-9059-4363-8AA7-7264DBC077B3}" destId="{C5C9A069-F11E-4336-92A4-D06E3AA85750}" srcOrd="3" destOrd="0" presId="urn:microsoft.com/office/officeart/2005/8/layout/radial5"/>
    <dgm:cxn modelId="{B86EE302-8254-4947-8F5D-873CAA20D18B}" type="presParOf" srcId="{C5C9A069-F11E-4336-92A4-D06E3AA85750}" destId="{E64559DB-D219-4E52-A585-787C68FAF8DD}" srcOrd="0" destOrd="0" presId="urn:microsoft.com/office/officeart/2005/8/layout/radial5"/>
    <dgm:cxn modelId="{F90C3D96-42B3-47FB-A915-4D0C5C25705C}" type="presParOf" srcId="{56590B2E-9059-4363-8AA7-7264DBC077B3}" destId="{E5533D6F-6291-47BE-AD82-AF85F32A3F47}" srcOrd="4" destOrd="0" presId="urn:microsoft.com/office/officeart/2005/8/layout/radial5"/>
    <dgm:cxn modelId="{DD84D5DD-6D68-4F5C-8386-9B7B19006222}" type="presParOf" srcId="{56590B2E-9059-4363-8AA7-7264DBC077B3}" destId="{846D610D-CD66-424F-906C-F8B978A7CD5B}" srcOrd="5" destOrd="0" presId="urn:microsoft.com/office/officeart/2005/8/layout/radial5"/>
    <dgm:cxn modelId="{94875648-5ACD-4F48-9891-BF5E7AD504AF}" type="presParOf" srcId="{846D610D-CD66-424F-906C-F8B978A7CD5B}" destId="{36ED03E0-74E0-4984-AC1A-0DB0D324BF39}" srcOrd="0" destOrd="0" presId="urn:microsoft.com/office/officeart/2005/8/layout/radial5"/>
    <dgm:cxn modelId="{F7CFCA00-2D4B-487F-BFCE-E18761F2D155}" type="presParOf" srcId="{56590B2E-9059-4363-8AA7-7264DBC077B3}" destId="{2575F3DB-224A-47B9-810B-13E5C2168C73}" srcOrd="6" destOrd="0" presId="urn:microsoft.com/office/officeart/2005/8/layout/radial5"/>
    <dgm:cxn modelId="{B1404185-AFF4-414B-96BD-7A0E643A0380}" type="presParOf" srcId="{56590B2E-9059-4363-8AA7-7264DBC077B3}" destId="{55DF9C2E-D0C7-480D-B3CD-4A92873013FF}" srcOrd="7" destOrd="0" presId="urn:microsoft.com/office/officeart/2005/8/layout/radial5"/>
    <dgm:cxn modelId="{080E8E6D-B8FD-47EE-B29E-4E4530EB6444}" type="presParOf" srcId="{55DF9C2E-D0C7-480D-B3CD-4A92873013FF}" destId="{36332B11-3F84-4D0D-8A33-B80B07D8B0D3}" srcOrd="0" destOrd="0" presId="urn:microsoft.com/office/officeart/2005/8/layout/radial5"/>
    <dgm:cxn modelId="{81559CF1-D457-45B9-9F3E-44DCF910D85A}" type="presParOf" srcId="{56590B2E-9059-4363-8AA7-7264DBC077B3}" destId="{C29660E9-3E4C-431C-AB21-C7537D4110E8}" srcOrd="8" destOrd="0" presId="urn:microsoft.com/office/officeart/2005/8/layout/radial5"/>
    <dgm:cxn modelId="{1BB0DD3B-61FC-44DA-81E1-762B78C9C4CA}" type="presParOf" srcId="{56590B2E-9059-4363-8AA7-7264DBC077B3}" destId="{DEA8D961-BFE6-445F-96C3-8DE343BF5A07}" srcOrd="9" destOrd="0" presId="urn:microsoft.com/office/officeart/2005/8/layout/radial5"/>
    <dgm:cxn modelId="{290C6AD6-BB4C-41E7-821F-94700F393250}" type="presParOf" srcId="{DEA8D961-BFE6-445F-96C3-8DE343BF5A07}" destId="{522249A4-D31A-4D62-B691-E52C83BD4519}" srcOrd="0" destOrd="0" presId="urn:microsoft.com/office/officeart/2005/8/layout/radial5"/>
    <dgm:cxn modelId="{0B7DBEE1-616D-4114-B04D-9F725C59B065}" type="presParOf" srcId="{56590B2E-9059-4363-8AA7-7264DBC077B3}" destId="{81C23FF6-C96E-40BF-A350-9F31F12841AE}" srcOrd="10" destOrd="0" presId="urn:microsoft.com/office/officeart/2005/8/layout/radial5"/>
    <dgm:cxn modelId="{644F4681-5DD7-44CB-87E0-0AD8D4A35A2F}" type="presParOf" srcId="{56590B2E-9059-4363-8AA7-7264DBC077B3}" destId="{A94F511C-67D6-4570-9DC3-6D18D8763AE9}" srcOrd="11" destOrd="0" presId="urn:microsoft.com/office/officeart/2005/8/layout/radial5"/>
    <dgm:cxn modelId="{39CDB702-4296-404A-8EE7-EBB4F97E3EED}" type="presParOf" srcId="{A94F511C-67D6-4570-9DC3-6D18D8763AE9}" destId="{FC687596-EDB9-4A77-A73D-35E5C45B2137}" srcOrd="0" destOrd="0" presId="urn:microsoft.com/office/officeart/2005/8/layout/radial5"/>
    <dgm:cxn modelId="{808F5369-7FAD-43F8-BF8E-E8B36B8BE21B}" type="presParOf" srcId="{56590B2E-9059-4363-8AA7-7264DBC077B3}" destId="{D4C816A3-2942-4E5B-B401-690B81E0894A}" srcOrd="12" destOrd="0" presId="urn:microsoft.com/office/officeart/2005/8/layout/radial5"/>
    <dgm:cxn modelId="{C02AA53C-2E61-42F8-8DF1-F9E43E0C43D9}" type="presParOf" srcId="{56590B2E-9059-4363-8AA7-7264DBC077B3}" destId="{028EAA41-EFB9-4608-ACF6-3B7C9457D13D}" srcOrd="13" destOrd="0" presId="urn:microsoft.com/office/officeart/2005/8/layout/radial5"/>
    <dgm:cxn modelId="{FA67B2BC-5AE4-4A81-B2A1-96B859734DD8}" type="presParOf" srcId="{028EAA41-EFB9-4608-ACF6-3B7C9457D13D}" destId="{2244AD98-419B-4D91-8AB0-F5E65E32089A}" srcOrd="0" destOrd="0" presId="urn:microsoft.com/office/officeart/2005/8/layout/radial5"/>
    <dgm:cxn modelId="{0741167C-A8CA-42F9-971E-5B9AFC8A769C}" type="presParOf" srcId="{56590B2E-9059-4363-8AA7-7264DBC077B3}" destId="{BD59ADA8-38E5-4EC4-BA61-E3A2C66B8808}" srcOrd="14" destOrd="0" presId="urn:microsoft.com/office/officeart/2005/8/layout/radial5"/>
    <dgm:cxn modelId="{64DF4B99-179E-4CF6-B658-F8976B4C4642}" type="presParOf" srcId="{56590B2E-9059-4363-8AA7-7264DBC077B3}" destId="{ADE4C164-C863-4256-B6BF-ADFE30D4B430}" srcOrd="15" destOrd="0" presId="urn:microsoft.com/office/officeart/2005/8/layout/radial5"/>
    <dgm:cxn modelId="{B4BB94F4-E0B2-489D-A013-1ABACF52F810}" type="presParOf" srcId="{ADE4C164-C863-4256-B6BF-ADFE30D4B430}" destId="{8D4AC708-885C-4093-B1FB-2892B652DABC}" srcOrd="0" destOrd="0" presId="urn:microsoft.com/office/officeart/2005/8/layout/radial5"/>
    <dgm:cxn modelId="{3468852C-3DA5-4BBA-A13C-3DAC0313E6AA}" type="presParOf" srcId="{56590B2E-9059-4363-8AA7-7264DBC077B3}" destId="{02536C0B-CBC0-4AA0-B7E2-8CE32CB3069A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63194-1434-46E5-92B3-97AE2039F62C}">
      <dsp:nvSpPr>
        <dsp:cNvPr id="0" name=""/>
        <dsp:cNvSpPr/>
      </dsp:nvSpPr>
      <dsp:spPr>
        <a:xfrm>
          <a:off x="3652885" y="2342300"/>
          <a:ext cx="2529682" cy="21733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Технології інтерактивного навчання</a:t>
          </a:r>
          <a:endParaRPr lang="uk-UA" sz="2000" kern="1200" dirty="0"/>
        </a:p>
      </dsp:txBody>
      <dsp:txXfrm>
        <a:off x="4023348" y="2660587"/>
        <a:ext cx="1788756" cy="1536825"/>
      </dsp:txXfrm>
    </dsp:sp>
    <dsp:sp modelId="{BDA7356E-CC62-42A6-983A-3A3848D2173D}">
      <dsp:nvSpPr>
        <dsp:cNvPr id="0" name=""/>
        <dsp:cNvSpPr/>
      </dsp:nvSpPr>
      <dsp:spPr>
        <a:xfrm rot="16200000">
          <a:off x="4713677" y="1676749"/>
          <a:ext cx="408097" cy="584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>
        <a:off x="4774892" y="1854805"/>
        <a:ext cx="285668" cy="350524"/>
      </dsp:txXfrm>
    </dsp:sp>
    <dsp:sp modelId="{2A92BE5C-7BB1-457D-B0D9-9412EA0066BF}">
      <dsp:nvSpPr>
        <dsp:cNvPr id="0" name=""/>
        <dsp:cNvSpPr/>
      </dsp:nvSpPr>
      <dsp:spPr>
        <a:xfrm>
          <a:off x="4144512" y="25876"/>
          <a:ext cx="1546428" cy="154642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Дебати</a:t>
          </a:r>
          <a:endParaRPr lang="uk-UA" sz="2000" kern="1200" dirty="0"/>
        </a:p>
      </dsp:txBody>
      <dsp:txXfrm>
        <a:off x="4370981" y="252345"/>
        <a:ext cx="1093490" cy="1093490"/>
      </dsp:txXfrm>
    </dsp:sp>
    <dsp:sp modelId="{C5C9A069-F11E-4336-92A4-D06E3AA85750}">
      <dsp:nvSpPr>
        <dsp:cNvPr id="0" name=""/>
        <dsp:cNvSpPr/>
      </dsp:nvSpPr>
      <dsp:spPr>
        <a:xfrm rot="18900000">
          <a:off x="5795851" y="2075654"/>
          <a:ext cx="366236" cy="584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485099"/>
            <a:satOff val="-6853"/>
            <a:lumOff val="2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>
        <a:off x="5811941" y="2231340"/>
        <a:ext cx="256365" cy="350524"/>
      </dsp:txXfrm>
    </dsp:sp>
    <dsp:sp modelId="{E5533D6F-6291-47BE-AD82-AF85F32A3F47}">
      <dsp:nvSpPr>
        <dsp:cNvPr id="0" name=""/>
        <dsp:cNvSpPr/>
      </dsp:nvSpPr>
      <dsp:spPr>
        <a:xfrm>
          <a:off x="6004139" y="796158"/>
          <a:ext cx="1546428" cy="1546428"/>
        </a:xfrm>
        <a:prstGeom prst="ellipse">
          <a:avLst/>
        </a:prstGeom>
        <a:solidFill>
          <a:schemeClr val="accent4">
            <a:hueOff val="1485099"/>
            <a:satOff val="-6853"/>
            <a:lumOff val="2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Дерево рішень</a:t>
          </a:r>
          <a:endParaRPr lang="uk-UA" sz="2000" kern="1200" dirty="0"/>
        </a:p>
      </dsp:txBody>
      <dsp:txXfrm>
        <a:off x="6230608" y="1022627"/>
        <a:ext cx="1093490" cy="1093490"/>
      </dsp:txXfrm>
    </dsp:sp>
    <dsp:sp modelId="{846D610D-CD66-424F-906C-F8B978A7CD5B}">
      <dsp:nvSpPr>
        <dsp:cNvPr id="0" name=""/>
        <dsp:cNvSpPr/>
      </dsp:nvSpPr>
      <dsp:spPr>
        <a:xfrm>
          <a:off x="6289311" y="3136896"/>
          <a:ext cx="257154" cy="584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2970198"/>
            <a:satOff val="-13705"/>
            <a:lumOff val="5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>
        <a:off x="6289311" y="3253737"/>
        <a:ext cx="180008" cy="350524"/>
      </dsp:txXfrm>
    </dsp:sp>
    <dsp:sp modelId="{2575F3DB-224A-47B9-810B-13E5C2168C73}">
      <dsp:nvSpPr>
        <dsp:cNvPr id="0" name=""/>
        <dsp:cNvSpPr/>
      </dsp:nvSpPr>
      <dsp:spPr>
        <a:xfrm>
          <a:off x="6667764" y="2655785"/>
          <a:ext cx="1759742" cy="1546428"/>
        </a:xfrm>
        <a:prstGeom prst="ellipse">
          <a:avLst/>
        </a:prstGeom>
        <a:solidFill>
          <a:schemeClr val="accent4">
            <a:hueOff val="2970198"/>
            <a:satOff val="-13705"/>
            <a:lumOff val="5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Акваріум</a:t>
          </a:r>
          <a:endParaRPr lang="uk-UA" sz="2000" kern="1200" dirty="0"/>
        </a:p>
      </dsp:txBody>
      <dsp:txXfrm>
        <a:off x="6925472" y="2882254"/>
        <a:ext cx="1244326" cy="1093490"/>
      </dsp:txXfrm>
    </dsp:sp>
    <dsp:sp modelId="{55DF9C2E-D0C7-480D-B3CD-4A92873013FF}">
      <dsp:nvSpPr>
        <dsp:cNvPr id="0" name=""/>
        <dsp:cNvSpPr/>
      </dsp:nvSpPr>
      <dsp:spPr>
        <a:xfrm rot="2700000">
          <a:off x="5795851" y="4198139"/>
          <a:ext cx="366236" cy="584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4455297"/>
            <a:satOff val="-20558"/>
            <a:lumOff val="7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>
        <a:off x="5811941" y="4276135"/>
        <a:ext cx="256365" cy="350524"/>
      </dsp:txXfrm>
    </dsp:sp>
    <dsp:sp modelId="{C29660E9-3E4C-431C-AB21-C7537D4110E8}">
      <dsp:nvSpPr>
        <dsp:cNvPr id="0" name=""/>
        <dsp:cNvSpPr/>
      </dsp:nvSpPr>
      <dsp:spPr>
        <a:xfrm>
          <a:off x="6004139" y="4515412"/>
          <a:ext cx="1546428" cy="1546428"/>
        </a:xfrm>
        <a:prstGeom prst="ellipse">
          <a:avLst/>
        </a:prstGeom>
        <a:solidFill>
          <a:schemeClr val="accent4">
            <a:hueOff val="4455297"/>
            <a:satOff val="-20558"/>
            <a:lumOff val="7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Карусель</a:t>
          </a:r>
          <a:endParaRPr lang="uk-UA" sz="2000" kern="1200" dirty="0"/>
        </a:p>
      </dsp:txBody>
      <dsp:txXfrm>
        <a:off x="6230608" y="4741881"/>
        <a:ext cx="1093490" cy="1093490"/>
      </dsp:txXfrm>
    </dsp:sp>
    <dsp:sp modelId="{DEA8D961-BFE6-445F-96C3-8DE343BF5A07}">
      <dsp:nvSpPr>
        <dsp:cNvPr id="0" name=""/>
        <dsp:cNvSpPr/>
      </dsp:nvSpPr>
      <dsp:spPr>
        <a:xfrm rot="5400000">
          <a:off x="4713677" y="4597044"/>
          <a:ext cx="408097" cy="584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940396"/>
            <a:satOff val="-27410"/>
            <a:lumOff val="10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>
        <a:off x="4774892" y="4652671"/>
        <a:ext cx="285668" cy="350524"/>
      </dsp:txXfrm>
    </dsp:sp>
    <dsp:sp modelId="{81C23FF6-C96E-40BF-A350-9F31F12841AE}">
      <dsp:nvSpPr>
        <dsp:cNvPr id="0" name=""/>
        <dsp:cNvSpPr/>
      </dsp:nvSpPr>
      <dsp:spPr>
        <a:xfrm>
          <a:off x="4144512" y="5285695"/>
          <a:ext cx="1546428" cy="1546428"/>
        </a:xfrm>
        <a:prstGeom prst="ellipse">
          <a:avLst/>
        </a:prstGeom>
        <a:solidFill>
          <a:schemeClr val="accent4">
            <a:hueOff val="5940396"/>
            <a:satOff val="-27410"/>
            <a:lumOff val="10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Робота в парах</a:t>
          </a:r>
          <a:endParaRPr lang="uk-UA" sz="2000" kern="1200" dirty="0"/>
        </a:p>
      </dsp:txBody>
      <dsp:txXfrm>
        <a:off x="4370981" y="5512164"/>
        <a:ext cx="1093490" cy="1093490"/>
      </dsp:txXfrm>
    </dsp:sp>
    <dsp:sp modelId="{A94F511C-67D6-4570-9DC3-6D18D8763AE9}">
      <dsp:nvSpPr>
        <dsp:cNvPr id="0" name=""/>
        <dsp:cNvSpPr/>
      </dsp:nvSpPr>
      <dsp:spPr>
        <a:xfrm rot="8100000">
          <a:off x="3673365" y="4198139"/>
          <a:ext cx="366236" cy="584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425495"/>
            <a:satOff val="-34263"/>
            <a:lumOff val="12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 rot="10800000">
        <a:off x="3767146" y="4276135"/>
        <a:ext cx="256365" cy="350524"/>
      </dsp:txXfrm>
    </dsp:sp>
    <dsp:sp modelId="{D4C816A3-2942-4E5B-B401-690B81E0894A}">
      <dsp:nvSpPr>
        <dsp:cNvPr id="0" name=""/>
        <dsp:cNvSpPr/>
      </dsp:nvSpPr>
      <dsp:spPr>
        <a:xfrm>
          <a:off x="2284885" y="4515412"/>
          <a:ext cx="1546428" cy="1546428"/>
        </a:xfrm>
        <a:prstGeom prst="ellipse">
          <a:avLst/>
        </a:prstGeom>
        <a:solidFill>
          <a:schemeClr val="accent4">
            <a:hueOff val="7425495"/>
            <a:satOff val="-34263"/>
            <a:lumOff val="12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Робота в малих групах</a:t>
          </a:r>
          <a:endParaRPr lang="uk-UA" sz="2000" kern="1200" dirty="0"/>
        </a:p>
      </dsp:txBody>
      <dsp:txXfrm>
        <a:off x="2511354" y="4741881"/>
        <a:ext cx="1093490" cy="1093490"/>
      </dsp:txXfrm>
    </dsp:sp>
    <dsp:sp modelId="{028EAA41-EFB9-4608-ACF6-3B7C9457D13D}">
      <dsp:nvSpPr>
        <dsp:cNvPr id="0" name=""/>
        <dsp:cNvSpPr/>
      </dsp:nvSpPr>
      <dsp:spPr>
        <a:xfrm rot="10800000">
          <a:off x="3276635" y="3136896"/>
          <a:ext cx="265883" cy="584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8910594"/>
            <a:satOff val="-41115"/>
            <a:lumOff val="151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 rot="10800000">
        <a:off x="3356400" y="3253737"/>
        <a:ext cx="186118" cy="350524"/>
      </dsp:txXfrm>
    </dsp:sp>
    <dsp:sp modelId="{BD59ADA8-38E5-4EC4-BA61-E3A2C66B8808}">
      <dsp:nvSpPr>
        <dsp:cNvPr id="0" name=""/>
        <dsp:cNvSpPr/>
      </dsp:nvSpPr>
      <dsp:spPr>
        <a:xfrm>
          <a:off x="1424415" y="2611588"/>
          <a:ext cx="1726803" cy="1634822"/>
        </a:xfrm>
        <a:prstGeom prst="ellipse">
          <a:avLst/>
        </a:prstGeom>
        <a:solidFill>
          <a:schemeClr val="accent4">
            <a:hueOff val="8910594"/>
            <a:satOff val="-41115"/>
            <a:lumOff val="15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Мікрофон</a:t>
          </a:r>
          <a:endParaRPr lang="uk-UA" sz="2000" kern="1200" dirty="0"/>
        </a:p>
      </dsp:txBody>
      <dsp:txXfrm>
        <a:off x="1677299" y="2851002"/>
        <a:ext cx="1221035" cy="1155994"/>
      </dsp:txXfrm>
    </dsp:sp>
    <dsp:sp modelId="{ADE4C164-C863-4256-B6BF-ADFE30D4B430}">
      <dsp:nvSpPr>
        <dsp:cNvPr id="0" name=""/>
        <dsp:cNvSpPr/>
      </dsp:nvSpPr>
      <dsp:spPr>
        <a:xfrm rot="13500000">
          <a:off x="3693958" y="2087270"/>
          <a:ext cx="348283" cy="584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 rot="10800000">
        <a:off x="3783142" y="2241052"/>
        <a:ext cx="243798" cy="350524"/>
      </dsp:txXfrm>
    </dsp:sp>
    <dsp:sp modelId="{02536C0B-CBC0-4AA0-B7E2-8CE32CB3069A}">
      <dsp:nvSpPr>
        <dsp:cNvPr id="0" name=""/>
        <dsp:cNvSpPr/>
      </dsp:nvSpPr>
      <dsp:spPr>
        <a:xfrm>
          <a:off x="2212257" y="796158"/>
          <a:ext cx="1691684" cy="1546428"/>
        </a:xfrm>
        <a:prstGeom prst="ellipse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Мозковий штурм</a:t>
          </a:r>
          <a:endParaRPr lang="uk-UA" sz="2000" kern="1200" dirty="0"/>
        </a:p>
      </dsp:txBody>
      <dsp:txXfrm>
        <a:off x="2459998" y="1022627"/>
        <a:ext cx="1196202" cy="1093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microsoft.com/office/2007/relationships/diagramDrawing" Target="../diagrams/drawing1.xml"/><Relationship Id="rId4" Type="http://schemas.openxmlformats.org/officeDocument/2006/relationships/image" Target="../media/image21.gif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8268" y="1678898"/>
            <a:ext cx="595109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З ДОСВІДУ РОБОТИ </a:t>
            </a:r>
          </a:p>
          <a:p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вчителя німецької мови</a:t>
            </a:r>
          </a:p>
          <a:p>
            <a:r>
              <a:rPr lang="uk-UA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Синьківської</a:t>
            </a:r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ЗОШ І-ІІІ ступенів</a:t>
            </a:r>
          </a:p>
          <a:p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Русак Світлани </a:t>
            </a:r>
            <a:r>
              <a:rPr lang="uk-UA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Франківни</a:t>
            </a:r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endParaRPr lang="uk-UA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424516"/>
            <a:ext cx="2389239" cy="2477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b="11638"/>
          <a:stretch/>
        </p:blipFill>
        <p:spPr>
          <a:xfrm>
            <a:off x="6897329" y="4842387"/>
            <a:ext cx="2246671" cy="2015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2735"/>
            <a:ext cx="2035277" cy="193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Объект 1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269987256"/>
              </p:ext>
            </p:extLst>
          </p:nvPr>
        </p:nvGraphicFramePr>
        <p:xfrm>
          <a:off x="-486696" y="1"/>
          <a:ext cx="985192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0013" y="-2"/>
            <a:ext cx="2403987" cy="27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8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4660491" cy="368709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490" y="3170904"/>
            <a:ext cx="4483511" cy="3687096"/>
          </a:xfrm>
        </p:spPr>
      </p:pic>
      <p:sp>
        <p:nvSpPr>
          <p:cNvPr id="9" name="TextBox 8"/>
          <p:cNvSpPr txBox="1"/>
          <p:nvPr/>
        </p:nvSpPr>
        <p:spPr>
          <a:xfrm>
            <a:off x="0" y="3583859"/>
            <a:ext cx="4793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"</a:t>
            </a:r>
            <a:r>
              <a:rPr lang="uk-UA" sz="2400" dirty="0" smtClean="0"/>
              <a:t> Мікрофон </a:t>
            </a:r>
            <a:r>
              <a:rPr lang="en-US" sz="2400" dirty="0" smtClean="0"/>
              <a:t>" д</a:t>
            </a:r>
            <a:r>
              <a:rPr lang="uk-UA" sz="2400" dirty="0" err="1" smtClean="0"/>
              <a:t>ає</a:t>
            </a:r>
            <a:r>
              <a:rPr lang="uk-UA" sz="2400" dirty="0" smtClean="0"/>
              <a:t> змогу кожному учневі висловити свою думку .</a:t>
            </a:r>
          </a:p>
          <a:p>
            <a:r>
              <a:rPr lang="uk-UA" sz="2400" dirty="0" smtClean="0"/>
              <a:t>Правила проведення такі : говорити має тільки той , у кого ,,символічний</a:t>
            </a:r>
            <a:r>
              <a:rPr lang="en-US" sz="2400" dirty="0"/>
              <a:t>"</a:t>
            </a:r>
            <a:r>
              <a:rPr lang="uk-UA" sz="2400" dirty="0" smtClean="0"/>
              <a:t> мікрофон.</a:t>
            </a:r>
          </a:p>
          <a:p>
            <a:r>
              <a:rPr lang="uk-UA" sz="2400" dirty="0" smtClean="0"/>
              <a:t>Висловлені думки не оцінюються і не коментуються , під час виступу ніхто не має права перебивати , перепитувати . </a:t>
            </a:r>
            <a:endParaRPr lang="uk-UA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78680" y="0"/>
            <a:ext cx="4465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Технологія </a:t>
            </a:r>
            <a:r>
              <a:rPr lang="de-DE" sz="2400" dirty="0" smtClean="0"/>
              <a:t>" </a:t>
            </a:r>
            <a:r>
              <a:rPr lang="uk-UA" sz="2400" dirty="0" smtClean="0"/>
              <a:t>Карусель </a:t>
            </a:r>
            <a:r>
              <a:rPr lang="en-US" sz="2400" dirty="0" smtClean="0"/>
              <a:t>"</a:t>
            </a:r>
            <a:r>
              <a:rPr lang="uk-UA" sz="2400" dirty="0" smtClean="0"/>
              <a:t> застосовується : для обговорення будь-якої  гострої проблеми;</a:t>
            </a:r>
          </a:p>
          <a:p>
            <a:r>
              <a:rPr lang="uk-UA" sz="2400" dirty="0"/>
              <a:t>д</a:t>
            </a:r>
            <a:r>
              <a:rPr lang="uk-UA" sz="2400" dirty="0" smtClean="0"/>
              <a:t>ля збирання інформації з будь </a:t>
            </a:r>
            <a:r>
              <a:rPr lang="uk-UA" sz="2400" dirty="0" err="1" smtClean="0"/>
              <a:t>-якої</a:t>
            </a:r>
            <a:r>
              <a:rPr lang="uk-UA" sz="2400" dirty="0" smtClean="0"/>
              <a:t> теми; </a:t>
            </a:r>
          </a:p>
          <a:p>
            <a:r>
              <a:rPr lang="uk-UA" sz="2400" dirty="0" smtClean="0"/>
              <a:t>для інтенсивної перевірки обсягу й глибини наявних знань.</a:t>
            </a:r>
          </a:p>
        </p:txBody>
      </p:sp>
    </p:spTree>
    <p:extLst>
      <p:ext uri="{BB962C8B-B14F-4D97-AF65-F5344CB8AC3E}">
        <p14:creationId xmlns:p14="http://schemas.microsoft.com/office/powerpoint/2010/main" xmlns="" val="39335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3509" y="3185652"/>
            <a:ext cx="4660491" cy="3672347"/>
          </a:xfrm>
        </p:spPr>
      </p:pic>
      <p:sp>
        <p:nvSpPr>
          <p:cNvPr id="2" name="TextBox 1"/>
          <p:cNvSpPr txBox="1"/>
          <p:nvPr/>
        </p:nvSpPr>
        <p:spPr>
          <a:xfrm>
            <a:off x="1" y="4118729"/>
            <a:ext cx="437879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300" dirty="0" smtClean="0"/>
              <a:t>Робота в парах і в групах дає учням час подумати , обмінятися ідеями з партнером  і лише тоді озвучувати свої думки перед класом . Вона сприяє розвитку навичок спілкування , вміння висловлюватись. </a:t>
            </a:r>
          </a:p>
          <a:p>
            <a:endParaRPr lang="uk-UA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"/>
            <a:ext cx="4483511" cy="4100053"/>
          </a:xfrm>
        </p:spPr>
      </p:pic>
      <p:sp>
        <p:nvSpPr>
          <p:cNvPr id="6" name="TextBox 5"/>
          <p:cNvSpPr txBox="1"/>
          <p:nvPr/>
        </p:nvSpPr>
        <p:spPr>
          <a:xfrm>
            <a:off x="4739640" y="91441"/>
            <a:ext cx="4282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Технологія </a:t>
            </a:r>
            <a:r>
              <a:rPr lang="de-DE" sz="2400" dirty="0" smtClean="0"/>
              <a:t>"</a:t>
            </a:r>
            <a:r>
              <a:rPr lang="uk-UA" sz="2400" dirty="0" smtClean="0"/>
              <a:t>Броунівський рух </a:t>
            </a:r>
            <a:r>
              <a:rPr lang="en-US" sz="2400" dirty="0" smtClean="0"/>
              <a:t>"</a:t>
            </a:r>
            <a:r>
              <a:rPr lang="uk-UA" sz="2400" dirty="0" smtClean="0"/>
              <a:t> передбачає пошук необхідної інформації всіма учнями під час руху по класній кімнаті . При цьому  вони  отримують картки із завданнями для кожного та інформацією , яка є цікавою для інших 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40416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4498975" cy="467726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3005" y="2580969"/>
            <a:ext cx="4630995" cy="4277032"/>
          </a:xfrm>
        </p:spPr>
      </p:pic>
      <p:sp>
        <p:nvSpPr>
          <p:cNvPr id="9" name="TextBox 8"/>
          <p:cNvSpPr txBox="1"/>
          <p:nvPr/>
        </p:nvSpPr>
        <p:spPr>
          <a:xfrm>
            <a:off x="4822724" y="175114"/>
            <a:ext cx="4321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 smtClean="0">
                <a:solidFill>
                  <a:srgbClr val="FF0000"/>
                </a:solidFill>
              </a:rPr>
              <a:t> </a:t>
            </a:r>
            <a:r>
              <a:rPr lang="de-DE" sz="66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Wortigel</a:t>
            </a:r>
            <a:endParaRPr lang="uk-UA" sz="6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6238569" y="1283111"/>
            <a:ext cx="766916" cy="1091381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880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276" y="1"/>
            <a:ext cx="9144000" cy="1224116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Застосування комп'ютерних                  технологій</a:t>
            </a:r>
            <a:endParaRPr lang="uk-U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967317" y="723925"/>
            <a:ext cx="5338915" cy="368458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Неможливо уявити собі сучасну успішну людину , яка б не володіла комп'ютером. Школа повинна готувати майбутнє покоління відповідно до вимог часу.</a:t>
            </a:r>
          </a:p>
          <a:p>
            <a:pPr marL="0" indent="0">
              <a:buNone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Застосування </a:t>
            </a:r>
          </a:p>
          <a:p>
            <a:pPr marL="0" indent="0">
              <a:buNone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омп'ютерних технологій не лише допомагає уникнути в процесі навчання буденності , допомагає унаочнити нові поняття , підтримує інтерес до навчання , але й завжди носить творчий характер як для вчителя , так і для учня.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9" name="Блок-схема: несколько документов 8"/>
          <p:cNvSpPr/>
          <p:nvPr/>
        </p:nvSpPr>
        <p:spPr>
          <a:xfrm>
            <a:off x="206478" y="1312608"/>
            <a:ext cx="3436375" cy="1533832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u="sng" dirty="0" smtClean="0"/>
              <a:t>Електронні посібники</a:t>
            </a:r>
            <a:endParaRPr lang="uk-UA" sz="3200" u="sng" dirty="0"/>
          </a:p>
        </p:txBody>
      </p:sp>
      <p:sp>
        <p:nvSpPr>
          <p:cNvPr id="10" name="Блок-схема: несколько документов 9"/>
          <p:cNvSpPr/>
          <p:nvPr/>
        </p:nvSpPr>
        <p:spPr>
          <a:xfrm>
            <a:off x="206479" y="3038169"/>
            <a:ext cx="3672348" cy="191729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Розробки уроків з</a:t>
            </a:r>
          </a:p>
          <a:p>
            <a:pPr algn="ctr"/>
            <a:r>
              <a:rPr lang="uk-UA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икористанням</a:t>
            </a:r>
          </a:p>
          <a:p>
            <a:pPr algn="ctr"/>
            <a:r>
              <a:rPr lang="uk-UA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комп'ютерних</a:t>
            </a:r>
          </a:p>
          <a:p>
            <a:pPr algn="ctr"/>
            <a:r>
              <a:rPr lang="uk-UA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</a:p>
          <a:p>
            <a:pPr algn="ctr"/>
            <a:endParaRPr lang="uk-UA" sz="2800" dirty="0" smtClean="0"/>
          </a:p>
        </p:txBody>
      </p:sp>
      <p:sp>
        <p:nvSpPr>
          <p:cNvPr id="11" name="Блок-схема: несколько документов 10"/>
          <p:cNvSpPr/>
          <p:nvPr/>
        </p:nvSpPr>
        <p:spPr>
          <a:xfrm>
            <a:off x="206478" y="5117690"/>
            <a:ext cx="3436375" cy="1430595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</a:t>
            </a:r>
          </a:p>
          <a:p>
            <a:pPr algn="ctr"/>
            <a:r>
              <a:rPr lang="uk-UA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проектів</a:t>
            </a:r>
            <a:endParaRPr lang="uk-UA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8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4144299" cy="39251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8406" y="1"/>
            <a:ext cx="4682356" cy="379033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6221" y="2846441"/>
            <a:ext cx="4955456" cy="3849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3408" y="4401772"/>
            <a:ext cx="240777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</a:rPr>
              <a:t>Використання </a:t>
            </a:r>
          </a:p>
          <a:p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</a:rPr>
              <a:t>АЛК</a:t>
            </a:r>
          </a:p>
          <a:p>
            <a:endParaRPr lang="uk-UA" dirty="0"/>
          </a:p>
        </p:txBody>
      </p:sp>
      <p:sp>
        <p:nvSpPr>
          <p:cNvPr id="12" name="Стрелка вверх 11"/>
          <p:cNvSpPr/>
          <p:nvPr/>
        </p:nvSpPr>
        <p:spPr>
          <a:xfrm>
            <a:off x="1071829" y="3766968"/>
            <a:ext cx="368711" cy="760787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7669160" y="4401773"/>
            <a:ext cx="14077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err="1" smtClean="0">
                <a:solidFill>
                  <a:srgbClr val="002060"/>
                </a:solidFill>
              </a:rPr>
              <a:t>Презен-</a:t>
            </a:r>
            <a:endParaRPr lang="uk-UA" sz="2800" dirty="0" smtClean="0">
              <a:solidFill>
                <a:srgbClr val="002060"/>
              </a:solidFill>
            </a:endParaRPr>
          </a:p>
          <a:p>
            <a:r>
              <a:rPr lang="uk-UA" sz="2800" dirty="0" err="1" smtClean="0">
                <a:solidFill>
                  <a:srgbClr val="002060"/>
                </a:solidFill>
              </a:rPr>
              <a:t>тація</a:t>
            </a:r>
            <a:endParaRPr lang="uk-UA" sz="2800" dirty="0" smtClean="0">
              <a:solidFill>
                <a:srgbClr val="002060"/>
              </a:solidFill>
            </a:endParaRPr>
          </a:p>
          <a:p>
            <a:r>
              <a:rPr lang="uk-UA" sz="2800" dirty="0" smtClean="0">
                <a:solidFill>
                  <a:srgbClr val="002060"/>
                </a:solidFill>
              </a:rPr>
              <a:t>колажу</a:t>
            </a:r>
          </a:p>
        </p:txBody>
      </p:sp>
      <p:sp>
        <p:nvSpPr>
          <p:cNvPr id="4" name="Стрелка вверх 3"/>
          <p:cNvSpPr/>
          <p:nvPr/>
        </p:nvSpPr>
        <p:spPr>
          <a:xfrm>
            <a:off x="8124597" y="3640986"/>
            <a:ext cx="379931" cy="886769"/>
          </a:xfrm>
          <a:prstGeom prst="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/>
          <p:cNvSpPr txBox="1"/>
          <p:nvPr/>
        </p:nvSpPr>
        <p:spPr>
          <a:xfrm>
            <a:off x="-73407" y="5369568"/>
            <a:ext cx="24356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rgbClr val="006600"/>
                </a:solidFill>
              </a:rPr>
              <a:t>Захист </a:t>
            </a:r>
            <a:r>
              <a:rPr lang="uk-UA" sz="2800" dirty="0" err="1" smtClean="0">
                <a:solidFill>
                  <a:srgbClr val="006600"/>
                </a:solidFill>
              </a:rPr>
              <a:t>презен-</a:t>
            </a:r>
            <a:endParaRPr lang="uk-UA" sz="2800" dirty="0" smtClean="0">
              <a:solidFill>
                <a:srgbClr val="006600"/>
              </a:solidFill>
            </a:endParaRPr>
          </a:p>
          <a:p>
            <a:r>
              <a:rPr lang="uk-UA" sz="2800" dirty="0" err="1" smtClean="0">
                <a:solidFill>
                  <a:srgbClr val="006600"/>
                </a:solidFill>
              </a:rPr>
              <a:t>тації</a:t>
            </a:r>
            <a:endParaRPr lang="uk-UA" sz="2800" dirty="0">
              <a:solidFill>
                <a:srgbClr val="006600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1236632" y="5846621"/>
            <a:ext cx="1096185" cy="4572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715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226" y="881321"/>
            <a:ext cx="8922775" cy="1325563"/>
          </a:xfrm>
        </p:spPr>
        <p:txBody>
          <a:bodyPr/>
          <a:lstStyle/>
          <a:p>
            <a:r>
              <a:rPr lang="uk-UA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Вивчаючи тему </a:t>
            </a:r>
            <a:r>
              <a:rPr lang="de-DE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Gesundheit ist der größte Reichtum 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uk-UA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та учні 7 класу створили короткометражний фільм на тему </a:t>
            </a:r>
            <a:r>
              <a:rPr lang="de-DE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Unsere Poliklinik. Unsere Ärzte.</a:t>
            </a:r>
            <a:r>
              <a:rPr lang="en-US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endParaRPr lang="uk-UA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4620" y="2979175"/>
            <a:ext cx="6710515" cy="3878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7555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661" y="335631"/>
            <a:ext cx="9143999" cy="1325563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Позакласна робота як засіб підвищення мотивації вивчення німецької мови.</a:t>
            </a:r>
            <a:endParaRPr lang="uk-UA" sz="5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-1" y="1885643"/>
            <a:ext cx="9144001" cy="36845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dirty="0" smtClean="0"/>
              <a:t>Позакласна робота сприяє глибшому оволодінню мовою. Розвиток особистості неможливий без розвитку її творчого потенціалу , тому вона сприяє творчому зростанню учнів. </a:t>
            </a:r>
          </a:p>
          <a:p>
            <a:pPr marL="0" indent="0">
              <a:buNone/>
            </a:pPr>
            <a:r>
              <a:rPr lang="uk-UA" sz="3200" dirty="0" smtClean="0"/>
              <a:t>Вже стало традицією щорічно у нашій школі проводити тиждень німецької мови. Проведення тижня підвищує мотивацію до вивчення німецької мови , сприяє розвитку навичок усної мови , поповненню словникового запасу , розширенню кругозору учнів. Знайти завдання кожному – такий девіз цього тижня !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xmlns="" val="201999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122"/>
            <a:ext cx="4572000" cy="370989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141406"/>
            <a:ext cx="4572000" cy="371659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658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613355"/>
            <a:ext cx="42607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1.)  </a:t>
            </a:r>
            <a:r>
              <a:rPr lang="de-DE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 Tag der Deutschen</a:t>
            </a:r>
            <a:endParaRPr lang="uk-UA" sz="2800" b="1" i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Einheit </a:t>
            </a:r>
            <a:r>
              <a:rPr lang="uk-UA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uk-UA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2.)</a:t>
            </a:r>
            <a:r>
              <a:rPr lang="de-DE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Das Fest der </a:t>
            </a:r>
            <a:r>
              <a:rPr lang="de-DE" sz="28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de-DE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eutschen </a:t>
            </a:r>
            <a:endParaRPr lang="uk-UA" sz="2800" b="1" i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Sprache</a:t>
            </a:r>
            <a:r>
              <a:rPr lang="uk-UA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uk-UA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3.)</a:t>
            </a:r>
            <a:r>
              <a:rPr lang="de-DE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T. </a:t>
            </a:r>
            <a:r>
              <a:rPr lang="de-DE" sz="2800" b="1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Schewtschenko</a:t>
            </a:r>
            <a:r>
              <a:rPr lang="de-DE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uk-UA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de-DE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endParaRPr lang="uk-UA" sz="2800" b="1" i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große geniale ukrainische  </a:t>
            </a:r>
          </a:p>
          <a:p>
            <a:r>
              <a:rPr lang="de-DE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Dichter</a:t>
            </a:r>
            <a:r>
              <a:rPr lang="uk-UA" sz="2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uk-UA" sz="2800" b="1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225" y="3097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4852219" y="30824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</a:t>
            </a:r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8627805" y="38640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80044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4041057" cy="35396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7381" y="1"/>
            <a:ext cx="5766619" cy="39378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229898"/>
            <a:ext cx="4365523" cy="36281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365523" y="4175129"/>
            <a:ext cx="44835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1.) Wie die Tiere den </a:t>
            </a:r>
          </a:p>
          <a:p>
            <a:r>
              <a:rPr lang="de-DE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Frühling</a:t>
            </a:r>
            <a:r>
              <a:rPr lang="uk-UA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befreit haben</a:t>
            </a:r>
            <a:r>
              <a:rPr lang="uk-UA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de-DE" sz="32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2.) " Der Handschuh </a:t>
            </a:r>
            <a:r>
              <a:rPr lang="en-US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uk-UA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uk-UA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3.) </a:t>
            </a:r>
            <a:r>
              <a:rPr lang="de-DE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Kenner der </a:t>
            </a:r>
          </a:p>
          <a:p>
            <a:r>
              <a:rPr lang="de-DE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deutschen Sprache</a:t>
            </a:r>
            <a:r>
              <a:rPr lang="uk-UA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uk-UA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5471" y="2949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4796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1998029" y="63423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7897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9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1826" y="1"/>
            <a:ext cx="7242175" cy="122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" y="831813"/>
            <a:ext cx="637130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народження </a:t>
            </a:r>
            <a:r>
              <a:rPr lang="uk-UA" sz="2400" b="1" i="1" dirty="0" smtClean="0">
                <a:solidFill>
                  <a:srgbClr val="FF0000"/>
                </a:solidFill>
              </a:rPr>
              <a:t>: </a:t>
            </a:r>
            <a:r>
              <a:rPr lang="uk-UA" sz="2400" i="1" dirty="0" smtClean="0">
                <a:solidFill>
                  <a:srgbClr val="FF0000"/>
                </a:solidFill>
              </a:rPr>
              <a:t>31 січня 1974 р.</a:t>
            </a:r>
          </a:p>
          <a:p>
            <a:r>
              <a:rPr lang="uk-UA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Освіта </a:t>
            </a:r>
            <a:r>
              <a:rPr lang="uk-UA" sz="2400" b="1" i="1" dirty="0" smtClean="0">
                <a:solidFill>
                  <a:srgbClr val="FF0000"/>
                </a:solidFill>
              </a:rPr>
              <a:t>:</a:t>
            </a:r>
            <a:r>
              <a:rPr lang="uk-UA" sz="2400" i="1" dirty="0" smtClean="0">
                <a:solidFill>
                  <a:srgbClr val="FF0000"/>
                </a:solidFill>
              </a:rPr>
              <a:t> вища</a:t>
            </a:r>
          </a:p>
          <a:p>
            <a:r>
              <a:rPr lang="uk-UA" sz="2400" b="1" i="1" dirty="0" smtClean="0">
                <a:solidFill>
                  <a:srgbClr val="FF0000"/>
                </a:solidFill>
              </a:rPr>
              <a:t>Закінчила у 1996 році Тернопільський державний педагогічний інститут ім. В. Гнатюка за спеціальністю </a:t>
            </a:r>
            <a:r>
              <a:rPr lang="de-DE" sz="2400" b="1" i="1" dirty="0" smtClean="0">
                <a:solidFill>
                  <a:srgbClr val="FF0000"/>
                </a:solidFill>
              </a:rPr>
              <a:t>"</a:t>
            </a:r>
            <a:r>
              <a:rPr lang="uk-UA" sz="2400" b="1" i="1" dirty="0" smtClean="0">
                <a:solidFill>
                  <a:srgbClr val="FF0000"/>
                </a:solidFill>
              </a:rPr>
              <a:t> Німецька </a:t>
            </a:r>
            <a:r>
              <a:rPr lang="uk-UA" sz="2400" b="1" i="1" dirty="0">
                <a:solidFill>
                  <a:srgbClr val="FF0000"/>
                </a:solidFill>
              </a:rPr>
              <a:t>і</a:t>
            </a:r>
            <a:r>
              <a:rPr lang="uk-UA" sz="2400" b="1" i="1" dirty="0" smtClean="0">
                <a:solidFill>
                  <a:srgbClr val="FF0000"/>
                </a:solidFill>
              </a:rPr>
              <a:t> українська мова та література </a:t>
            </a:r>
            <a:r>
              <a:rPr lang="en-US" sz="2400" b="1" i="1" dirty="0" smtClean="0">
                <a:solidFill>
                  <a:srgbClr val="FF0000"/>
                </a:solidFill>
              </a:rPr>
              <a:t>"</a:t>
            </a:r>
            <a:r>
              <a:rPr lang="uk-UA" sz="2400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uk-UA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Професія</a:t>
            </a:r>
            <a:r>
              <a:rPr lang="uk-UA" sz="2400" b="1" i="1" u="sng" dirty="0" smtClean="0">
                <a:solidFill>
                  <a:srgbClr val="FF0000"/>
                </a:solidFill>
              </a:rPr>
              <a:t> </a:t>
            </a:r>
            <a:r>
              <a:rPr lang="uk-UA" sz="2400" b="1" i="1" dirty="0" smtClean="0">
                <a:solidFill>
                  <a:srgbClr val="FF0000"/>
                </a:solidFill>
              </a:rPr>
              <a:t>: </a:t>
            </a:r>
            <a:r>
              <a:rPr lang="uk-UA" sz="2400" i="1" dirty="0" smtClean="0">
                <a:solidFill>
                  <a:srgbClr val="FF0000"/>
                </a:solidFill>
              </a:rPr>
              <a:t>вчитель німецької мови</a:t>
            </a:r>
          </a:p>
          <a:p>
            <a:r>
              <a:rPr lang="uk-UA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 роботи </a:t>
            </a:r>
            <a:r>
              <a:rPr lang="uk-UA" sz="2400" b="1" i="1" dirty="0" smtClean="0">
                <a:solidFill>
                  <a:srgbClr val="FF0000"/>
                </a:solidFill>
              </a:rPr>
              <a:t>: </a:t>
            </a:r>
            <a:r>
              <a:rPr lang="uk-UA" sz="2400" i="1" dirty="0" err="1" smtClean="0">
                <a:solidFill>
                  <a:srgbClr val="FF0000"/>
                </a:solidFill>
              </a:rPr>
              <a:t>Синьківська</a:t>
            </a:r>
            <a:r>
              <a:rPr lang="uk-UA" sz="2400" i="1" dirty="0" smtClean="0">
                <a:solidFill>
                  <a:srgbClr val="FF0000"/>
                </a:solidFill>
              </a:rPr>
              <a:t> ЗОШ І-ІІІ </a:t>
            </a:r>
            <a:r>
              <a:rPr lang="uk-UA" sz="2400" i="1" dirty="0" err="1" smtClean="0">
                <a:solidFill>
                  <a:srgbClr val="FF0000"/>
                </a:solidFill>
              </a:rPr>
              <a:t>сту-</a:t>
            </a:r>
            <a:endParaRPr lang="uk-UA" sz="2400" i="1" dirty="0" smtClean="0">
              <a:solidFill>
                <a:srgbClr val="FF0000"/>
              </a:solidFill>
            </a:endParaRPr>
          </a:p>
          <a:p>
            <a:r>
              <a:rPr lang="uk-UA" sz="2400" i="1" dirty="0" err="1" smtClean="0">
                <a:solidFill>
                  <a:srgbClr val="FF0000"/>
                </a:solidFill>
              </a:rPr>
              <a:t>пенів</a:t>
            </a:r>
            <a:endParaRPr lang="uk-UA" sz="2400" i="1" dirty="0" smtClean="0">
              <a:solidFill>
                <a:srgbClr val="FF0000"/>
              </a:solidFill>
            </a:endParaRPr>
          </a:p>
          <a:p>
            <a:r>
              <a:rPr lang="uk-UA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Стаж роботи</a:t>
            </a:r>
            <a:r>
              <a:rPr lang="uk-UA" sz="2400" b="1" i="1" u="sng" dirty="0" smtClean="0">
                <a:solidFill>
                  <a:srgbClr val="FF0000"/>
                </a:solidFill>
              </a:rPr>
              <a:t> </a:t>
            </a:r>
            <a:r>
              <a:rPr lang="uk-UA" sz="2400" b="1" i="1" dirty="0" smtClean="0">
                <a:solidFill>
                  <a:srgbClr val="FF0000"/>
                </a:solidFill>
              </a:rPr>
              <a:t>: </a:t>
            </a:r>
            <a:r>
              <a:rPr lang="uk-UA" sz="2400" i="1" dirty="0" smtClean="0">
                <a:solidFill>
                  <a:srgbClr val="FF0000"/>
                </a:solidFill>
              </a:rPr>
              <a:t>22 </a:t>
            </a:r>
            <a:r>
              <a:rPr lang="uk-UA" sz="2400" i="1" dirty="0" smtClean="0">
                <a:solidFill>
                  <a:srgbClr val="FF0000"/>
                </a:solidFill>
              </a:rPr>
              <a:t>років</a:t>
            </a:r>
          </a:p>
          <a:p>
            <a:r>
              <a:rPr lang="uk-UA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Категорія</a:t>
            </a:r>
            <a:r>
              <a:rPr lang="uk-UA" sz="2400" b="1" i="1" dirty="0" smtClean="0">
                <a:solidFill>
                  <a:srgbClr val="FF0000"/>
                </a:solidFill>
              </a:rPr>
              <a:t> : </a:t>
            </a:r>
            <a:r>
              <a:rPr lang="uk-UA" sz="2400" b="1" i="1" u="sng" dirty="0" smtClean="0">
                <a:solidFill>
                  <a:srgbClr val="FF0000"/>
                </a:solidFill>
              </a:rPr>
              <a:t>вища</a:t>
            </a:r>
            <a:endParaRPr lang="uk-UA" sz="2400" i="1" dirty="0" smtClean="0">
              <a:solidFill>
                <a:srgbClr val="FF0000"/>
              </a:solidFill>
            </a:endParaRPr>
          </a:p>
          <a:p>
            <a:r>
              <a:rPr lang="uk-UA" sz="2400" b="1" i="1" dirty="0" smtClean="0">
                <a:solidFill>
                  <a:srgbClr val="FF0000"/>
                </a:solidFill>
              </a:rPr>
              <a:t>Курси підвищення кваліфікації пройшла в 2014 році .</a:t>
            </a:r>
          </a:p>
          <a:p>
            <a:r>
              <a:rPr lang="uk-UA" sz="2400" b="1" i="1" dirty="0" smtClean="0">
                <a:solidFill>
                  <a:srgbClr val="FF0000"/>
                </a:solidFill>
              </a:rPr>
              <a:t>Керівник педагогічних читань за спадщиною В. Сухомлинського . </a:t>
            </a:r>
          </a:p>
          <a:p>
            <a:r>
              <a:rPr lang="uk-UA" sz="2400" b="1" i="1" dirty="0" smtClean="0">
                <a:solidFill>
                  <a:srgbClr val="FF0000"/>
                </a:solidFill>
              </a:rPr>
              <a:t>Член творчої групи 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4873" y="1224994"/>
            <a:ext cx="3998844" cy="391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9259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8145" y="367475"/>
            <a:ext cx="3887788" cy="2915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4483511" cy="3864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339213" y="4285394"/>
            <a:ext cx="5912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" Rotkäppchen </a:t>
            </a:r>
            <a:r>
              <a:rPr lang="en-US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"</a:t>
            </a:r>
            <a:endParaRPr lang="uk-UA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0298" y="3893575"/>
            <a:ext cx="2389237" cy="284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0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4896465" cy="3849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6477" y="3716595"/>
            <a:ext cx="4947828" cy="3378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3008" y="2448233"/>
            <a:ext cx="4875161" cy="44097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513007" y="604683"/>
            <a:ext cx="490448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Виготовлення листівок до </a:t>
            </a:r>
          </a:p>
          <a:p>
            <a:r>
              <a:rPr lang="uk-UA" sz="32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8 Березня </a:t>
            </a:r>
            <a:endParaRPr lang="uk-UA" sz="32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6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9523" y="114405"/>
            <a:ext cx="8996516" cy="1325563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ndalus" pitchFamily="18" charset="-78"/>
              </a:rPr>
              <a:t>Результати педагогічної діяльності</a:t>
            </a:r>
            <a:endParaRPr lang="uk-U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ndalus" pitchFamily="18" charset="-78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68783877"/>
              </p:ext>
            </p:extLst>
          </p:nvPr>
        </p:nvGraphicFramePr>
        <p:xfrm>
          <a:off x="0" y="2371577"/>
          <a:ext cx="9144001" cy="4242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1"/>
                <a:gridCol w="2383067"/>
                <a:gridCol w="1972133"/>
                <a:gridCol w="2502800"/>
              </a:tblGrid>
              <a:tr h="884162"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  Навчальний рік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  Назва конкурсу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        Предмет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  Результативність</a:t>
                      </a:r>
                      <a:endParaRPr lang="uk-UA" sz="1800" dirty="0"/>
                    </a:p>
                  </a:txBody>
                  <a:tcPr/>
                </a:tc>
              </a:tr>
              <a:tr h="1242757"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 2012-2013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Розробка уроку з використанням інноваційних технологій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     </a:t>
                      </a:r>
                    </a:p>
                    <a:p>
                      <a:r>
                        <a:rPr lang="uk-UA" sz="1800" dirty="0" smtClean="0"/>
                        <a:t>     нім. мова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Оголошено подяку</a:t>
                      </a:r>
                      <a:endParaRPr lang="uk-UA" sz="1800" dirty="0"/>
                    </a:p>
                  </a:txBody>
                  <a:tcPr/>
                </a:tc>
              </a:tr>
              <a:tr h="926944"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2013-2014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Участь у конкурсі </a:t>
                      </a:r>
                    </a:p>
                    <a:p>
                      <a:r>
                        <a:rPr lang="de-DE" sz="1800" dirty="0" smtClean="0"/>
                        <a:t>"</a:t>
                      </a:r>
                      <a:r>
                        <a:rPr lang="uk-UA" sz="1800" dirty="0" smtClean="0"/>
                        <a:t>Кращі дидактичні </a:t>
                      </a:r>
                    </a:p>
                    <a:p>
                      <a:r>
                        <a:rPr lang="uk-UA" sz="1800" dirty="0" smtClean="0"/>
                        <a:t>  матеріали </a:t>
                      </a:r>
                      <a:r>
                        <a:rPr lang="en-US" sz="1800" dirty="0" smtClean="0"/>
                        <a:t>"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нім. мова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/>
                </a:tc>
              </a:tr>
              <a:tr h="1158459"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    </a:t>
                      </a:r>
                    </a:p>
                    <a:p>
                      <a:r>
                        <a:rPr lang="uk-UA" sz="1800" dirty="0" smtClean="0"/>
                        <a:t>    2014-2015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Участь у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методичному </a:t>
                      </a:r>
                      <a:r>
                        <a:rPr lang="ru-RU" sz="1800" dirty="0" err="1" smtClean="0"/>
                        <a:t>семінарі</a:t>
                      </a:r>
                      <a:r>
                        <a:rPr lang="ru-RU" sz="1800" dirty="0" smtClean="0"/>
                        <a:t> з </a:t>
                      </a:r>
                      <a:r>
                        <a:rPr lang="ru-RU" sz="1800" dirty="0" err="1" smtClean="0"/>
                        <a:t>німецької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мови,проведений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err="1" smtClean="0"/>
                        <a:t>інститутом</a:t>
                      </a:r>
                      <a:r>
                        <a:rPr lang="ru-RU" sz="1800" dirty="0" smtClean="0"/>
                        <a:t> Гете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нім. мова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03240" y="1310455"/>
            <a:ext cx="9040760" cy="135900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Участь у </a:t>
            </a:r>
            <a:r>
              <a:rPr lang="ru-RU" dirty="0" err="1"/>
              <a:t>творчих</a:t>
            </a:r>
            <a:r>
              <a:rPr lang="ru-RU" dirty="0"/>
              <a:t> </a:t>
            </a:r>
            <a:r>
              <a:rPr lang="ru-RU" dirty="0" err="1"/>
              <a:t>професійних</a:t>
            </a:r>
            <a:r>
              <a:rPr lang="ru-RU" dirty="0"/>
              <a:t> конкурсах («Учитель року», </a:t>
            </a:r>
            <a:r>
              <a:rPr lang="ru-RU" dirty="0" err="1"/>
              <a:t>конкурси</a:t>
            </a:r>
            <a:r>
              <a:rPr lang="ru-RU" dirty="0"/>
              <a:t> </a:t>
            </a:r>
            <a:r>
              <a:rPr lang="ru-RU" dirty="0" err="1"/>
              <a:t>розробок</a:t>
            </a:r>
            <a:r>
              <a:rPr lang="ru-RU" dirty="0"/>
              <a:t> </a:t>
            </a:r>
            <a:r>
              <a:rPr lang="ru-RU" dirty="0" err="1"/>
              <a:t>уроків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0895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Виступи на педагогічних радах школи та </a:t>
            </a:r>
            <a:r>
              <a:rPr lang="uk-UA" sz="54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методоб'єднаннях</a:t>
            </a:r>
            <a:endParaRPr lang="uk-UA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852007180"/>
              </p:ext>
            </p:extLst>
          </p:nvPr>
        </p:nvGraphicFramePr>
        <p:xfrm>
          <a:off x="132243" y="1843052"/>
          <a:ext cx="8716299" cy="4557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783"/>
                <a:gridCol w="1681316"/>
                <a:gridCol w="5029200"/>
              </a:tblGrid>
              <a:tr h="1017270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Навчальний рік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      Рівень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          Зміст участі</a:t>
                      </a:r>
                      <a:endParaRPr lang="uk-UA" sz="2000" dirty="0"/>
                    </a:p>
                  </a:txBody>
                  <a:tcPr/>
                </a:tc>
              </a:tr>
              <a:tr h="873478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      2011-2012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</a:t>
                      </a:r>
                      <a:r>
                        <a:rPr lang="uk-UA" sz="2000" baseline="0" dirty="0" smtClean="0"/>
                        <a:t> </a:t>
                      </a:r>
                      <a:r>
                        <a:rPr lang="uk-UA" sz="2000" dirty="0" smtClean="0"/>
                        <a:t> Місцевий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Виступ на тему:,,</a:t>
                      </a:r>
                      <a:r>
                        <a:rPr lang="uk-UA" sz="2000" baseline="0" dirty="0" smtClean="0"/>
                        <a:t> Роль  домашнього </a:t>
                      </a:r>
                      <a:r>
                        <a:rPr lang="uk-UA" sz="2000" baseline="0" dirty="0" err="1" smtClean="0"/>
                        <a:t>завда-</a:t>
                      </a:r>
                      <a:r>
                        <a:rPr lang="uk-UA" sz="2000" baseline="0" dirty="0" smtClean="0"/>
                        <a:t> </a:t>
                      </a:r>
                      <a:r>
                        <a:rPr lang="uk-UA" sz="2000" baseline="0" dirty="0" err="1" smtClean="0"/>
                        <a:t>ння</a:t>
                      </a:r>
                      <a:r>
                        <a:rPr lang="uk-UA" sz="2000" baseline="0" dirty="0" smtClean="0"/>
                        <a:t> у навчально-виховному процесі</a:t>
                      </a:r>
                      <a:r>
                        <a:rPr lang="en-US" sz="2000" baseline="0" dirty="0" smtClean="0"/>
                        <a:t>"</a:t>
                      </a:r>
                      <a:endParaRPr lang="uk-UA" sz="2000" dirty="0"/>
                    </a:p>
                  </a:txBody>
                  <a:tcPr/>
                </a:tc>
              </a:tr>
              <a:tr h="838200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     2012-2013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Місцевий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Методичні рекомендації:Яким</a:t>
                      </a:r>
                      <a:r>
                        <a:rPr lang="uk-UA" sz="2000" baseline="0" dirty="0" smtClean="0"/>
                        <a:t> повинен бути нестандартний урок іноземної мови.</a:t>
                      </a:r>
                      <a:endParaRPr lang="uk-UA" sz="2000" dirty="0"/>
                    </a:p>
                  </a:txBody>
                  <a:tcPr/>
                </a:tc>
              </a:tr>
              <a:tr h="1036320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     2013-2014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 Місцевий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Доповідь на тему</a:t>
                      </a:r>
                      <a:r>
                        <a:rPr lang="en-US" sz="2000" dirty="0" smtClean="0"/>
                        <a:t> </a:t>
                      </a:r>
                      <a:r>
                        <a:rPr lang="uk-UA" sz="2000" dirty="0" smtClean="0"/>
                        <a:t>:</a:t>
                      </a:r>
                      <a:r>
                        <a:rPr lang="en-US" sz="2000" dirty="0" smtClean="0"/>
                        <a:t> </a:t>
                      </a:r>
                      <a:r>
                        <a:rPr lang="uk-UA" sz="2000" dirty="0" smtClean="0"/>
                        <a:t>,,Використання </a:t>
                      </a:r>
                      <a:r>
                        <a:rPr lang="uk-UA" sz="2000" dirty="0" err="1" smtClean="0"/>
                        <a:t>мульти-</a:t>
                      </a:r>
                      <a:endParaRPr lang="uk-UA" sz="2000" dirty="0" smtClean="0"/>
                    </a:p>
                    <a:p>
                      <a:r>
                        <a:rPr lang="uk-UA" sz="2000" dirty="0" smtClean="0"/>
                        <a:t>медійних</a:t>
                      </a:r>
                      <a:r>
                        <a:rPr lang="uk-UA" sz="2000" baseline="0" dirty="0" smtClean="0"/>
                        <a:t> технологій на уроках іноземної мови</a:t>
                      </a:r>
                      <a:r>
                        <a:rPr lang="en-US" sz="2000" baseline="0" dirty="0" smtClean="0"/>
                        <a:t>"</a:t>
                      </a:r>
                      <a:endParaRPr lang="uk-UA" sz="2000" dirty="0"/>
                    </a:p>
                  </a:txBody>
                  <a:tcPr/>
                </a:tc>
              </a:tr>
              <a:tr h="792480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     2014-2015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 Місцевий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Використання</a:t>
                      </a:r>
                      <a:r>
                        <a:rPr lang="uk-UA" sz="2000" baseline="0" dirty="0" smtClean="0"/>
                        <a:t> інтерактивних технологій на уроках іноземної мови.</a:t>
                      </a:r>
                      <a:endParaRPr lang="uk-UA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433" y="1692623"/>
            <a:ext cx="6238567" cy="516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708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64455" y="-305276"/>
            <a:ext cx="4871231" cy="823912"/>
          </a:xfrm>
        </p:spPr>
        <p:txBody>
          <a:bodyPr>
            <a:noAutofit/>
          </a:bodyPr>
          <a:lstStyle/>
          <a:p>
            <a:r>
              <a:rPr lang="uk-UA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Мої відкриті уроки :</a:t>
            </a:r>
            <a:endParaRPr lang="uk-UA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598200821"/>
              </p:ext>
            </p:extLst>
          </p:nvPr>
        </p:nvGraphicFramePr>
        <p:xfrm>
          <a:off x="0" y="618375"/>
          <a:ext cx="9144000" cy="623962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33832"/>
                <a:gridCol w="1563329"/>
                <a:gridCol w="1076633"/>
                <a:gridCol w="1430593"/>
                <a:gridCol w="1504336"/>
                <a:gridCol w="2035277"/>
              </a:tblGrid>
              <a:tr h="891243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Навчальний </a:t>
                      </a:r>
                    </a:p>
                    <a:p>
                      <a:r>
                        <a:rPr lang="uk-UA" sz="2000" dirty="0" smtClean="0"/>
                        <a:t>       рік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Дата проведення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 Клас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 Предмет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Тип уроку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Тема уроку</a:t>
                      </a:r>
                      <a:endParaRPr lang="uk-UA" sz="2000" dirty="0"/>
                    </a:p>
                  </a:txBody>
                  <a:tcPr/>
                </a:tc>
              </a:tr>
              <a:tr h="1175806"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2010-2011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 лютий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 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нім. мова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aseline="0" dirty="0" smtClean="0"/>
                        <a:t>    </a:t>
                      </a:r>
                      <a:r>
                        <a:rPr lang="uk-UA" sz="2000" dirty="0" smtClean="0"/>
                        <a:t>усний</a:t>
                      </a:r>
                    </a:p>
                    <a:p>
                      <a:r>
                        <a:rPr lang="uk-UA" sz="2000" dirty="0" smtClean="0"/>
                        <a:t>   журнал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Die Ukraine -</a:t>
                      </a:r>
                    </a:p>
                    <a:p>
                      <a:r>
                        <a:rPr lang="de-DE" sz="2000" dirty="0" smtClean="0"/>
                        <a:t>meine</a:t>
                      </a:r>
                      <a:r>
                        <a:rPr lang="de-DE" sz="2000" baseline="0" dirty="0" smtClean="0"/>
                        <a:t>  </a:t>
                      </a:r>
                      <a:r>
                        <a:rPr lang="de-DE" sz="2000" baseline="0" dirty="0" err="1" smtClean="0"/>
                        <a:t>Heimeit</a:t>
                      </a:r>
                      <a:endParaRPr lang="uk-UA" sz="2000" dirty="0"/>
                    </a:p>
                  </a:txBody>
                  <a:tcPr/>
                </a:tc>
              </a:tr>
              <a:tr h="1048692"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2011-2012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 січень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  10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нім. мова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aseline="0" dirty="0" smtClean="0"/>
                        <a:t>   проектний</a:t>
                      </a:r>
                    </a:p>
                    <a:p>
                      <a:r>
                        <a:rPr lang="uk-UA" sz="2000" baseline="0" dirty="0" smtClean="0"/>
                        <a:t>       урок</a:t>
                      </a:r>
                      <a:endParaRPr lang="uk-UA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  </a:t>
                      </a:r>
                    </a:p>
                    <a:p>
                      <a:r>
                        <a:rPr lang="de-DE" sz="2000" dirty="0" smtClean="0"/>
                        <a:t>  Mode und Zeit</a:t>
                      </a:r>
                      <a:endParaRPr lang="uk-UA" sz="2000" dirty="0"/>
                    </a:p>
                  </a:txBody>
                  <a:tcPr/>
                </a:tc>
              </a:tr>
              <a:tr h="1112249"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2012-2013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  лютий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   6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нім. мова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 </a:t>
                      </a:r>
                      <a:r>
                        <a:rPr lang="uk-UA" sz="2000" dirty="0" err="1" smtClean="0"/>
                        <a:t>урок-</a:t>
                      </a:r>
                      <a:endParaRPr lang="uk-UA" sz="2000" dirty="0" smtClean="0"/>
                    </a:p>
                    <a:p>
                      <a:r>
                        <a:rPr lang="uk-UA" sz="2000" dirty="0" smtClean="0"/>
                        <a:t>             гра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 Die Reise macht </a:t>
                      </a:r>
                    </a:p>
                    <a:p>
                      <a:r>
                        <a:rPr lang="de-DE" sz="2000" dirty="0" smtClean="0"/>
                        <a:t>Spaß</a:t>
                      </a:r>
                      <a:endParaRPr lang="uk-UA" sz="2000" dirty="0"/>
                    </a:p>
                  </a:txBody>
                  <a:tcPr/>
                </a:tc>
              </a:tr>
              <a:tr h="1064582"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2013-2014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листопад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   7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нім. мова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</a:t>
                      </a:r>
                      <a:r>
                        <a:rPr lang="uk-UA" sz="2000" dirty="0" err="1" smtClean="0"/>
                        <a:t>семінар-</a:t>
                      </a:r>
                      <a:endParaRPr lang="uk-UA" sz="2000" dirty="0" smtClean="0"/>
                    </a:p>
                    <a:p>
                      <a:r>
                        <a:rPr lang="uk-UA" sz="2000" baseline="0" dirty="0" smtClean="0"/>
                        <a:t> практикум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Gesundheit ist der größte</a:t>
                      </a:r>
                      <a:r>
                        <a:rPr lang="de-DE" sz="2000" baseline="0" dirty="0" smtClean="0"/>
                        <a:t> Reichtum</a:t>
                      </a:r>
                      <a:endParaRPr lang="uk-UA" sz="2000" dirty="0"/>
                    </a:p>
                  </a:txBody>
                  <a:tcPr/>
                </a:tc>
              </a:tr>
              <a:tr h="947052"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2014-2015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   лютий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dirty="0" smtClean="0"/>
                        <a:t>      7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000" dirty="0" smtClean="0"/>
                    </a:p>
                    <a:p>
                      <a:r>
                        <a:rPr lang="uk-UA" sz="2000" baseline="0" dirty="0" smtClean="0"/>
                        <a:t>   нім. мова</a:t>
                      </a:r>
                      <a:endParaRPr lang="uk-UA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      </a:t>
                      </a:r>
                      <a:r>
                        <a:rPr lang="uk-UA" sz="2000" dirty="0" err="1" smtClean="0"/>
                        <a:t>урок-</a:t>
                      </a:r>
                      <a:endParaRPr lang="uk-UA" sz="2000" dirty="0" smtClean="0"/>
                    </a:p>
                    <a:p>
                      <a:r>
                        <a:rPr lang="uk-UA" sz="2000" dirty="0" smtClean="0"/>
                        <a:t>презентація</a:t>
                      </a:r>
                      <a:endParaRPr lang="uk-U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Sport in unserem </a:t>
                      </a:r>
                    </a:p>
                    <a:p>
                      <a:r>
                        <a:rPr lang="de-DE" sz="2000" dirty="0" smtClean="0"/>
                        <a:t>Leben</a:t>
                      </a:r>
                      <a:endParaRPr lang="uk-UA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480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9276735" cy="823912"/>
          </a:xfrm>
        </p:spPr>
        <p:txBody>
          <a:bodyPr/>
          <a:lstStyle/>
          <a:p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Результативність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роботи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обдарованими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учнями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олімпіади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конкурси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фахової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майстерності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творчі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конкурси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тощо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3570390315"/>
              </p:ext>
            </p:extLst>
          </p:nvPr>
        </p:nvGraphicFramePr>
        <p:xfrm>
          <a:off x="162231" y="1102244"/>
          <a:ext cx="8819539" cy="474009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19084"/>
                <a:gridCol w="1476199"/>
                <a:gridCol w="1308459"/>
                <a:gridCol w="2143987"/>
                <a:gridCol w="1150819"/>
                <a:gridCol w="1220991"/>
              </a:tblGrid>
              <a:tr h="641706"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Навчальний</a:t>
                      </a:r>
                      <a:r>
                        <a:rPr lang="uk-UA" sz="1900" baseline="0" dirty="0" smtClean="0"/>
                        <a:t> рік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    Рівень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Назва </a:t>
                      </a:r>
                    </a:p>
                    <a:p>
                      <a:r>
                        <a:rPr lang="uk-UA" sz="1900" dirty="0" smtClean="0"/>
                        <a:t>заходу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            ПІБ</a:t>
                      </a:r>
                      <a:r>
                        <a:rPr lang="uk-UA" sz="1900" baseline="0" dirty="0" smtClean="0"/>
                        <a:t> </a:t>
                      </a:r>
                    </a:p>
                    <a:p>
                      <a:r>
                        <a:rPr lang="uk-UA" sz="1900" baseline="0" dirty="0" smtClean="0"/>
                        <a:t>             учня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    Клас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Зайняте </a:t>
                      </a:r>
                    </a:p>
                    <a:p>
                      <a:r>
                        <a:rPr lang="uk-UA" sz="1900" dirty="0" smtClean="0"/>
                        <a:t>     місце</a:t>
                      </a:r>
                      <a:endParaRPr lang="uk-UA" sz="1900" dirty="0"/>
                    </a:p>
                  </a:txBody>
                  <a:tcPr/>
                </a:tc>
              </a:tr>
              <a:tr h="674531"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  2010-2011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   ІІ етап</a:t>
                      </a:r>
                    </a:p>
                    <a:p>
                      <a:r>
                        <a:rPr lang="uk-UA" sz="1900" dirty="0" smtClean="0"/>
                        <a:t>(районний)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Олімпіада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Мудрак Тетяна</a:t>
                      </a:r>
                    </a:p>
                    <a:p>
                      <a:r>
                        <a:rPr lang="uk-UA" sz="1900" dirty="0" err="1" smtClean="0"/>
                        <a:t>Кикоть</a:t>
                      </a:r>
                      <a:r>
                        <a:rPr lang="uk-UA" sz="1900" dirty="0" smtClean="0"/>
                        <a:t> Степан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       9</a:t>
                      </a:r>
                    </a:p>
                    <a:p>
                      <a:r>
                        <a:rPr lang="uk-UA" sz="1900" dirty="0" smtClean="0"/>
                        <a:t>        10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перше</a:t>
                      </a:r>
                    </a:p>
                    <a:p>
                      <a:r>
                        <a:rPr lang="uk-UA" sz="1900" baseline="0" dirty="0" smtClean="0"/>
                        <a:t>  </a:t>
                      </a:r>
                      <a:r>
                        <a:rPr lang="uk-UA" sz="1900" dirty="0" smtClean="0"/>
                        <a:t>третє</a:t>
                      </a:r>
                      <a:endParaRPr lang="uk-UA" sz="1900" dirty="0"/>
                    </a:p>
                  </a:txBody>
                  <a:tcPr/>
                </a:tc>
              </a:tr>
              <a:tr h="720969"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 2011-2012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   ІІ етап</a:t>
                      </a:r>
                    </a:p>
                    <a:p>
                      <a:r>
                        <a:rPr lang="uk-UA" sz="1900" dirty="0" smtClean="0"/>
                        <a:t>(районний)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Олімпіада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Мудрак Тетяна</a:t>
                      </a:r>
                    </a:p>
                    <a:p>
                      <a:r>
                        <a:rPr lang="uk-UA" sz="1900" dirty="0" err="1" smtClean="0"/>
                        <a:t>Кикоть</a:t>
                      </a:r>
                      <a:r>
                        <a:rPr lang="uk-UA" sz="1900" dirty="0" smtClean="0"/>
                        <a:t> Степан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      10</a:t>
                      </a:r>
                    </a:p>
                    <a:p>
                      <a:r>
                        <a:rPr lang="uk-UA" sz="1900" baseline="0" dirty="0" smtClean="0"/>
                        <a:t>         11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перше</a:t>
                      </a:r>
                    </a:p>
                    <a:p>
                      <a:r>
                        <a:rPr lang="uk-UA" sz="1900" baseline="0" dirty="0" smtClean="0"/>
                        <a:t>  третє</a:t>
                      </a:r>
                      <a:endParaRPr lang="uk-UA" sz="1900" dirty="0"/>
                    </a:p>
                  </a:txBody>
                  <a:tcPr/>
                </a:tc>
              </a:tr>
              <a:tr h="738554"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 2012-2013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   ІІ етап</a:t>
                      </a:r>
                    </a:p>
                    <a:p>
                      <a:r>
                        <a:rPr lang="uk-UA" sz="1900" dirty="0" smtClean="0"/>
                        <a:t>(районний)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Олімпіада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Винницька Оксана</a:t>
                      </a:r>
                    </a:p>
                    <a:p>
                      <a:r>
                        <a:rPr lang="uk-UA" sz="1900" dirty="0" err="1" smtClean="0"/>
                        <a:t>Тремблюк</a:t>
                      </a:r>
                      <a:r>
                        <a:rPr lang="uk-UA" sz="1900" dirty="0" smtClean="0"/>
                        <a:t> Романа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        8</a:t>
                      </a:r>
                    </a:p>
                    <a:p>
                      <a:r>
                        <a:rPr lang="uk-UA" sz="1900" baseline="0" dirty="0" smtClean="0"/>
                        <a:t>         11</a:t>
                      </a:r>
                      <a:endParaRPr lang="uk-UA" sz="1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перше</a:t>
                      </a:r>
                    </a:p>
                    <a:p>
                      <a:r>
                        <a:rPr lang="uk-UA" sz="1900" baseline="0" dirty="0" smtClean="0"/>
                        <a:t>  перше</a:t>
                      </a:r>
                      <a:endParaRPr lang="uk-UA" sz="190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 2013-2014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  </a:t>
                      </a:r>
                      <a:r>
                        <a:rPr lang="uk-UA" sz="1900" baseline="0" dirty="0" smtClean="0"/>
                        <a:t> ІІ етап</a:t>
                      </a:r>
                    </a:p>
                    <a:p>
                      <a:r>
                        <a:rPr lang="uk-UA" sz="1900" baseline="0" dirty="0" smtClean="0"/>
                        <a:t>(районний)</a:t>
                      </a:r>
                      <a:r>
                        <a:rPr lang="uk-UA" sz="1900" dirty="0" smtClean="0"/>
                        <a:t>   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Олімпіада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Винницька</a:t>
                      </a:r>
                      <a:r>
                        <a:rPr lang="uk-UA" sz="1900" baseline="0" dirty="0" smtClean="0"/>
                        <a:t> Оксана</a:t>
                      </a:r>
                    </a:p>
                    <a:p>
                      <a:r>
                        <a:rPr lang="uk-UA" sz="1900" baseline="0" dirty="0" err="1" smtClean="0"/>
                        <a:t>Оторобчук</a:t>
                      </a:r>
                      <a:r>
                        <a:rPr lang="uk-UA" sz="1900" baseline="0" dirty="0" smtClean="0"/>
                        <a:t> Тетяна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         9</a:t>
                      </a:r>
                    </a:p>
                    <a:p>
                      <a:r>
                        <a:rPr lang="uk-UA" sz="1900" baseline="0" dirty="0" smtClean="0"/>
                        <a:t>         </a:t>
                      </a:r>
                      <a:r>
                        <a:rPr lang="uk-UA" sz="1900" dirty="0" smtClean="0"/>
                        <a:t> 10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друге</a:t>
                      </a:r>
                    </a:p>
                    <a:p>
                      <a:r>
                        <a:rPr lang="uk-UA" sz="1900" baseline="0" dirty="0" smtClean="0"/>
                        <a:t>  </a:t>
                      </a:r>
                      <a:r>
                        <a:rPr lang="uk-UA" sz="1900" dirty="0" smtClean="0"/>
                        <a:t>третє</a:t>
                      </a:r>
                      <a:endParaRPr lang="uk-UA" sz="1900" dirty="0"/>
                    </a:p>
                  </a:txBody>
                  <a:tcPr/>
                </a:tc>
              </a:tr>
              <a:tr h="1248507"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 2014-2015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  ІІ етап</a:t>
                      </a:r>
                    </a:p>
                    <a:p>
                      <a:r>
                        <a:rPr lang="uk-UA" sz="1900" dirty="0" smtClean="0"/>
                        <a:t>(районний)     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Олімпіада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Демчук Ірина</a:t>
                      </a:r>
                    </a:p>
                    <a:p>
                      <a:r>
                        <a:rPr lang="uk-UA" sz="1900" dirty="0" err="1" smtClean="0"/>
                        <a:t>Мельничин</a:t>
                      </a:r>
                      <a:r>
                        <a:rPr lang="uk-UA" sz="1900" dirty="0" smtClean="0"/>
                        <a:t> </a:t>
                      </a:r>
                    </a:p>
                    <a:p>
                      <a:r>
                        <a:rPr lang="uk-UA" sz="1900" dirty="0" smtClean="0"/>
                        <a:t>Андрій</a:t>
                      </a:r>
                    </a:p>
                    <a:p>
                      <a:r>
                        <a:rPr lang="uk-UA" sz="1900" dirty="0" smtClean="0"/>
                        <a:t>Русак Аліна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           8</a:t>
                      </a:r>
                    </a:p>
                    <a:p>
                      <a:r>
                        <a:rPr lang="uk-UA" sz="1900" dirty="0" smtClean="0"/>
                        <a:t>             9</a:t>
                      </a:r>
                    </a:p>
                    <a:p>
                      <a:endParaRPr lang="uk-UA" sz="1900" dirty="0" smtClean="0"/>
                    </a:p>
                    <a:p>
                      <a:r>
                        <a:rPr lang="uk-UA" sz="1900" baseline="0" dirty="0" smtClean="0"/>
                        <a:t>            10</a:t>
                      </a:r>
                      <a:endParaRPr lang="uk-UA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900" dirty="0" smtClean="0"/>
                        <a:t>  друге</a:t>
                      </a:r>
                    </a:p>
                    <a:p>
                      <a:r>
                        <a:rPr lang="uk-UA" sz="1900" dirty="0" smtClean="0"/>
                        <a:t>  перше</a:t>
                      </a:r>
                    </a:p>
                    <a:p>
                      <a:endParaRPr lang="uk-UA" sz="1900" dirty="0" smtClean="0"/>
                    </a:p>
                    <a:p>
                      <a:r>
                        <a:rPr lang="uk-UA" sz="1900" dirty="0" smtClean="0"/>
                        <a:t>  друге</a:t>
                      </a:r>
                      <a:endParaRPr lang="uk-UA" sz="1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" y="5842338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6">
                    <a:lumMod val="75000"/>
                  </a:schemeClr>
                </a:solidFill>
              </a:rPr>
              <a:t>2012-2013 – участь учнів 5-9 класів у позапрограмному конкурсі </a:t>
            </a:r>
            <a:r>
              <a:rPr lang="de-DE" sz="2000" b="1" i="1" dirty="0" smtClean="0">
                <a:solidFill>
                  <a:schemeClr val="accent6">
                    <a:lumMod val="75000"/>
                  </a:schemeClr>
                </a:solidFill>
              </a:rPr>
              <a:t> "</a:t>
            </a:r>
            <a:r>
              <a:rPr lang="uk-UA" sz="2000" b="1" i="1" dirty="0" err="1" smtClean="0">
                <a:solidFill>
                  <a:schemeClr val="accent6">
                    <a:lumMod val="75000"/>
                  </a:schemeClr>
                </a:solidFill>
              </a:rPr>
              <a:t>Альбус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" </a:t>
            </a:r>
            <a:r>
              <a:rPr lang="uk-UA" sz="2000" b="1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uk-UA" sz="2000" b="1" i="1" dirty="0" smtClean="0">
                <a:solidFill>
                  <a:schemeClr val="accent6">
                    <a:lumMod val="75000"/>
                  </a:schemeClr>
                </a:solidFill>
              </a:rPr>
              <a:t>2013-2014 – участь учнів 5-11 класів у Всеукраїнській предметній олімпіаді </a:t>
            </a:r>
            <a:r>
              <a:rPr lang="de-DE" sz="2000" b="1" i="1" dirty="0" smtClean="0">
                <a:solidFill>
                  <a:schemeClr val="accent6">
                    <a:lumMod val="75000"/>
                  </a:schemeClr>
                </a:solidFill>
              </a:rPr>
              <a:t> "</a:t>
            </a:r>
            <a:r>
              <a:rPr lang="uk-UA" sz="2000" b="1" i="1" dirty="0" err="1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Олімпус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".</a:t>
            </a:r>
            <a:r>
              <a:rPr lang="uk-UA" sz="20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uk-UA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50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008379837"/>
              </p:ext>
            </p:extLst>
          </p:nvPr>
        </p:nvGraphicFramePr>
        <p:xfrm>
          <a:off x="191729" y="1397001"/>
          <a:ext cx="8686800" cy="523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58645" y="126662"/>
            <a:ext cx="66515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Моніторинг якості навчальних досягнень </a:t>
            </a: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учнів за І семестр 2013-2014 </a:t>
            </a:r>
            <a:r>
              <a:rPr lang="uk-UA" sz="2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н.р</a:t>
            </a: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та 2014-2015 </a:t>
            </a:r>
            <a:r>
              <a:rPr lang="uk-UA" sz="2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н.р</a:t>
            </a: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у відсотках.  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19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023" y="1"/>
            <a:ext cx="7886700" cy="132556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i="1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Кабінет іноземної мови – це моя творча лабораторія !</a:t>
            </a:r>
            <a:endParaRPr lang="uk-UA" b="1" i="1" u="sng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12588"/>
            <a:ext cx="8916219" cy="651706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1" y="324710"/>
            <a:ext cx="8794299" cy="628281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1" y="352975"/>
            <a:ext cx="8809539" cy="64374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1" y="352976"/>
            <a:ext cx="8809539" cy="6505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1" y="352975"/>
            <a:ext cx="8809539" cy="64374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1" y="352975"/>
            <a:ext cx="8809539" cy="64374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965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009633704"/>
              </p:ext>
            </p:extLst>
          </p:nvPr>
        </p:nvGraphicFramePr>
        <p:xfrm>
          <a:off x="0" y="0"/>
          <a:ext cx="9144000" cy="713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516"/>
                <a:gridCol w="2037283"/>
                <a:gridCol w="5912201"/>
              </a:tblGrid>
              <a:tr h="607520"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      №</a:t>
                      </a:r>
                    </a:p>
                    <a:p>
                      <a:r>
                        <a:rPr lang="uk-UA" sz="1800" dirty="0" smtClean="0"/>
                        <a:t>     з/п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aseline="0" dirty="0" smtClean="0"/>
                        <a:t>  Навчальний рік</a:t>
                      </a:r>
                      <a:endParaRPr lang="uk-UA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                    Зміст виконаної роботи</a:t>
                      </a:r>
                      <a:endParaRPr lang="uk-UA" sz="1800" dirty="0"/>
                    </a:p>
                  </a:txBody>
                  <a:tcPr/>
                </a:tc>
              </a:tr>
              <a:tr h="1388617"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   1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 </a:t>
                      </a:r>
                    </a:p>
                    <a:p>
                      <a:r>
                        <a:rPr lang="uk-UA" sz="1800" dirty="0" smtClean="0"/>
                        <a:t>      2010-2011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Оформлено </a:t>
                      </a:r>
                      <a:r>
                        <a:rPr lang="ru-RU" sz="1800" dirty="0" err="1" smtClean="0"/>
                        <a:t>кабінет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згідно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Положення</a:t>
                      </a:r>
                      <a:r>
                        <a:rPr lang="ru-RU" sz="1800" dirty="0" smtClean="0"/>
                        <a:t> про </a:t>
                      </a:r>
                      <a:r>
                        <a:rPr lang="ru-RU" sz="1800" dirty="0" err="1" smtClean="0"/>
                        <a:t>навчальний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кабінет</a:t>
                      </a:r>
                      <a:r>
                        <a:rPr lang="ru-RU" sz="1800" dirty="0" smtClean="0"/>
                        <a:t>.</a:t>
                      </a:r>
                    </a:p>
                    <a:p>
                      <a:r>
                        <a:rPr lang="ru-RU" sz="1800" dirty="0" err="1" smtClean="0"/>
                        <a:t>Систематизовано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граматичні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таблиці</a:t>
                      </a:r>
                      <a:r>
                        <a:rPr lang="ru-RU" sz="1800" dirty="0" smtClean="0"/>
                        <a:t> з </a:t>
                      </a:r>
                      <a:r>
                        <a:rPr lang="ru-RU" sz="1800" dirty="0" err="1" smtClean="0"/>
                        <a:t>нім</a:t>
                      </a:r>
                      <a:r>
                        <a:rPr lang="ru-RU" sz="1800" dirty="0" smtClean="0"/>
                        <a:t>. </a:t>
                      </a:r>
                      <a:r>
                        <a:rPr lang="ru-RU" sz="1800" dirty="0" err="1" smtClean="0"/>
                        <a:t>Мови</a:t>
                      </a:r>
                      <a:r>
                        <a:rPr lang="ru-RU" sz="1800" dirty="0" smtClean="0"/>
                        <a:t>.</a:t>
                      </a:r>
                    </a:p>
                    <a:p>
                      <a:r>
                        <a:rPr lang="ru-RU" sz="1800" dirty="0" err="1" smtClean="0"/>
                        <a:t>Виготовлено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дидактичний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матеріал</a:t>
                      </a:r>
                      <a:r>
                        <a:rPr lang="ru-RU" sz="1800" dirty="0" smtClean="0"/>
                        <a:t>  « </a:t>
                      </a:r>
                      <a:r>
                        <a:rPr lang="ru-RU" sz="1800" dirty="0" err="1" smtClean="0"/>
                        <a:t>Тестові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завдання</a:t>
                      </a:r>
                      <a:r>
                        <a:rPr lang="ru-RU" sz="1800" dirty="0" smtClean="0"/>
                        <a:t> з </a:t>
                      </a:r>
                      <a:r>
                        <a:rPr lang="ru-RU" sz="1800" dirty="0" err="1" smtClean="0"/>
                        <a:t>читання</a:t>
                      </a:r>
                      <a:r>
                        <a:rPr lang="ru-RU" sz="1800" dirty="0" smtClean="0"/>
                        <a:t>, </a:t>
                      </a:r>
                      <a:r>
                        <a:rPr lang="ru-RU" sz="1800" dirty="0" err="1" smtClean="0"/>
                        <a:t>аудіювання</a:t>
                      </a:r>
                      <a:r>
                        <a:rPr lang="ru-RU" sz="1800" dirty="0" smtClean="0"/>
                        <a:t> та письма».</a:t>
                      </a:r>
                      <a:endParaRPr lang="uk-UA" sz="1800" dirty="0"/>
                    </a:p>
                  </a:txBody>
                  <a:tcPr/>
                </a:tc>
              </a:tr>
              <a:tr h="1128252"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   2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 2011-2012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Зібрано і систематизовано матеріали з тем: «Видатні особистості України», «Видатні особистості Німеччини», «Визначні пам’ятки Німеччини», «Україна вчора і сьогодні», «</a:t>
                      </a:r>
                      <a:r>
                        <a:rPr lang="uk-UA" sz="1800" dirty="0" err="1" smtClean="0"/>
                        <a:t>Німеччина-країна</a:t>
                      </a:r>
                      <a:r>
                        <a:rPr lang="uk-UA" sz="1800" dirty="0" smtClean="0"/>
                        <a:t> з багатою історією»</a:t>
                      </a:r>
                      <a:endParaRPr lang="uk-UA" sz="1800" dirty="0"/>
                    </a:p>
                  </a:txBody>
                  <a:tcPr/>
                </a:tc>
              </a:tr>
              <a:tr h="1648983"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  3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 2012-2013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Придбано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граматичні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довідники</a:t>
                      </a:r>
                      <a:r>
                        <a:rPr lang="ru-RU" sz="1800" dirty="0" smtClean="0"/>
                        <a:t> з </a:t>
                      </a:r>
                      <a:r>
                        <a:rPr lang="ru-RU" sz="1800" dirty="0" err="1" smtClean="0"/>
                        <a:t>нім</a:t>
                      </a:r>
                      <a:r>
                        <a:rPr lang="ru-RU" sz="1800" dirty="0" smtClean="0"/>
                        <a:t>. </a:t>
                      </a:r>
                      <a:r>
                        <a:rPr lang="ru-RU" sz="1800" dirty="0" err="1" smtClean="0"/>
                        <a:t>мови</a:t>
                      </a:r>
                      <a:r>
                        <a:rPr lang="ru-RU" sz="1800" dirty="0" smtClean="0"/>
                        <a:t>, </a:t>
                      </a:r>
                      <a:r>
                        <a:rPr lang="ru-RU" sz="1800" dirty="0" err="1" smtClean="0"/>
                        <a:t>посібники</a:t>
                      </a:r>
                      <a:r>
                        <a:rPr lang="ru-RU" sz="1800" dirty="0" smtClean="0"/>
                        <a:t>  , </a:t>
                      </a:r>
                      <a:r>
                        <a:rPr lang="ru-RU" sz="1800" dirty="0" err="1" smtClean="0"/>
                        <a:t>підручники</a:t>
                      </a:r>
                      <a:r>
                        <a:rPr lang="ru-RU" sz="1800" dirty="0" smtClean="0"/>
                        <a:t> , </a:t>
                      </a:r>
                      <a:r>
                        <a:rPr lang="ru-RU" sz="1800" dirty="0" err="1" smtClean="0"/>
                        <a:t>карти</a:t>
                      </a:r>
                      <a:r>
                        <a:rPr lang="ru-RU" sz="1800" dirty="0" smtClean="0"/>
                        <a:t>, </a:t>
                      </a:r>
                      <a:r>
                        <a:rPr lang="ru-RU" sz="1800" dirty="0" err="1" smtClean="0"/>
                        <a:t>аудіоматеріали</a:t>
                      </a:r>
                      <a:r>
                        <a:rPr lang="ru-RU" sz="1800" dirty="0" smtClean="0"/>
                        <a:t>, компакт-диски.</a:t>
                      </a:r>
                    </a:p>
                    <a:p>
                      <a:r>
                        <a:rPr lang="ru-RU" sz="1800" dirty="0" err="1" smtClean="0"/>
                        <a:t>Започатковано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написання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учнями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художнього</a:t>
                      </a:r>
                      <a:r>
                        <a:rPr lang="ru-RU" sz="1800" dirty="0" smtClean="0"/>
                        <a:t> перекладу </a:t>
                      </a:r>
                      <a:r>
                        <a:rPr lang="ru-RU" sz="1800" dirty="0" err="1" smtClean="0"/>
                        <a:t>віршів</a:t>
                      </a:r>
                      <a:r>
                        <a:rPr lang="ru-RU" sz="1800" dirty="0" smtClean="0"/>
                        <a:t>: </a:t>
                      </a:r>
                      <a:r>
                        <a:rPr lang="ru-RU" sz="1800" dirty="0" err="1" smtClean="0"/>
                        <a:t>Гете,Гейне,Шиллера</a:t>
                      </a:r>
                      <a:r>
                        <a:rPr lang="ru-RU" sz="1800" dirty="0" smtClean="0"/>
                        <a:t>.</a:t>
                      </a:r>
                    </a:p>
                    <a:p>
                      <a:r>
                        <a:rPr lang="ru-RU" sz="1800" dirty="0" err="1" smtClean="0"/>
                        <a:t>Отримую</a:t>
                      </a:r>
                      <a:r>
                        <a:rPr lang="ru-RU" sz="1800" dirty="0" smtClean="0"/>
                        <a:t> журнал  з </a:t>
                      </a:r>
                      <a:r>
                        <a:rPr lang="ru-RU" sz="1800" dirty="0" err="1" smtClean="0"/>
                        <a:t>Німецького</a:t>
                      </a:r>
                      <a:r>
                        <a:rPr lang="ru-RU" sz="1800" dirty="0" smtClean="0"/>
                        <a:t> Посольства                                « </a:t>
                      </a:r>
                      <a:r>
                        <a:rPr lang="ru-RU" sz="1800" dirty="0" err="1" smtClean="0"/>
                        <a:t>Deutschland</a:t>
                      </a:r>
                      <a:r>
                        <a:rPr lang="ru-RU" sz="1800" dirty="0" smtClean="0"/>
                        <a:t>».</a:t>
                      </a:r>
                      <a:endParaRPr lang="uk-UA" sz="1800" dirty="0"/>
                    </a:p>
                  </a:txBody>
                  <a:tcPr/>
                </a:tc>
              </a:tr>
              <a:tr h="607520"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  </a:t>
                      </a:r>
                      <a:r>
                        <a:rPr lang="uk-UA" sz="1800" baseline="0" dirty="0" smtClean="0"/>
                        <a:t>4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 2013-2014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Придбано фахові журнали «</a:t>
                      </a:r>
                      <a:r>
                        <a:rPr lang="de-DE" sz="1800" dirty="0" smtClean="0"/>
                        <a:t>Frühes Deutsch» </a:t>
                      </a:r>
                      <a:r>
                        <a:rPr lang="uk-UA" sz="1800" dirty="0" smtClean="0"/>
                        <a:t>та «</a:t>
                      </a:r>
                      <a:r>
                        <a:rPr lang="de-DE" sz="1800" dirty="0" smtClean="0"/>
                        <a:t>Deutsch perfekt»</a:t>
                      </a:r>
                      <a:r>
                        <a:rPr lang="uk-UA" sz="1800" dirty="0" smtClean="0"/>
                        <a:t>.</a:t>
                      </a:r>
                      <a:endParaRPr lang="uk-UA" sz="1800" dirty="0"/>
                    </a:p>
                  </a:txBody>
                  <a:tcPr/>
                </a:tc>
              </a:tr>
              <a:tr h="1330304">
                <a:tc>
                  <a:txBody>
                    <a:bodyPr/>
                    <a:lstStyle/>
                    <a:p>
                      <a:endParaRPr lang="uk-UA" sz="1800" dirty="0" smtClean="0"/>
                    </a:p>
                    <a:p>
                      <a:r>
                        <a:rPr lang="uk-UA" sz="1800" dirty="0" smtClean="0"/>
                        <a:t>       5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      </a:t>
                      </a:r>
                    </a:p>
                    <a:p>
                      <a:r>
                        <a:rPr lang="uk-UA" sz="1800" dirty="0" smtClean="0"/>
                        <a:t>       2014-2015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Розроблено</a:t>
                      </a:r>
                      <a:r>
                        <a:rPr lang="ru-RU" sz="1800" dirty="0" smtClean="0"/>
                        <a:t> календарно-</a:t>
                      </a:r>
                      <a:r>
                        <a:rPr lang="ru-RU" sz="1800" dirty="0" err="1" smtClean="0"/>
                        <a:t>тематичне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планування</a:t>
                      </a:r>
                      <a:r>
                        <a:rPr lang="ru-RU" sz="1800" dirty="0" smtClean="0"/>
                        <a:t> для 6 </a:t>
                      </a:r>
                      <a:r>
                        <a:rPr lang="ru-RU" sz="1800" dirty="0" err="1" smtClean="0"/>
                        <a:t>класу</a:t>
                      </a:r>
                      <a:r>
                        <a:rPr lang="ru-RU" sz="1800" dirty="0" smtClean="0"/>
                        <a:t>.</a:t>
                      </a:r>
                    </a:p>
                    <a:p>
                      <a:r>
                        <a:rPr lang="ru-RU" sz="1800" dirty="0" err="1" smtClean="0"/>
                        <a:t>Виготовлено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дидактичні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матеріали</a:t>
                      </a:r>
                      <a:r>
                        <a:rPr lang="ru-RU" sz="1800" dirty="0" smtClean="0"/>
                        <a:t> з тем: « Школа», «</a:t>
                      </a:r>
                      <a:r>
                        <a:rPr lang="ru-RU" sz="1800" dirty="0" err="1" smtClean="0"/>
                        <a:t>Їжа</a:t>
                      </a:r>
                      <a:r>
                        <a:rPr lang="ru-RU" sz="1800" dirty="0" smtClean="0"/>
                        <a:t>», «Покупки».</a:t>
                      </a:r>
                    </a:p>
                    <a:p>
                      <a:endParaRPr lang="uk-UA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202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790" y="158649"/>
            <a:ext cx="7886700" cy="1325563"/>
          </a:xfrm>
        </p:spPr>
        <p:txBody>
          <a:bodyPr/>
          <a:lstStyle/>
          <a:p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</a:rPr>
              <a:t>Я пишаюсь тим , що працюю у творчому , цілеспрямованому колективі однодумців.  </a:t>
            </a:r>
            <a:endParaRPr lang="uk-UA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96061" y="1415693"/>
            <a:ext cx="3868340" cy="823912"/>
          </a:xfrm>
        </p:spPr>
        <p:txBody>
          <a:bodyPr>
            <a:normAutofit/>
          </a:bodyPr>
          <a:lstStyle/>
          <a:p>
            <a:r>
              <a:rPr lang="uk-UA" sz="4400" dirty="0" smtClean="0">
                <a:solidFill>
                  <a:srgbClr val="FFC000"/>
                </a:solidFill>
              </a:rPr>
              <a:t>Висновок :</a:t>
            </a:r>
            <a:endParaRPr lang="uk-UA" sz="4400" dirty="0">
              <a:solidFill>
                <a:srgbClr val="FFC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3459" y="2244262"/>
            <a:ext cx="8303342" cy="442200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de-DE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Сучасний урок – це твір мистецтва , де педагог уміло використовує всі можливості для розвитку особистості учнів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".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uk-UA" sz="36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Тому , пам'ятаймо , вчителі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: </a:t>
            </a:r>
          </a:p>
          <a:p>
            <a:pPr marL="0" indent="0">
              <a:buNone/>
            </a:pP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 для дитини , а не вона для нас ; ми повинні пристосуватись до її природи , до її духовного стану.</a:t>
            </a:r>
            <a:endParaRPr lang="uk-UA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5651" y="1002890"/>
            <a:ext cx="1544328" cy="1373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86162">
            <a:off x="-25810" y="1200720"/>
            <a:ext cx="1143000" cy="11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27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1" y="0"/>
            <a:ext cx="913993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2737" y="142705"/>
            <a:ext cx="879003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Моє</a:t>
            </a:r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педагогічне</a:t>
            </a:r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кредо</a:t>
            </a:r>
            <a:r>
              <a:rPr lang="de-DE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: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1" y="1224116"/>
            <a:ext cx="91399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800" dirty="0" smtClean="0">
                <a:latin typeface="Monotype Corsiva" pitchFamily="66" charset="0"/>
                <a:cs typeface="Times New Roman" panose="02020603050405020304" pitchFamily="18" charset="0"/>
              </a:rPr>
              <a:t>"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latin typeface="Monotype Corsiva" pitchFamily="66" charset="0"/>
                <a:cs typeface="Times New Roman" panose="02020603050405020304" pitchFamily="18" charset="0"/>
              </a:rPr>
              <a:t>Найдосвідченіший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педагог </a:t>
            </a:r>
            <a:r>
              <a:rPr lang="ru-RU" sz="4800" dirty="0" err="1" smtClean="0">
                <a:latin typeface="Monotype Corsiva" pitchFamily="66" charset="0"/>
                <a:cs typeface="Times New Roman" panose="02020603050405020304" pitchFamily="18" charset="0"/>
              </a:rPr>
              <a:t>ніколи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не повинен </a:t>
            </a:r>
            <a:r>
              <a:rPr lang="ru-RU" sz="4800" dirty="0" err="1" smtClean="0">
                <a:latin typeface="Monotype Corsiva" pitchFamily="66" charset="0"/>
                <a:cs typeface="Times New Roman" panose="02020603050405020304" pitchFamily="18" charset="0"/>
              </a:rPr>
              <a:t>зупинятися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на </a:t>
            </a:r>
            <a:r>
              <a:rPr lang="ru-RU" sz="4800" dirty="0" err="1" smtClean="0">
                <a:latin typeface="Monotype Corsiva" pitchFamily="66" charset="0"/>
                <a:cs typeface="Times New Roman" panose="02020603050405020304" pitchFamily="18" charset="0"/>
              </a:rPr>
              <a:t>досягнутому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, </a:t>
            </a:r>
            <a:r>
              <a:rPr lang="ru-RU" sz="4800" dirty="0" err="1" smtClean="0">
                <a:latin typeface="Monotype Corsiva" pitchFamily="66" charset="0"/>
                <a:cs typeface="Times New Roman" panose="02020603050405020304" pitchFamily="18" charset="0"/>
              </a:rPr>
              <a:t>бо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latin typeface="Monotype Corsiva" pitchFamily="66" charset="0"/>
                <a:cs typeface="Times New Roman" panose="02020603050405020304" pitchFamily="18" charset="0"/>
              </a:rPr>
              <a:t>якщо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latin typeface="Monotype Corsiva" pitchFamily="66" charset="0"/>
                <a:cs typeface="Times New Roman" panose="02020603050405020304" pitchFamily="18" charset="0"/>
              </a:rPr>
              <a:t>немає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latin typeface="Monotype Corsiva" pitchFamily="66" charset="0"/>
                <a:cs typeface="Times New Roman" panose="02020603050405020304" pitchFamily="18" charset="0"/>
              </a:rPr>
              <a:t>руху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вперед , то неминуче </a:t>
            </a:r>
            <a:r>
              <a:rPr lang="ru-RU" sz="4800" dirty="0" err="1" smtClean="0">
                <a:latin typeface="Monotype Corsiva" pitchFamily="66" charset="0"/>
                <a:cs typeface="Times New Roman" panose="02020603050405020304" pitchFamily="18" charset="0"/>
              </a:rPr>
              <a:t>починається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latin typeface="Monotype Corsiva" pitchFamily="66" charset="0"/>
                <a:cs typeface="Times New Roman" panose="02020603050405020304" pitchFamily="18" charset="0"/>
              </a:rPr>
              <a:t>відставання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Monotype Corsiva" pitchFamily="66" charset="0"/>
                <a:cs typeface="Times New Roman" panose="02020603050405020304" pitchFamily="18" charset="0"/>
              </a:rPr>
              <a:t>"</a:t>
            </a:r>
            <a:endParaRPr lang="uk-UA" sz="4800" dirty="0" smtClean="0">
              <a:latin typeface="Monotype Corsiva" pitchFamily="66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4800" dirty="0" smtClean="0">
                <a:latin typeface="Monotype Corsiva" pitchFamily="66" charset="0"/>
                <a:cs typeface="Times New Roman" panose="02020603050405020304" pitchFamily="18" charset="0"/>
              </a:rPr>
              <a:t>                  В. О. Сухомлинський</a:t>
            </a:r>
            <a:r>
              <a:rPr lang="ru-RU" sz="4800" dirty="0" smtClean="0"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endParaRPr lang="ru-RU" sz="4800" dirty="0">
              <a:latin typeface="Monotype Corsiva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6135328" y="1821783"/>
            <a:ext cx="8111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500" dirty="0" smtClean="0">
                <a:solidFill>
                  <a:srgbClr val="002060"/>
                </a:solidFill>
              </a:rPr>
              <a:t>!</a:t>
            </a:r>
            <a:endParaRPr lang="uk-UA" sz="8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9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659" y="101446"/>
            <a:ext cx="7728155" cy="9474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Моє життєве кредо :</a:t>
            </a:r>
            <a:endParaRPr lang="uk-UA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17988" y="2698954"/>
            <a:ext cx="8244349" cy="94189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Моя життєва позиція  :</a:t>
            </a:r>
            <a:endParaRPr lang="uk-UA" sz="6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0" y="3731343"/>
            <a:ext cx="9335729" cy="3288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dirty="0" smtClean="0">
                <a:solidFill>
                  <a:srgbClr val="FF0000"/>
                </a:solidFill>
                <a:latin typeface="Monotype Corsiva" pitchFamily="66" charset="0"/>
                <a:cs typeface="Raavi" pitchFamily="34" charset="0"/>
              </a:rPr>
              <a:t>Котрий рік навчаю дітей та щоразу навчаюся від них сама  Тому успіх своєї педагогічної праці вбачаю у постійному спілкуванні з дітьми , у взаємній любові вчителя і учня , у вмінні </a:t>
            </a:r>
            <a:r>
              <a:rPr lang="de-DE" sz="3200" dirty="0" smtClean="0">
                <a:solidFill>
                  <a:srgbClr val="FF0000"/>
                </a:solidFill>
                <a:latin typeface="Monotype Corsiva" pitchFamily="66" charset="0"/>
                <a:cs typeface="Raavi" pitchFamily="34" charset="0"/>
              </a:rPr>
              <a:t>" </a:t>
            </a:r>
            <a:r>
              <a:rPr lang="uk-UA" sz="3200" dirty="0" smtClean="0">
                <a:solidFill>
                  <a:srgbClr val="FF0000"/>
                </a:solidFill>
                <a:latin typeface="Monotype Corsiva" pitchFamily="66" charset="0"/>
                <a:cs typeface="Raavi" pitchFamily="34" charset="0"/>
              </a:rPr>
              <a:t>запалити </a:t>
            </a:r>
            <a:r>
              <a:rPr lang="en-US" sz="3200" dirty="0" smtClean="0">
                <a:solidFill>
                  <a:srgbClr val="FF0000"/>
                </a:solidFill>
                <a:latin typeface="Monotype Corsiva" pitchFamily="66" charset="0"/>
                <a:cs typeface="Raavi" pitchFamily="34" charset="0"/>
              </a:rPr>
              <a:t>" </a:t>
            </a:r>
            <a:r>
              <a:rPr lang="uk-UA" sz="3200" dirty="0" smtClean="0">
                <a:solidFill>
                  <a:srgbClr val="FF0000"/>
                </a:solidFill>
                <a:latin typeface="Monotype Corsiva" pitchFamily="66" charset="0"/>
                <a:cs typeface="Raavi" pitchFamily="34" charset="0"/>
              </a:rPr>
              <a:t>дітей до доброти . Вміння знаходити обдарованих та здібних дітей – талант , вміння їх виховувати – мистецтво . Але найважливішим є любов до дитини . Адже , найвища цінність – особистість учня . </a:t>
            </a:r>
            <a:endParaRPr lang="uk-UA" sz="3200" dirty="0">
              <a:solidFill>
                <a:srgbClr val="FF0000"/>
              </a:solidFill>
              <a:latin typeface="Monotype Corsiva" pitchFamily="66" charset="0"/>
              <a:cs typeface="Raavi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1445343" y="1393722"/>
            <a:ext cx="9144000" cy="1535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dirty="0" smtClean="0">
                <a:solidFill>
                  <a:srgbClr val="FF0000"/>
                </a:solidFill>
                <a:latin typeface="Monotype Corsiva" pitchFamily="66" charset="0"/>
              </a:rPr>
              <a:t>Працювати відповідально і жити </a:t>
            </a:r>
          </a:p>
          <a:p>
            <a:pPr marL="0" indent="0">
              <a:buNone/>
            </a:pPr>
            <a:r>
              <a:rPr lang="uk-UA" sz="4000" dirty="0" smtClean="0">
                <a:solidFill>
                  <a:srgbClr val="FF0000"/>
                </a:solidFill>
                <a:latin typeface="Monotype Corsiva" pitchFamily="66" charset="0"/>
              </a:rPr>
              <a:t>по совісті . </a:t>
            </a:r>
            <a:endParaRPr lang="uk-UA" sz="4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>
            <a:off x="8170605" y="575187"/>
            <a:ext cx="973395" cy="163707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70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945" y="-206476"/>
            <a:ext cx="7886700" cy="1325563"/>
          </a:xfrm>
        </p:spPr>
        <p:txBody>
          <a:bodyPr>
            <a:normAutofit/>
          </a:bodyPr>
          <a:lstStyle/>
          <a:p>
            <a:r>
              <a:rPr lang="uk-UA" sz="86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Ш</a:t>
            </a:r>
            <a:r>
              <a:rPr lang="uk-UA" sz="8600" b="1" dirty="0" smtClean="0">
                <a:solidFill>
                  <a:srgbClr val="FF0000"/>
                </a:solidFill>
                <a:latin typeface="Monotype Corsiva" pitchFamily="66" charset="0"/>
              </a:rPr>
              <a:t>і</a:t>
            </a:r>
            <a:r>
              <a:rPr lang="uk-UA" sz="8600" b="1" dirty="0" smtClean="0">
                <a:solidFill>
                  <a:srgbClr val="7030A0"/>
                </a:solidFill>
                <a:latin typeface="Monotype Corsiva" pitchFamily="66" charset="0"/>
              </a:rPr>
              <a:t>с</a:t>
            </a:r>
            <a:r>
              <a:rPr lang="uk-UA" sz="8600" b="1" dirty="0" smtClean="0">
                <a:solidFill>
                  <a:srgbClr val="FF3399"/>
                </a:solidFill>
                <a:latin typeface="Monotype Corsiva" pitchFamily="66" charset="0"/>
              </a:rPr>
              <a:t>т</a:t>
            </a:r>
            <a:r>
              <a:rPr lang="uk-UA" sz="8600" b="1" dirty="0" smtClean="0">
                <a:solidFill>
                  <a:srgbClr val="FFFF00"/>
                </a:solidFill>
                <a:latin typeface="Monotype Corsiva" pitchFamily="66" charset="0"/>
              </a:rPr>
              <a:t>ь</a:t>
            </a:r>
            <a:r>
              <a:rPr lang="uk-UA" sz="8600" b="1" dirty="0" smtClean="0">
                <a:latin typeface="Monotype Corsiva" pitchFamily="66" charset="0"/>
              </a:rPr>
              <a:t> </a:t>
            </a:r>
            <a:r>
              <a:rPr lang="uk-UA" sz="8600" b="1" dirty="0" smtClean="0">
                <a:solidFill>
                  <a:srgbClr val="00B0F0"/>
                </a:solidFill>
                <a:latin typeface="Monotype Corsiva" pitchFamily="66" charset="0"/>
              </a:rPr>
              <a:t>м</a:t>
            </a:r>
            <a:r>
              <a:rPr lang="uk-UA" sz="8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о</a:t>
            </a:r>
            <a:r>
              <a:rPr lang="uk-UA" sz="8600" b="1" dirty="0" smtClean="0">
                <a:solidFill>
                  <a:srgbClr val="FF0066"/>
                </a:solidFill>
                <a:latin typeface="Monotype Corsiva" pitchFamily="66" charset="0"/>
              </a:rPr>
              <a:t>ї</a:t>
            </a:r>
            <a:r>
              <a:rPr lang="uk-UA" sz="8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х</a:t>
            </a:r>
            <a:r>
              <a:rPr lang="uk-UA" sz="8600" b="1" dirty="0" smtClean="0">
                <a:latin typeface="Monotype Corsiva" pitchFamily="66" charset="0"/>
              </a:rPr>
              <a:t>     </a:t>
            </a:r>
            <a:r>
              <a:rPr lang="uk-UA" sz="8600" b="1" dirty="0" smtClean="0">
                <a:solidFill>
                  <a:srgbClr val="FF3300"/>
                </a:solidFill>
                <a:latin typeface="Monotype Corsiva" pitchFamily="66" charset="0"/>
              </a:rPr>
              <a:t>Я</a:t>
            </a:r>
            <a:endParaRPr lang="uk-UA" sz="8600" b="1" dirty="0">
              <a:solidFill>
                <a:srgbClr val="FF3300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711" y="811008"/>
            <a:ext cx="8332839" cy="823912"/>
          </a:xfrm>
        </p:spPr>
        <p:txBody>
          <a:bodyPr>
            <a:normAutofit lnSpcReduction="10000"/>
          </a:bodyPr>
          <a:lstStyle/>
          <a:p>
            <a:r>
              <a:rPr lang="uk-UA" u="sng" dirty="0" smtClean="0"/>
              <a:t>Хто багато чим захоплюється , багато чого набуває . </a:t>
            </a:r>
          </a:p>
          <a:p>
            <a:r>
              <a:rPr lang="uk-UA" dirty="0" smtClean="0"/>
              <a:t>                                                                                                     </a:t>
            </a:r>
            <a:r>
              <a:rPr lang="uk-UA" dirty="0" err="1" smtClean="0"/>
              <a:t>Клодель</a:t>
            </a:r>
            <a:endParaRPr lang="uk-UA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0722" y="1171032"/>
            <a:ext cx="3141407" cy="37696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2918" y="2174312"/>
            <a:ext cx="2757948" cy="44709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1477" y="1985890"/>
            <a:ext cx="3517492" cy="38935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57202" y="5029202"/>
            <a:ext cx="2197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Я і відпочинок</a:t>
            </a:r>
            <a:endParaRPr lang="uk-UA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15148" y="1755059"/>
            <a:ext cx="177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Я і довкілля</a:t>
            </a:r>
            <a:endParaRPr lang="uk-UA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48285" y="5938457"/>
            <a:ext cx="246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Я і друзі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xmlns="" val="10564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4079" y="1"/>
            <a:ext cx="3058735" cy="3510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Объект 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6213" y="3523630"/>
            <a:ext cx="3887788" cy="3334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032128" y="1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/>
              <a:t>Я і сім'я</a:t>
            </a:r>
            <a:endParaRPr lang="uk-UA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82814" y="3185652"/>
            <a:ext cx="1912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/>
              <a:t>Я і техніка</a:t>
            </a:r>
            <a:endParaRPr lang="uk-UA" sz="28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12956" y="3141406"/>
            <a:ext cx="4070555" cy="297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12957" y="2334105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/>
              <a:t>Я і робота </a:t>
            </a:r>
            <a:endParaRPr lang="uk-UA" sz="28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5973" y="-452285"/>
            <a:ext cx="304038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877" y="4630992"/>
            <a:ext cx="1412486" cy="14010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6796" y="553999"/>
            <a:ext cx="1915977" cy="289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38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3173" y="-309717"/>
            <a:ext cx="5063036" cy="1325563"/>
          </a:xfrm>
        </p:spPr>
        <p:txBody>
          <a:bodyPr>
            <a:normAutofit/>
          </a:bodyPr>
          <a:lstStyle/>
          <a:p>
            <a:r>
              <a:rPr lang="uk-UA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Мої нагороди </a:t>
            </a:r>
            <a:endParaRPr lang="uk-UA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38" y="737420"/>
            <a:ext cx="4129549" cy="579611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239" y="840658"/>
            <a:ext cx="4365522" cy="581086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161" y="899652"/>
            <a:ext cx="7610168" cy="577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08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119" y="-103238"/>
            <a:ext cx="7886700" cy="1325563"/>
          </a:xfrm>
        </p:spPr>
        <p:txBody>
          <a:bodyPr/>
          <a:lstStyle/>
          <a:p>
            <a:r>
              <a:rPr lang="uk-UA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, над якою працюю :</a:t>
            </a:r>
            <a:endParaRPr lang="uk-UA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956495"/>
            <a:ext cx="8598309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000" dirty="0" smtClean="0"/>
              <a:t>" </a:t>
            </a:r>
            <a:r>
              <a:rPr lang="uk-UA" sz="4000" dirty="0" smtClean="0"/>
              <a:t>Використання інтерактивних технологій на уроках німецької мови</a:t>
            </a:r>
            <a:r>
              <a:rPr lang="en-US" sz="4000" dirty="0" smtClean="0"/>
              <a:t> "</a:t>
            </a:r>
            <a:endParaRPr lang="uk-UA" sz="40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-162232" y="3173412"/>
            <a:ext cx="9306232" cy="368458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uk-UA" dirty="0" smtClean="0"/>
              <a:t> </a:t>
            </a:r>
            <a:r>
              <a:rPr lang="uk-UA" sz="3200" dirty="0" smtClean="0"/>
              <a:t>Те , що я чую , я забуваю . </a:t>
            </a:r>
          </a:p>
          <a:p>
            <a:pPr>
              <a:buFont typeface="Wingdings" pitchFamily="2" charset="2"/>
              <a:buChar char="v"/>
            </a:pPr>
            <a:r>
              <a:rPr lang="uk-UA" sz="3200" dirty="0" smtClean="0"/>
              <a:t> Те , що я бачу й чую , я трохи пам'ятаю .</a:t>
            </a:r>
          </a:p>
          <a:p>
            <a:pPr>
              <a:buFont typeface="Wingdings" pitchFamily="2" charset="2"/>
              <a:buChar char="v"/>
            </a:pPr>
            <a:r>
              <a:rPr lang="uk-UA" sz="3200" dirty="0" smtClean="0"/>
              <a:t> Те , що я чую , бачу й обговорюю , я починаю розуміти .</a:t>
            </a:r>
          </a:p>
          <a:p>
            <a:pPr>
              <a:buFont typeface="Wingdings" pitchFamily="2" charset="2"/>
              <a:buChar char="v"/>
            </a:pPr>
            <a:r>
              <a:rPr lang="uk-UA" sz="3200" dirty="0" smtClean="0"/>
              <a:t> Коли я чую , бачу , обговорюю й роблю я набуваю знань і навичок .</a:t>
            </a:r>
          </a:p>
          <a:p>
            <a:pPr>
              <a:buFont typeface="Wingdings" pitchFamily="2" charset="2"/>
              <a:buChar char="v"/>
            </a:pPr>
            <a:r>
              <a:rPr lang="uk-UA" sz="3200" dirty="0" smtClean="0"/>
              <a:t> Коли я передаю знання іншим , я стаю майстром .</a:t>
            </a:r>
            <a:endParaRPr lang="uk-UA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48930" y="2212261"/>
            <a:ext cx="85443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Кредо інтерактивного навчання :</a:t>
            </a:r>
            <a:endParaRPr lang="uk-UA" sz="4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6655" y="0"/>
            <a:ext cx="1780868" cy="171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06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0441" y="1902390"/>
            <a:ext cx="7993625" cy="823912"/>
          </a:xfrm>
        </p:spPr>
        <p:txBody>
          <a:bodyPr>
            <a:noAutofit/>
          </a:bodyPr>
          <a:lstStyle/>
          <a:p>
            <a:r>
              <a:rPr lang="uk-UA" sz="3600" i="1" u="sng" dirty="0" smtClean="0">
                <a:solidFill>
                  <a:srgbClr val="FF0000"/>
                </a:solidFill>
              </a:rPr>
              <a:t>Завдання інтерактивного навчання :</a:t>
            </a:r>
            <a:endParaRPr lang="uk-UA" sz="3600" i="1" u="sng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1731" y="103240"/>
            <a:ext cx="8849032" cy="196153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uk-UA" sz="3200" b="1" i="1" dirty="0" smtClean="0"/>
              <a:t>Інтерактивне навчання – це спеціальна форма організації пізнавальної діяльності , в яку залучені всі учасники навчального процесу , створені комфортні умови для навчання .</a:t>
            </a:r>
            <a:endParaRPr lang="uk-UA" sz="3200" b="1" i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98210" y="4660338"/>
            <a:ext cx="3887391" cy="823912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9" name="Объект 18"/>
          <p:cNvSpPr>
            <a:spLocks noGrp="1"/>
          </p:cNvSpPr>
          <p:nvPr>
            <p:ph sz="quarter" idx="4"/>
          </p:nvPr>
        </p:nvSpPr>
        <p:spPr>
          <a:xfrm>
            <a:off x="117989" y="2814791"/>
            <a:ext cx="9143999" cy="3423777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uk-UA" dirty="0" smtClean="0"/>
              <a:t> розвиває комунікативні вміння і навички , допомагає встановленню емоційних контактів між учнями ;</a:t>
            </a:r>
          </a:p>
          <a:p>
            <a:pPr>
              <a:buFont typeface="Wingdings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вирішує інформаційне завдання , оскільки забезпечує учнів необхідною інформацією , без якої неможливо реалізувати спільну діяльність.</a:t>
            </a:r>
          </a:p>
          <a:p>
            <a:pPr>
              <a:buFont typeface="Wingdings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розвиває загальні навчальні вміння і навички , тобто забезпечує вирішення дидактичних цілей ;</a:t>
            </a:r>
          </a:p>
          <a:p>
            <a:pPr>
              <a:buFont typeface="Wingdings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забезпечує головне завдання , оскільки привчає працювати в команді , прислухатися до чужої думки .</a:t>
            </a:r>
          </a:p>
        </p:txBody>
      </p:sp>
    </p:spTree>
    <p:extLst>
      <p:ext uri="{BB962C8B-B14F-4D97-AF65-F5344CB8AC3E}">
        <p14:creationId xmlns:p14="http://schemas.microsoft.com/office/powerpoint/2010/main" xmlns="" val="405221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1111</TotalTime>
  <Words>1518</Words>
  <Application>Microsoft Office PowerPoint</Application>
  <PresentationFormat>Экран (4:3)</PresentationFormat>
  <Paragraphs>343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Моє життєве кредо :</vt:lpstr>
      <vt:lpstr>Шість моїх     Я</vt:lpstr>
      <vt:lpstr>Слайд 6</vt:lpstr>
      <vt:lpstr>Мої нагороди </vt:lpstr>
      <vt:lpstr>Тема , над якою працюю :</vt:lpstr>
      <vt:lpstr>Слайд 9</vt:lpstr>
      <vt:lpstr>Слайд 10</vt:lpstr>
      <vt:lpstr>Слайд 11</vt:lpstr>
      <vt:lpstr>Слайд 12</vt:lpstr>
      <vt:lpstr>Слайд 13</vt:lpstr>
      <vt:lpstr>Застосування комп'ютерних                  технологій</vt:lpstr>
      <vt:lpstr>Слайд 15</vt:lpstr>
      <vt:lpstr>Вивчаючи тему " Gesundheit ist der größte Reichtum " я та учні 7 класу створили короткометражний фільм на тему " Unsere Poliklinik. Unsere Ärzte."</vt:lpstr>
      <vt:lpstr>Позакласна робота як засіб підвищення мотивації вивчення німецької мови.</vt:lpstr>
      <vt:lpstr>Слайд 18</vt:lpstr>
      <vt:lpstr>Слайд 19</vt:lpstr>
      <vt:lpstr>Слайд 20</vt:lpstr>
      <vt:lpstr>Слайд 21</vt:lpstr>
      <vt:lpstr>Результати педагогічної діяльності</vt:lpstr>
      <vt:lpstr>Виступи на педагогічних радах школи та методоб'єднаннях</vt:lpstr>
      <vt:lpstr>Слайд 24</vt:lpstr>
      <vt:lpstr>Слайд 25</vt:lpstr>
      <vt:lpstr>Слайд 26</vt:lpstr>
      <vt:lpstr>Кабінет іноземної мови – це моя творча лабораторія !</vt:lpstr>
      <vt:lpstr>Слайд 28</vt:lpstr>
      <vt:lpstr>Я пишаюсь тим , що працюю у творчому , цілеспрямованому колективі однодумців.  </vt:lpstr>
      <vt:lpstr>Слайд 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ADMIN</cp:lastModifiedBy>
  <cp:revision>101</cp:revision>
  <dcterms:created xsi:type="dcterms:W3CDTF">2013-11-19T05:52:05Z</dcterms:created>
  <dcterms:modified xsi:type="dcterms:W3CDTF">2018-10-17T08:28:01Z</dcterms:modified>
</cp:coreProperties>
</file>