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2" r:id="rId9"/>
    <p:sldId id="264" r:id="rId10"/>
    <p:sldId id="263" r:id="rId11"/>
    <p:sldId id="268" r:id="rId12"/>
    <p:sldId id="265" r:id="rId13"/>
    <p:sldId id="266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0" y="1189451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Teaching listening skills at school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38012" y="3441680"/>
            <a:ext cx="4153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Done by </a:t>
            </a:r>
            <a:r>
              <a:rPr lang="en-US" sz="3600" b="1" dirty="0" err="1" smtClean="0"/>
              <a:t>Oksana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Haleshchuk</a:t>
            </a:r>
            <a:endParaRPr lang="en-US" sz="3600" b="1" dirty="0" smtClean="0"/>
          </a:p>
          <a:p>
            <a:r>
              <a:rPr lang="en-US" sz="3600" b="1" dirty="0" smtClean="0"/>
              <a:t>Teacher  of </a:t>
            </a:r>
            <a:r>
              <a:rPr lang="en-US" sz="3600" b="1" dirty="0" err="1" smtClean="0"/>
              <a:t>Berezhany</a:t>
            </a:r>
            <a:r>
              <a:rPr lang="en-US" sz="3600" b="1" dirty="0" smtClean="0"/>
              <a:t> gymnasium after </a:t>
            </a:r>
            <a:r>
              <a:rPr lang="en-US" sz="3600" b="1" dirty="0" err="1" smtClean="0"/>
              <a:t>B.Lepkiy</a:t>
            </a:r>
            <a:endParaRPr lang="uk-UA" sz="3600" b="1" dirty="0"/>
          </a:p>
        </p:txBody>
      </p:sp>
    </p:spTree>
    <p:extLst>
      <p:ext uri="{BB962C8B-B14F-4D97-AF65-F5344CB8AC3E}">
        <p14:creationId xmlns="" xmlns:p14="http://schemas.microsoft.com/office/powerpoint/2010/main" val="1621283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8" y="2145831"/>
            <a:ext cx="7850778" cy="39022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3509" y="195943"/>
            <a:ext cx="1107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Step 2   </a:t>
            </a:r>
            <a:r>
              <a:rPr lang="en-US" sz="4800" dirty="0" err="1" smtClean="0"/>
              <a:t>Motivating+activating</a:t>
            </a:r>
            <a:r>
              <a:rPr lang="en-US" sz="4800" dirty="0" smtClean="0"/>
              <a:t> vocabulary</a:t>
            </a:r>
            <a:endParaRPr lang="uk-UA" sz="4800" dirty="0"/>
          </a:p>
        </p:txBody>
      </p:sp>
    </p:spTree>
    <p:extLst>
      <p:ext uri="{BB962C8B-B14F-4D97-AF65-F5344CB8AC3E}">
        <p14:creationId xmlns="" xmlns:p14="http://schemas.microsoft.com/office/powerpoint/2010/main" val="2658295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7" y="300446"/>
            <a:ext cx="11547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Step3    Focus on sub-skills / listening strategies</a:t>
            </a:r>
            <a:endParaRPr lang="uk-UA" sz="4800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1927890"/>
            <a:ext cx="10502538" cy="44911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445" y="378823"/>
            <a:ext cx="10951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Step 4 Listening comprehension activity</a:t>
            </a:r>
            <a:endParaRPr lang="uk-UA" sz="4800" dirty="0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76" y="1432016"/>
            <a:ext cx="8014063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712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8" y="248194"/>
            <a:ext cx="1075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Step 5 Developing other language skills</a:t>
            </a:r>
            <a:endParaRPr lang="uk-UA" sz="4800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802674"/>
            <a:ext cx="6777798" cy="3114179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7" y="3761286"/>
            <a:ext cx="5486400" cy="2914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77792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2284639"/>
            <a:ext cx="8334103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9530" y="300445"/>
            <a:ext cx="8386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Final step +  home assignment</a:t>
            </a:r>
            <a:endParaRPr lang="uk-UA" sz="4800" dirty="0"/>
          </a:p>
        </p:txBody>
      </p:sp>
    </p:spTree>
    <p:extLst>
      <p:ext uri="{BB962C8B-B14F-4D97-AF65-F5344CB8AC3E}">
        <p14:creationId xmlns="" xmlns:p14="http://schemas.microsoft.com/office/powerpoint/2010/main" val="4922055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Top tips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2410" y="2155371"/>
            <a:ext cx="10254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Make sure pupils know what they are listening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Underline key words, think of synonyms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Predict the contents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Give questions to check the pupils’     </a:t>
            </a:r>
          </a:p>
          <a:p>
            <a:r>
              <a:rPr lang="en-US" sz="3200" dirty="0" smtClean="0"/>
              <a:t>    comprehension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Never choose the answer because there is such   </a:t>
            </a:r>
          </a:p>
          <a:p>
            <a:r>
              <a:rPr lang="en-US" sz="3200" dirty="0" smtClean="0"/>
              <a:t>    a  word in the listening fragment</a:t>
            </a:r>
          </a:p>
          <a:p>
            <a:pPr>
              <a:buFont typeface="Wingdings" pitchFamily="2" charset="2"/>
              <a:buChar char="Ø"/>
            </a:pPr>
            <a:endParaRPr lang="uk-UA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39" y="2103120"/>
            <a:ext cx="62962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Thank you</a:t>
            </a:r>
          </a:p>
          <a:p>
            <a:pPr algn="ctr"/>
            <a:r>
              <a:rPr lang="en-US" sz="6600" b="1" dirty="0" smtClean="0"/>
              <a:t> for attention</a:t>
            </a:r>
            <a:endParaRPr lang="uk-UA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texts</a:t>
            </a:r>
            <a:endParaRPr lang="uk-UA" b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1480" y="2061512"/>
            <a:ext cx="5311775" cy="30860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Natural sound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 conversation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 phone call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An announcement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 lecture</a:t>
            </a:r>
            <a:endParaRPr lang="en-US" sz="3200" b="1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News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Music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 movie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 TV program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A talk show</a:t>
            </a:r>
          </a:p>
          <a:p>
            <a:endParaRPr lang="uk-UA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935240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91098" y="1463041"/>
            <a:ext cx="3000894" cy="22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Task types</a:t>
            </a:r>
            <a:endParaRPr lang="uk-UA" sz="5400" dirty="0"/>
          </a:p>
        </p:txBody>
      </p:sp>
      <p:sp>
        <p:nvSpPr>
          <p:cNvPr id="6" name="Овал 5"/>
          <p:cNvSpPr/>
          <p:nvPr/>
        </p:nvSpPr>
        <p:spPr>
          <a:xfrm>
            <a:off x="182880" y="434044"/>
            <a:ext cx="4062548" cy="1878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Gap filling</a:t>
            </a:r>
            <a:endParaRPr lang="uk-UA" sz="4400" dirty="0"/>
          </a:p>
        </p:txBody>
      </p:sp>
      <p:sp>
        <p:nvSpPr>
          <p:cNvPr id="7" name="Овал 6"/>
          <p:cNvSpPr/>
          <p:nvPr/>
        </p:nvSpPr>
        <p:spPr>
          <a:xfrm>
            <a:off x="5935286" y="282632"/>
            <a:ext cx="4423560" cy="2044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</a:t>
            </a:r>
            <a:r>
              <a:rPr lang="en-US" sz="4400" dirty="0" smtClean="0"/>
              <a:t>atching</a:t>
            </a:r>
            <a:endParaRPr lang="uk-UA" sz="4400" dirty="0"/>
          </a:p>
        </p:txBody>
      </p:sp>
      <p:sp>
        <p:nvSpPr>
          <p:cNvPr id="8" name="Овал 7"/>
          <p:cNvSpPr/>
          <p:nvPr/>
        </p:nvSpPr>
        <p:spPr>
          <a:xfrm>
            <a:off x="378824" y="3279966"/>
            <a:ext cx="4410496" cy="1895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True</a:t>
            </a:r>
          </a:p>
          <a:p>
            <a:pPr algn="ctr"/>
            <a:r>
              <a:rPr lang="en-US" sz="4400" dirty="0" smtClean="0"/>
              <a:t>\false</a:t>
            </a:r>
            <a:endParaRPr lang="uk-UA" sz="4400" dirty="0"/>
          </a:p>
        </p:txBody>
      </p:sp>
      <p:sp>
        <p:nvSpPr>
          <p:cNvPr id="9" name="Овал 8"/>
          <p:cNvSpPr/>
          <p:nvPr/>
        </p:nvSpPr>
        <p:spPr>
          <a:xfrm>
            <a:off x="5356958" y="3174278"/>
            <a:ext cx="4400995" cy="2011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Multiple</a:t>
            </a:r>
          </a:p>
          <a:p>
            <a:pPr algn="ctr"/>
            <a:r>
              <a:rPr lang="en-US" sz="4400" dirty="0" smtClean="0"/>
              <a:t>choice</a:t>
            </a:r>
            <a:endParaRPr lang="uk-UA" sz="4400" dirty="0"/>
          </a:p>
        </p:txBody>
      </p:sp>
    </p:spTree>
    <p:extLst>
      <p:ext uri="{BB962C8B-B14F-4D97-AF65-F5344CB8AC3E}">
        <p14:creationId xmlns="" xmlns:p14="http://schemas.microsoft.com/office/powerpoint/2010/main" val="19961254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skills and strategies: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554480" y="2236124"/>
            <a:ext cx="71545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main idea (gist)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specific information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details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predicting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inferring meaning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opinion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inferring relations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For recognizing context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39209851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78226"/>
            <a:ext cx="8610600" cy="1295400"/>
          </a:xfrm>
        </p:spPr>
        <p:txBody>
          <a:bodyPr/>
          <a:lstStyle/>
          <a:p>
            <a:pPr algn="ctr"/>
            <a:r>
              <a:rPr lang="de-DE" dirty="0"/>
              <a:t>Main </a:t>
            </a:r>
            <a:r>
              <a:rPr lang="de-DE" dirty="0" err="1"/>
              <a:t>difficulties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Pupils try to understand every word</a:t>
            </a:r>
          </a:p>
          <a:p>
            <a:r>
              <a:rPr lang="en-US" dirty="0" smtClean="0"/>
              <a:t>Pupils don’t know the topical vocabulary</a:t>
            </a:r>
          </a:p>
          <a:p>
            <a:r>
              <a:rPr lang="en-US" dirty="0" smtClean="0"/>
              <a:t>Different accents</a:t>
            </a:r>
          </a:p>
          <a:p>
            <a:r>
              <a:rPr lang="en-US" dirty="0" smtClean="0"/>
              <a:t>Pupils don’t recognize the words they know</a:t>
            </a:r>
          </a:p>
          <a:p>
            <a:r>
              <a:rPr lang="en-US" dirty="0" smtClean="0"/>
              <a:t>Lack of listening strategies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</a:p>
          <a:p>
            <a:r>
              <a:rPr lang="en-US" dirty="0" smtClean="0"/>
              <a:t>Guessing words</a:t>
            </a:r>
          </a:p>
          <a:p>
            <a:r>
              <a:rPr lang="en-US" dirty="0" smtClean="0"/>
              <a:t>Recognizing main points</a:t>
            </a:r>
          </a:p>
          <a:p>
            <a:r>
              <a:rPr lang="en-US" dirty="0" smtClean="0"/>
              <a:t>Difficult listening material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970262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452761"/>
            <a:ext cx="76191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Active      listening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3789" y="878789"/>
            <a:ext cx="3889765" cy="5253042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36" y="2690834"/>
            <a:ext cx="5982789" cy="3691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53880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1" y="166749"/>
            <a:ext cx="7879239" cy="3669119"/>
          </a:xfrm>
          <a:prstGeom prst="rect">
            <a:avLst/>
          </a:prstGeo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1" y="2984109"/>
            <a:ext cx="6405154" cy="36433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5410" y="1473693"/>
            <a:ext cx="3781887" cy="1713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Pre-listening skills and activities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3897297" y="3116063"/>
            <a:ext cx="3728622" cy="15269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While-listening skills and</a:t>
            </a:r>
          </a:p>
          <a:p>
            <a:pPr algn="ctr"/>
            <a:r>
              <a:rPr lang="en-US" dirty="0" smtClean="0"/>
              <a:t>activities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7625919" y="4536491"/>
            <a:ext cx="3844031" cy="174890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Post-listening skills and activities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31533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844" y="201424"/>
            <a:ext cx="10146186" cy="650833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65282" y="885943"/>
            <a:ext cx="10144654" cy="561547"/>
          </a:xfrm>
        </p:spPr>
        <p:txBody>
          <a:bodyPr>
            <a:noAutofit/>
          </a:bodyPr>
          <a:lstStyle/>
          <a:p>
            <a:r>
              <a:rPr lang="en-US" sz="4800" dirty="0" smtClean="0"/>
              <a:t>Step 1   Warm up </a:t>
            </a:r>
            <a:endParaRPr lang="uk-UA" sz="4800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94" y="2461843"/>
            <a:ext cx="8014447" cy="3766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04880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уман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525</TotalTime>
  <Words>211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Туман</vt:lpstr>
      <vt:lpstr>Teaching listening skills at school</vt:lpstr>
      <vt:lpstr>Types of texts</vt:lpstr>
      <vt:lpstr>Слайд 3</vt:lpstr>
      <vt:lpstr>Listening skills and strategies:</vt:lpstr>
      <vt:lpstr>Main difficulties</vt:lpstr>
      <vt:lpstr>Слайд 6</vt:lpstr>
      <vt:lpstr>Слайд 7</vt:lpstr>
      <vt:lpstr>Слайд 8</vt:lpstr>
      <vt:lpstr>Lesson plan</vt:lpstr>
      <vt:lpstr>Слайд 10</vt:lpstr>
      <vt:lpstr>Слайд 11</vt:lpstr>
      <vt:lpstr>Слайд 12</vt:lpstr>
      <vt:lpstr>Слайд 13</vt:lpstr>
      <vt:lpstr>Слайд 14</vt:lpstr>
      <vt:lpstr>Top tips</vt:lpstr>
      <vt:lpstr>Слайд 16</vt:lpstr>
    </vt:vector>
  </TitlesOfParts>
  <Company>Інститут Модернізації та Змісту освіти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listening skills at school</dc:title>
  <dc:creator>Teacher</dc:creator>
  <cp:lastModifiedBy>Admin</cp:lastModifiedBy>
  <cp:revision>21</cp:revision>
  <dcterms:created xsi:type="dcterms:W3CDTF">2017-12-21T11:43:50Z</dcterms:created>
  <dcterms:modified xsi:type="dcterms:W3CDTF">2017-12-21T21:34:07Z</dcterms:modified>
</cp:coreProperties>
</file>