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66" r:id="rId19"/>
    <p:sldId id="267" r:id="rId20"/>
    <p:sldId id="268" r:id="rId21"/>
    <p:sldId id="269" r:id="rId22"/>
    <p:sldId id="278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3" autoAdjust="0"/>
    <p:restoredTop sz="94660"/>
  </p:normalViewPr>
  <p:slideViewPr>
    <p:cSldViewPr>
      <p:cViewPr varScale="1">
        <p:scale>
          <a:sx n="77" d="100"/>
          <a:sy n="77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5950-A71C-4579-9C33-24792B5A6C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E97E-42BF-4FF3-9AE9-801016A55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i-dlya-prezenta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928670"/>
            <a:ext cx="640342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нтегрованого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уроку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дготував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початкових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Б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вської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ЗОШ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I-III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ступен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Чуба Петро Ярославович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429000"/>
            <a:ext cx="5448300" cy="3200400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785794"/>
            <a:ext cx="615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Стежина “ </a:t>
            </a:r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Ігрова”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d2582578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121442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Робота в парах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571744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chemeClr val="accent3">
                    <a:lumMod val="75000"/>
                  </a:schemeClr>
                </a:solidFill>
              </a:rPr>
              <a:t>Розігрування діалогів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27240_7e4895053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00166" y="714356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</a:rPr>
              <a:t>Робота в парах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3143248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</a:rPr>
              <a:t>Гра “ Ввічливі </a:t>
            </a:r>
            <a:r>
              <a:rPr lang="uk-UA" sz="4400" b="1" i="1" dirty="0" err="1" smtClean="0">
                <a:solidFill>
                  <a:schemeClr val="tx2">
                    <a:lumMod val="75000"/>
                  </a:schemeClr>
                </a:solidFill>
              </a:rPr>
              <a:t>слова”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i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6" name="TextBox 5"/>
          <p:cNvSpPr txBox="1"/>
          <p:nvPr/>
        </p:nvSpPr>
        <p:spPr>
          <a:xfrm>
            <a:off x="1785918" y="1357298"/>
            <a:ext cx="7358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Робота в парах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07194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 smtClean="0">
                <a:solidFill>
                  <a:srgbClr val="C00000"/>
                </a:solidFill>
              </a:rPr>
              <a:t>Гра </a:t>
            </a:r>
            <a:r>
              <a:rPr lang="uk-UA" sz="4800" i="1" dirty="0" err="1" smtClean="0">
                <a:solidFill>
                  <a:srgbClr val="C00000"/>
                </a:solidFill>
              </a:rPr>
              <a:t>“Стань</a:t>
            </a:r>
            <a:r>
              <a:rPr lang="uk-UA" sz="4800" i="1" dirty="0" smtClean="0">
                <a:solidFill>
                  <a:srgbClr val="C00000"/>
                </a:solidFill>
              </a:rPr>
              <a:t> </a:t>
            </a:r>
            <a:r>
              <a:rPr lang="uk-UA" sz="4800" i="1" dirty="0" err="1" smtClean="0">
                <a:solidFill>
                  <a:srgbClr val="C00000"/>
                </a:solidFill>
              </a:rPr>
              <a:t>ввічливим”</a:t>
            </a:r>
            <a:endParaRPr lang="ru-RU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0665" y="0"/>
            <a:ext cx="6033335" cy="6033335"/>
          </a:xfrm>
        </p:spPr>
      </p:pic>
      <p:sp>
        <p:nvSpPr>
          <p:cNvPr id="6" name="TextBox 5"/>
          <p:cNvSpPr txBox="1"/>
          <p:nvPr/>
        </p:nvSpPr>
        <p:spPr>
          <a:xfrm>
            <a:off x="428596" y="1071546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Гра</a:t>
            </a:r>
          </a:p>
          <a:p>
            <a:r>
              <a:rPr lang="uk-UA" sz="4800" b="1" i="1" dirty="0" err="1" smtClean="0">
                <a:solidFill>
                  <a:srgbClr val="00B050"/>
                </a:solidFill>
              </a:rPr>
              <a:t>“Світлофор</a:t>
            </a:r>
            <a:endParaRPr lang="uk-UA" sz="4800" b="1" i="1" dirty="0" smtClean="0">
              <a:solidFill>
                <a:srgbClr val="00B050"/>
              </a:solidFill>
            </a:endParaRPr>
          </a:p>
          <a:p>
            <a:r>
              <a:rPr lang="uk-UA" sz="4800" b="1" i="1" dirty="0" err="1" smtClean="0">
                <a:solidFill>
                  <a:srgbClr val="00B050"/>
                </a:solidFill>
              </a:rPr>
              <a:t>Ввічливості”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677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Метод“Асоціативний</a:t>
            </a:r>
            <a:r>
              <a:rPr lang="uk-UA" sz="3200" dirty="0" smtClean="0"/>
              <a:t> </a:t>
            </a:r>
            <a:r>
              <a:rPr lang="uk-UA" sz="3200" dirty="0" err="1" smtClean="0"/>
              <a:t>кущ”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107154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Слова Ввічливості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14488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B050"/>
                </a:solidFill>
              </a:rPr>
              <a:t>Слова прохання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64318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Слова подяки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</a:rPr>
              <a:t>Слова вибачення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966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157161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</a:rPr>
              <a:t>Гра “ Закінчіть </a:t>
            </a:r>
            <a:r>
              <a:rPr lang="uk-UA" sz="5400" b="1" i="1" dirty="0" err="1" smtClean="0">
                <a:solidFill>
                  <a:schemeClr val="accent2">
                    <a:lumMod val="75000"/>
                  </a:schemeClr>
                </a:solidFill>
              </a:rPr>
              <a:t>речення”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27240_7e4895053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7039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Стежина “ Інсценізації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переказу”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05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о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yer-rr-srirsry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580" y="571480"/>
            <a:ext cx="6429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66"/>
                </a:solidFill>
              </a:rPr>
              <a:t>Сьогодн</a:t>
            </a:r>
            <a:r>
              <a:rPr lang="en-US" sz="2400" b="1" i="1" dirty="0" err="1" smtClean="0">
                <a:solidFill>
                  <a:srgbClr val="FF0066"/>
                </a:solidFill>
              </a:rPr>
              <a:t>i</a:t>
            </a:r>
            <a:r>
              <a:rPr lang="ru-RU" sz="2400" b="1" i="1" dirty="0" smtClean="0">
                <a:solidFill>
                  <a:srgbClr val="FF0066"/>
                </a:solidFill>
              </a:rPr>
              <a:t> у нас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незвичайний</a:t>
            </a:r>
            <a:r>
              <a:rPr lang="ru-RU" sz="2400" b="1" i="1" dirty="0" smtClean="0">
                <a:solidFill>
                  <a:srgbClr val="FF0066"/>
                </a:solidFill>
              </a:rPr>
              <a:t> урок – </a:t>
            </a:r>
          </a:p>
          <a:p>
            <a:r>
              <a:rPr lang="ru-RU" sz="2400" b="1" i="1" dirty="0" smtClean="0">
                <a:solidFill>
                  <a:srgbClr val="FF0066"/>
                </a:solidFill>
              </a:rPr>
              <a:t> в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казкову</a:t>
            </a:r>
            <a:r>
              <a:rPr lang="ru-RU" sz="2400" b="1" i="1" dirty="0" smtClean="0">
                <a:solidFill>
                  <a:srgbClr val="FF0066"/>
                </a:solidFill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країну</a:t>
            </a:r>
            <a:r>
              <a:rPr lang="ru-RU" sz="2400" b="1" i="1" dirty="0" smtClean="0">
                <a:solidFill>
                  <a:srgbClr val="FF0066"/>
                </a:solidFill>
              </a:rPr>
              <a:t> ми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зробимо</a:t>
            </a:r>
            <a:r>
              <a:rPr lang="ru-RU" sz="2400" b="1" i="1" dirty="0" smtClean="0">
                <a:solidFill>
                  <a:srgbClr val="FF0066"/>
                </a:solidFill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крок</a:t>
            </a:r>
            <a:r>
              <a:rPr lang="ru-RU" sz="2400" b="1" i="1" dirty="0" smtClean="0">
                <a:solidFill>
                  <a:srgbClr val="FF0066"/>
                </a:solidFill>
              </a:rPr>
              <a:t>. </a:t>
            </a:r>
          </a:p>
          <a:p>
            <a:r>
              <a:rPr lang="ru-RU" sz="2400" b="1" i="1" dirty="0" err="1" smtClean="0">
                <a:solidFill>
                  <a:srgbClr val="FF0066"/>
                </a:solidFill>
              </a:rPr>
              <a:t>Із</a:t>
            </a:r>
            <a:r>
              <a:rPr lang="ru-RU" sz="2400" b="1" i="1" dirty="0" smtClean="0">
                <a:solidFill>
                  <a:srgbClr val="FF0066"/>
                </a:solidFill>
              </a:rPr>
              <a:t>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казкою</a:t>
            </a:r>
            <a:r>
              <a:rPr lang="ru-RU" sz="2400" b="1" i="1" dirty="0" smtClean="0">
                <a:solidFill>
                  <a:srgbClr val="FF0066"/>
                </a:solidFill>
              </a:rPr>
              <a:t> ми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зустрічались</a:t>
            </a:r>
            <a:r>
              <a:rPr lang="ru-RU" sz="2400" b="1" i="1" dirty="0" smtClean="0">
                <a:solidFill>
                  <a:srgbClr val="FF0066"/>
                </a:solidFill>
              </a:rPr>
              <a:t> не раз</a:t>
            </a:r>
          </a:p>
          <a:p>
            <a:r>
              <a:rPr lang="uk-UA" sz="2400" b="1" i="1" dirty="0" smtClean="0">
                <a:solidFill>
                  <a:srgbClr val="FF0066"/>
                </a:solidFill>
              </a:rPr>
              <a:t>І знову вона завітає у клас.</a:t>
            </a:r>
          </a:p>
          <a:p>
            <a:r>
              <a:rPr lang="uk-UA" sz="2400" b="1" i="1" dirty="0" smtClean="0">
                <a:solidFill>
                  <a:srgbClr val="FF0066"/>
                </a:solidFill>
              </a:rPr>
              <a:t>В казках є завжди перешкоди, я знаю</a:t>
            </a:r>
          </a:p>
          <a:p>
            <a:r>
              <a:rPr lang="uk-UA" sz="2400" b="1" i="1" dirty="0" smtClean="0">
                <a:solidFill>
                  <a:srgbClr val="FF0066"/>
                </a:solidFill>
              </a:rPr>
              <a:t>Ми з вами гуртом легко їх </a:t>
            </a:r>
            <a:r>
              <a:rPr lang="uk-UA" sz="2400" b="1" i="1" dirty="0" err="1" smtClean="0">
                <a:solidFill>
                  <a:srgbClr val="FF0066"/>
                </a:solidFill>
              </a:rPr>
              <a:t>подолаєм</a:t>
            </a:r>
            <a:r>
              <a:rPr lang="uk-UA" sz="2400" b="1" i="1" dirty="0" smtClean="0">
                <a:solidFill>
                  <a:srgbClr val="FF0066"/>
                </a:solidFill>
              </a:rPr>
              <a:t>.</a:t>
            </a:r>
          </a:p>
          <a:p>
            <a:r>
              <a:rPr lang="uk-UA" sz="2400" b="1" i="1" dirty="0" smtClean="0">
                <a:solidFill>
                  <a:srgbClr val="FF0066"/>
                </a:solidFill>
              </a:rPr>
              <a:t>Хай сьогодні в кожне серце </a:t>
            </a:r>
          </a:p>
          <a:p>
            <a:r>
              <a:rPr lang="uk-UA" sz="2400" b="1" i="1" dirty="0" smtClean="0">
                <a:solidFill>
                  <a:srgbClr val="FF0066"/>
                </a:solidFill>
              </a:rPr>
              <a:t>Наш урок додасть тепла</a:t>
            </a:r>
          </a:p>
          <a:p>
            <a:r>
              <a:rPr lang="uk-UA" sz="2400" b="1" i="1" dirty="0" smtClean="0">
                <a:solidFill>
                  <a:srgbClr val="FF0066"/>
                </a:solidFill>
              </a:rPr>
              <a:t>А ми гостям посміхнемось побажаємо добра.</a:t>
            </a:r>
            <a:endParaRPr lang="ru-RU" sz="2400" b="1" i="1" dirty="0" smtClean="0">
              <a:solidFill>
                <a:srgbClr val="FF0066"/>
              </a:solidFill>
            </a:endParaRPr>
          </a:p>
          <a:p>
            <a:r>
              <a:rPr lang="ru-RU" sz="2400" dirty="0" smtClean="0">
                <a:solidFill>
                  <a:srgbClr val="FF0066"/>
                </a:solidFill>
              </a:rPr>
              <a:t> </a:t>
            </a:r>
            <a:endParaRPr lang="ru-RU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528c8e791e76226aab38d37ae53cc3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957266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500098" y="1142984"/>
            <a:ext cx="984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Стежина “ Музично –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поетична”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285852" y="1357298"/>
            <a:ext cx="6110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Стежина 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Фантазії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335756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Робота в групах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714612" y="64291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Метод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“Прес”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57161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Я вважаю ……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35743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B050"/>
                </a:solidFill>
              </a:rPr>
              <a:t>Я думаю ……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21468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Ми переконані ……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428625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Мені здається……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nech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4095673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ДЯКУЮ!</a:t>
            </a:r>
          </a:p>
          <a:p>
            <a:pPr algn="ctr"/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ЗУСТРІЧІ!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fb2f2b5f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928926" y="285728"/>
            <a:ext cx="4273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Україна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3494923_svtla-pamyat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61-350x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7420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857224" y="1857364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План уроку</a:t>
            </a:r>
          </a:p>
          <a:p>
            <a:r>
              <a:rPr lang="uk-UA" sz="2400" b="1" i="1" dirty="0" smtClean="0"/>
              <a:t>”</a:t>
            </a:r>
            <a:r>
              <a:rPr lang="uk-UA" sz="2400" b="1" i="1" dirty="0" smtClean="0">
                <a:solidFill>
                  <a:srgbClr val="FF0000"/>
                </a:solidFill>
              </a:rPr>
              <a:t> Стежина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“Каліграфічна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Стежина  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“Мовних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роздумів”</a:t>
            </a:r>
            <a:endParaRPr lang="uk-UA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400" b="1" i="1" dirty="0" smtClean="0">
                <a:solidFill>
                  <a:srgbClr val="FF0000"/>
                </a:solidFill>
              </a:rPr>
              <a:t>Стежина “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Ігрова”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r>
              <a:rPr lang="uk-UA" sz="2400" b="1" i="1" dirty="0" smtClean="0"/>
              <a:t>Стежина “ </a:t>
            </a:r>
            <a:r>
              <a:rPr lang="uk-UA" sz="2400" b="1" i="1" dirty="0" err="1" smtClean="0"/>
              <a:t>Інстінізацій</a:t>
            </a:r>
            <a:r>
              <a:rPr lang="uk-UA" sz="2400" b="1" i="1" dirty="0" smtClean="0"/>
              <a:t> і </a:t>
            </a:r>
            <a:r>
              <a:rPr lang="uk-UA" sz="2400" b="1" i="1" dirty="0" err="1" smtClean="0"/>
              <a:t>переказу”</a:t>
            </a:r>
            <a:endParaRPr lang="uk-UA" sz="2400" b="1" i="1" dirty="0" smtClean="0"/>
          </a:p>
          <a:p>
            <a:r>
              <a:rPr lang="uk-UA" sz="2400" b="1" i="1" dirty="0" smtClean="0">
                <a:solidFill>
                  <a:schemeClr val="accent4"/>
                </a:solidFill>
              </a:rPr>
              <a:t>Стежина “ </a:t>
            </a:r>
            <a:r>
              <a:rPr lang="uk-UA" sz="2400" b="1" i="1" dirty="0" err="1" smtClean="0">
                <a:solidFill>
                  <a:schemeClr val="accent4"/>
                </a:solidFill>
              </a:rPr>
              <a:t>Мучино</a:t>
            </a:r>
            <a:r>
              <a:rPr lang="uk-UA" sz="2400" b="1" i="1" dirty="0" smtClean="0">
                <a:solidFill>
                  <a:schemeClr val="accent4"/>
                </a:solidFill>
              </a:rPr>
              <a:t> – </a:t>
            </a:r>
            <a:r>
              <a:rPr lang="uk-UA" sz="2400" b="1" i="1" dirty="0" err="1" smtClean="0">
                <a:solidFill>
                  <a:schemeClr val="accent4"/>
                </a:solidFill>
              </a:rPr>
              <a:t>поетична”</a:t>
            </a:r>
            <a:endParaRPr lang="uk-UA" sz="2400" b="1" i="1" dirty="0" smtClean="0">
              <a:solidFill>
                <a:schemeClr val="accent4"/>
              </a:solidFill>
            </a:endParaRPr>
          </a:p>
          <a:p>
            <a:r>
              <a:rPr lang="uk-UA" sz="2400" b="1" i="1" dirty="0" err="1" smtClean="0">
                <a:solidFill>
                  <a:srgbClr val="FF0066"/>
                </a:solidFill>
              </a:rPr>
              <a:t>Стежина”</a:t>
            </a:r>
            <a:r>
              <a:rPr lang="uk-UA" sz="2400" b="1" i="1" dirty="0" smtClean="0">
                <a:solidFill>
                  <a:srgbClr val="FF0066"/>
                </a:solidFill>
              </a:rPr>
              <a:t> </a:t>
            </a:r>
            <a:r>
              <a:rPr lang="uk-UA" sz="2400" b="1" i="1" dirty="0" err="1" smtClean="0">
                <a:solidFill>
                  <a:srgbClr val="FF0066"/>
                </a:solidFill>
              </a:rPr>
              <a:t>Фантазії”</a:t>
            </a:r>
            <a:endParaRPr lang="en-US" sz="2400" b="1" i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500042"/>
            <a:ext cx="4862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Стежина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Каліграфічна”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5" descr="61675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928934"/>
            <a:ext cx="5214942" cy="364331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9676" y="357166"/>
            <a:ext cx="900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Стежина “ Мовних 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роздумів”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5" descr="article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6531659" cy="430453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857356" y="57148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Робота над  </a:t>
            </a:r>
            <a:r>
              <a:rPr lang="uk-UA" sz="3600" dirty="0" err="1" smtClean="0">
                <a:solidFill>
                  <a:srgbClr val="002060"/>
                </a:solidFill>
              </a:rPr>
              <a:t>прислів</a:t>
            </a:r>
            <a:r>
              <a:rPr lang="en-US" sz="3600" dirty="0" smtClean="0">
                <a:solidFill>
                  <a:srgbClr val="002060"/>
                </a:solidFill>
              </a:rPr>
              <a:t>’</a:t>
            </a:r>
            <a:r>
              <a:rPr lang="uk-UA" sz="3600" dirty="0" smtClean="0">
                <a:solidFill>
                  <a:srgbClr val="002060"/>
                </a:solidFill>
              </a:rPr>
              <a:t>ями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1357298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Гра “ Згадай і </a:t>
            </a:r>
            <a:r>
              <a:rPr lang="uk-UA" sz="3600" dirty="0" err="1" smtClean="0">
                <a:solidFill>
                  <a:srgbClr val="FF0000"/>
                </a:solidFill>
              </a:rPr>
              <a:t>доповни”</a:t>
            </a:r>
            <a:endParaRPr lang="uk-UA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21455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Краще переконувати словами, як ___________.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14324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Від теплого слова й лід ___________.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407194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Гостре словечко коле __________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246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Назар</dc:creator>
  <cp:lastModifiedBy>Назар</cp:lastModifiedBy>
  <cp:revision>16</cp:revision>
  <dcterms:created xsi:type="dcterms:W3CDTF">2002-01-02T14:09:56Z</dcterms:created>
  <dcterms:modified xsi:type="dcterms:W3CDTF">2002-01-01T01:45:17Z</dcterms:modified>
</cp:coreProperties>
</file>