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9" r:id="rId3"/>
    <p:sldMasterId id="2147483706" r:id="rId4"/>
    <p:sldMasterId id="2147483723" r:id="rId5"/>
    <p:sldMasterId id="2147483740" r:id="rId6"/>
    <p:sldMasterId id="2147483757" r:id="rId7"/>
    <p:sldMasterId id="2147483774" r:id="rId8"/>
    <p:sldMasterId id="2147483791" r:id="rId9"/>
    <p:sldMasterId id="2147483808" r:id="rId10"/>
  </p:sldMasterIdLst>
  <p:notesMasterIdLst>
    <p:notesMasterId r:id="rId34"/>
  </p:notesMasterIdLst>
  <p:handoutMasterIdLst>
    <p:handoutMasterId r:id="rId35"/>
  </p:handoutMasterIdLst>
  <p:sldIdLst>
    <p:sldId id="256" r:id="rId11"/>
    <p:sldId id="265" r:id="rId12"/>
    <p:sldId id="270" r:id="rId13"/>
    <p:sldId id="266" r:id="rId14"/>
    <p:sldId id="267" r:id="rId15"/>
    <p:sldId id="268" r:id="rId16"/>
    <p:sldId id="269" r:id="rId17"/>
    <p:sldId id="272" r:id="rId18"/>
    <p:sldId id="257" r:id="rId19"/>
    <p:sldId id="259" r:id="rId20"/>
    <p:sldId id="260" r:id="rId21"/>
    <p:sldId id="261" r:id="rId22"/>
    <p:sldId id="264" r:id="rId23"/>
    <p:sldId id="271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04E2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38" autoAdjust="0"/>
    <p:restoredTop sz="94595" autoAdjust="0"/>
  </p:normalViewPr>
  <p:slideViewPr>
    <p:cSldViewPr>
      <p:cViewPr varScale="1">
        <p:scale>
          <a:sx n="83" d="100"/>
          <a:sy n="83" d="100"/>
        </p:scale>
        <p:origin x="164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809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76C1C5-52CF-4DFD-BAFE-AC77ABF87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7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532CF-BE21-4F1A-9CD9-52420E8FF2BA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80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2634B-0DB9-4507-B9AE-C242CA22C221}" type="slidenum">
              <a:rPr lang="en-US"/>
              <a:pPr/>
              <a:t>9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563BC1-947B-4A1C-9516-81906DD23465}" type="slidenum">
              <a:rPr lang="en-US"/>
              <a:pPr/>
              <a:t>14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7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961D-F435-419A-9A32-E2B1C0B01E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A208-FC5D-4F66-9E03-8B1F04C25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961D-F435-419A-9A32-E2B1C0B01E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A208-FC5D-4F66-9E03-8B1F04C25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2540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4126018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8627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345904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8188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350436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049233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028864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5376577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7357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961D-F435-419A-9A32-E2B1C0B01E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A208-FC5D-4F66-9E03-8B1F04C25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943244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5378467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736848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745714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507093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5355556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096875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998898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8625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1539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24851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71655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462316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487547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805235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320223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799476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649464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51815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437963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0740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86422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506848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736779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151863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1807232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2591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290277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39433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9366310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41282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03726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288369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0674456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343168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3634261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206416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593994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649985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6852406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3793231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524564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45020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41082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6559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534004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990349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666694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78595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7249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6301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84562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026183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7174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961D-F435-419A-9A32-E2B1C0B01E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A208-FC5D-4F66-9E03-8B1F04C25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13331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14453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129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30563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0937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50244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21057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37934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3141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164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961D-F435-419A-9A32-E2B1C0B01E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A208-FC5D-4F66-9E03-8B1F04C25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72283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04820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51634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51833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80094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87507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42920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65930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126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0150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961D-F435-419A-9A32-E2B1C0B01E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A208-FC5D-4F66-9E03-8B1F04C25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98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4875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18902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604593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792796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35135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03341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115544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504150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2528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961D-F435-419A-9A32-E2B1C0B01E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A208-FC5D-4F66-9E03-8B1F04C25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054383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89617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871232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78116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437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733413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2368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12488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7634822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759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961D-F435-419A-9A32-E2B1C0B01E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A208-FC5D-4F66-9E03-8B1F04C25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699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11296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874168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68194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2288149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213377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004242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583194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106910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62712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961D-F435-419A-9A32-E2B1C0B01E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A208-FC5D-4F66-9E03-8B1F04C25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1808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496739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88731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787109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362331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752642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3545796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256986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22145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590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961D-F435-419A-9A32-E2B1C0B01E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A208-FC5D-4F66-9E03-8B1F04C25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13918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535766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60032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158328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3265196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94526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1CADE4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0464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95495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1CADE4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10194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11939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961D-F435-419A-9A32-E2B1C0B01E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1A208-FC5D-4F66-9E03-8B1F04C25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275584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447536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9140404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55943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046434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022147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0406190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1109633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704211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1946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961D-F435-419A-9A32-E2B1C0B01EA0}" type="datetimeFigureOut">
              <a:rPr lang="ru-RU" smtClean="0"/>
              <a:pPr/>
              <a:t>16.01.2019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1A208-FC5D-4F66-9E03-8B1F04C258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98113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4360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8540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296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58946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7693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7317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731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E0E8D594-7117-4073-94F7-8DB487D3BA5E}" type="datetimeFigureOut">
              <a:rPr lang="uk-UA" smtClean="0">
                <a:solidFill>
                  <a:prstClr val="black">
                    <a:tint val="75000"/>
                  </a:prstClr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16.01.2019</a:t>
            </a:fld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>
              <a:solidFill>
                <a:prstClr val="black">
                  <a:tint val="75000"/>
                </a:prstClr>
              </a:solidFill>
              <a:latin typeface="Trebuchet MS" panose="020B0603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0051B6E-3727-4703-8B10-B6501D832D1C}" type="slidenum">
              <a:rPr lang="uk-UA" smtClean="0">
                <a:solidFill>
                  <a:srgbClr val="1CADE4"/>
                </a:solidFill>
                <a:latin typeface="Trebuchet MS" panose="020B060302020202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uk-UA">
              <a:solidFill>
                <a:srgbClr val="1CADE4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1117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285728"/>
            <a:ext cx="8858280" cy="5572164"/>
          </a:xfrm>
          <a:noFill/>
        </p:spPr>
        <p:txBody>
          <a:bodyPr>
            <a:noAutofit/>
          </a:bodyPr>
          <a:lstStyle/>
          <a:p>
            <a:pPr algn="ctr"/>
            <a:r>
              <a:rPr lang="uk-UA" b="1" dirty="0" smtClean="0"/>
              <a:t>Тема. </a:t>
            </a:r>
            <a:r>
              <a:rPr lang="en-US" b="1" dirty="0" smtClean="0"/>
              <a:t> </a:t>
            </a:r>
            <a:r>
              <a:rPr lang="uk-UA" b="1" dirty="0" smtClean="0"/>
              <a:t> </a:t>
            </a:r>
            <a:r>
              <a:rPr lang="uk-UA" b="1" dirty="0" smtClean="0">
                <a:solidFill>
                  <a:srgbClr val="C00000"/>
                </a:solidFill>
              </a:rPr>
              <a:t>Способи орієнтування на місцевості.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Визначення   напрямків на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 місцевості.</a:t>
            </a:r>
            <a:r>
              <a:rPr lang="en-US" b="1" dirty="0" smtClean="0">
                <a:solidFill>
                  <a:srgbClr val="C00000"/>
                </a:solidFill>
              </a:rPr>
              <a:t>  </a:t>
            </a:r>
            <a:r>
              <a:rPr lang="uk-UA" b="1" dirty="0" smtClean="0">
                <a:solidFill>
                  <a:srgbClr val="C00000"/>
                </a:solidFill>
              </a:rPr>
              <a:t>Компас.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Поняття про азимут.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uk-UA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3700" y="6165850"/>
            <a:ext cx="3816350" cy="431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uk-UA" sz="2000" dirty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компасів</a:t>
            </a:r>
            <a:endParaRPr lang="uk-UA" dirty="0"/>
          </a:p>
        </p:txBody>
      </p:sp>
      <p:pic>
        <p:nvPicPr>
          <p:cNvPr id="15" name="Місце для вмісту 14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4" y="2143116"/>
            <a:ext cx="2714644" cy="2678608"/>
          </a:xfrm>
        </p:spPr>
      </p:pic>
      <p:pic>
        <p:nvPicPr>
          <p:cNvPr id="4" name="Рисунок 3" descr="img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714488"/>
            <a:ext cx="3338069" cy="2500330"/>
          </a:xfrm>
          <a:prstGeom prst="rect">
            <a:avLst/>
          </a:prstGeom>
        </p:spPr>
      </p:pic>
      <p:pic>
        <p:nvPicPr>
          <p:cNvPr id="16" name="Рисунок 15" descr="2110bb14-3d3c-11e3-b90f-0015179e3e77_2110bb18-3d3c-11e3-b90f-0015179e3e77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214818"/>
            <a:ext cx="2394729" cy="23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Компас геологічний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ur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3242696" cy="2428892"/>
          </a:xfrm>
          <a:prstGeom prst="rect">
            <a:avLst/>
          </a:prstGeom>
        </p:spPr>
      </p:pic>
      <p:pic>
        <p:nvPicPr>
          <p:cNvPr id="5" name="Місце для вмісту 4" descr="554018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4876" y="3571876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8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Компас водяний</a:t>
            </a:r>
            <a:endParaRPr lang="uk-UA" dirty="0"/>
          </a:p>
        </p:txBody>
      </p:sp>
      <p:pic>
        <p:nvPicPr>
          <p:cNvPr id="4" name="Місце для вмісту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3005160" cy="3005160"/>
          </a:xfrm>
        </p:spPr>
      </p:pic>
      <p:pic>
        <p:nvPicPr>
          <p:cNvPr id="5" name="Рисунок 4" descr="5384a4046b9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1785926"/>
            <a:ext cx="3929090" cy="392909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к в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09895" y="4786322"/>
            <a:ext cx="2762237" cy="2071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73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141763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Азимут </a:t>
            </a:r>
            <a:r>
              <a:rPr lang="ru-RU" sz="2200" b="1" dirty="0" smtClean="0"/>
              <a:t>— кут на </a:t>
            </a:r>
            <a:r>
              <a:rPr lang="ru-RU" sz="2200" b="1" dirty="0" err="1" smtClean="0"/>
              <a:t>місцевості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або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карті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утворюється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напрямом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північ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напрямом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обраний</a:t>
            </a:r>
            <a:r>
              <a:rPr lang="ru-RU" sz="2200" b="1" dirty="0" smtClean="0"/>
              <a:t> пункт. Кути </a:t>
            </a:r>
            <a:r>
              <a:rPr lang="ru-RU" sz="2200" b="1" dirty="0" err="1" smtClean="0"/>
              <a:t>зчитуються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напряму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північ</a:t>
            </a:r>
            <a:r>
              <a:rPr lang="ru-RU" sz="2200" b="1" dirty="0" smtClean="0"/>
              <a:t> за ходом </a:t>
            </a:r>
            <a:r>
              <a:rPr lang="ru-RU" sz="2200" b="1" dirty="0" err="1" smtClean="0"/>
              <a:t>годинникової</a:t>
            </a:r>
            <a:r>
              <a:rPr lang="ru-RU" b="1" dirty="0" smtClean="0"/>
              <a:t> </a:t>
            </a:r>
            <a:r>
              <a:rPr lang="ru-RU" sz="2200" b="1" dirty="0" err="1" smtClean="0"/>
              <a:t>стрілки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89438" y="3309938"/>
          <a:ext cx="495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Пакет" r:id="rId3" imgW="495360" imgH="485640" progId="Package">
                  <p:embed/>
                </p:oleObj>
              </mc:Choice>
              <mc:Fallback>
                <p:oleObj name="Пакет" r:id="rId3" imgW="495360" imgH="4856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3309938"/>
                        <a:ext cx="4953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297363" y="3292475"/>
          <a:ext cx="495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Пакет" r:id="rId5" imgW="495360" imgH="485640" progId="Package">
                  <p:embed/>
                </p:oleObj>
              </mc:Choice>
              <mc:Fallback>
                <p:oleObj name="Пакет" r:id="rId5" imgW="495360" imgH="48564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7363" y="3292475"/>
                        <a:ext cx="4953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G:\дні географії\As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66981" y="1833062"/>
            <a:ext cx="6105481" cy="432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92882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uk-UA" sz="2200" b="1" dirty="0" smtClean="0"/>
              <a:t>Новітні пристрої для орієнтування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GPS-навігатор – пристрій,що визначає своє місцезнаходження,використовуючи сигнали штучних супутників Землі. Такий </a:t>
            </a:r>
            <a:r>
              <a:rPr lang="en-US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GPS-</a:t>
            </a:r>
            <a:r>
              <a:rPr lang="uk-UA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компас може визначити місцеперебування користувача в будь-якій точці земної кулі й указати це місце на </a:t>
            </a:r>
            <a:r>
              <a:rPr lang="uk-UA" sz="16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карті.Багато</a:t>
            </a:r>
            <a:r>
              <a:rPr lang="uk-UA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приймачів GPS вбудовані в мобільні телефони і у </a:t>
            </a:r>
            <a:r>
              <a:rPr lang="uk-UA" sz="160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звичайні годинники.</a:t>
            </a:r>
            <a:r>
              <a:rPr lang="ru-RU" sz="1600" dirty="0" smtClean="0">
                <a:latin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</a:rPr>
            </a:br>
            <a:r>
              <a:rPr lang="uk-UA" sz="1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густому тумані або під землею зв'язок із супутником порушується.</a:t>
            </a:r>
            <a:r>
              <a:rPr lang="uk-UA" sz="5400" dirty="0" smtClean="0">
                <a:latin typeface="Arial" pitchFamily="34" charset="0"/>
              </a:rPr>
              <a:t/>
            </a:r>
            <a:br>
              <a:rPr lang="uk-UA" sz="5400" dirty="0" smtClean="0">
                <a:latin typeface="Arial" pitchFamily="34" charset="0"/>
              </a:rPr>
            </a:br>
            <a:endParaRPr lang="ru-RU" dirty="0"/>
          </a:p>
        </p:txBody>
      </p:sp>
      <p:pic>
        <p:nvPicPr>
          <p:cNvPr id="4" name="Рисунок 3" descr="Shturmann_play_50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86232"/>
            <a:ext cx="3737356" cy="2571768"/>
          </a:xfrm>
          <a:prstGeom prst="rect">
            <a:avLst/>
          </a:prstGeom>
        </p:spPr>
      </p:pic>
      <p:pic>
        <p:nvPicPr>
          <p:cNvPr id="7" name="Рисунок 6" descr="gps-navigation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357430"/>
            <a:ext cx="4357718" cy="2450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0091" y="1127414"/>
            <a:ext cx="4585854" cy="727363"/>
          </a:xfrm>
        </p:spPr>
        <p:txBody>
          <a:bodyPr/>
          <a:lstStyle/>
          <a:p>
            <a:r>
              <a:rPr lang="uk-UA" sz="3000" dirty="0">
                <a:solidFill>
                  <a:schemeClr val="tx1"/>
                </a:solidFill>
              </a:rPr>
              <a:t>Гра «</a:t>
            </a:r>
            <a:r>
              <a:rPr lang="uk-UA" sz="3000" dirty="0" err="1">
                <a:solidFill>
                  <a:schemeClr val="tx1"/>
                </a:solidFill>
              </a:rPr>
              <a:t>Продовжи</a:t>
            </a:r>
            <a:r>
              <a:rPr lang="uk-UA" sz="3000" dirty="0">
                <a:solidFill>
                  <a:schemeClr val="tx1"/>
                </a:solidFill>
              </a:rPr>
              <a:t> речення</a:t>
            </a:r>
            <a:r>
              <a:rPr lang="uk-UA" sz="2400" dirty="0">
                <a:solidFill>
                  <a:schemeClr val="tx1"/>
                </a:solidFill>
              </a:rPr>
              <a:t>»</a:t>
            </a:r>
            <a:br>
              <a:rPr lang="uk-UA" sz="2400" dirty="0">
                <a:solidFill>
                  <a:schemeClr val="tx1"/>
                </a:solidFill>
              </a:rPr>
            </a:b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0300" y="1937905"/>
            <a:ext cx="5825202" cy="3844637"/>
          </a:xfrm>
        </p:spPr>
        <p:txBody>
          <a:bodyPr>
            <a:normAutofit/>
          </a:bodyPr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uk-UA" sz="2700" dirty="0">
                <a:solidFill>
                  <a:srgbClr val="FF0000"/>
                </a:solidFill>
              </a:rPr>
              <a:t>Орієнтування – це …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uk-UA" sz="2700" dirty="0">
                <a:solidFill>
                  <a:schemeClr val="accent5">
                    <a:lumMod val="50000"/>
                  </a:schemeClr>
                </a:solidFill>
              </a:rPr>
              <a:t>Сторони горизонту є …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uk-UA" sz="2700" dirty="0">
                <a:solidFill>
                  <a:srgbClr val="7030A0"/>
                </a:solidFill>
              </a:rPr>
              <a:t>Основні сторони горизонту - …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uk-UA" sz="2700" dirty="0">
                <a:solidFill>
                  <a:srgbClr val="C00000"/>
                </a:solidFill>
              </a:rPr>
              <a:t>Допоміжні сторони горизонту - …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uk-UA" sz="2700" dirty="0">
                <a:solidFill>
                  <a:srgbClr val="002060"/>
                </a:solidFill>
              </a:rPr>
              <a:t>Орієнтуватися можна за …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uk-UA" sz="2700" dirty="0">
                <a:solidFill>
                  <a:srgbClr val="0070C0"/>
                </a:solidFill>
              </a:rPr>
              <a:t>Компас – це …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uk-UA" sz="2700" dirty="0">
                <a:solidFill>
                  <a:srgbClr val="FF0000"/>
                </a:solidFill>
              </a:rPr>
              <a:t>Азимут – це …</a:t>
            </a:r>
            <a:endParaRPr lang="uk-UA" sz="27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2564" y="3087832"/>
            <a:ext cx="65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 sz="135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70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r>
              <a:rPr lang="uk-UA" dirty="0" smtClean="0"/>
              <a:t>          </a:t>
            </a:r>
            <a:r>
              <a:rPr lang="uk-UA" dirty="0" smtClean="0">
                <a:solidFill>
                  <a:schemeClr val="tx1"/>
                </a:solidFill>
              </a:rPr>
              <a:t>Прийом </a:t>
            </a:r>
            <a:r>
              <a:rPr lang="uk-UA" dirty="0">
                <a:solidFill>
                  <a:schemeClr val="tx1"/>
                </a:solidFill>
              </a:rPr>
              <a:t>«Поміркуй</a:t>
            </a:r>
            <a:r>
              <a:rPr lang="uk-UA" dirty="0" smtClean="0">
                <a:solidFill>
                  <a:schemeClr val="tx1"/>
                </a:solidFill>
              </a:rPr>
              <a:t>»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sz="1800" dirty="0">
                <a:solidFill>
                  <a:schemeClr val="tx1"/>
                </a:solidFill>
              </a:rPr>
              <a:t> </a:t>
            </a:r>
            <a:r>
              <a:rPr lang="uk-UA" sz="1800" dirty="0">
                <a:solidFill>
                  <a:schemeClr val="tx1"/>
                </a:solidFill>
              </a:rPr>
              <a:t>                     </a:t>
            </a:r>
            <a:r>
              <a:rPr lang="uk-UA" sz="1800" dirty="0">
                <a:solidFill>
                  <a:srgbClr val="FFC000"/>
                </a:solidFill>
              </a:rPr>
              <a:t>(Робота в парах)</a:t>
            </a:r>
            <a:endParaRPr lang="uk-UA" sz="18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100" b="1" dirty="0"/>
              <a:t>У якому напрямі у класі розташована:</a:t>
            </a:r>
          </a:p>
          <a:p>
            <a:pPr marL="0" indent="0">
              <a:buNone/>
            </a:pPr>
            <a:r>
              <a:rPr lang="uk-UA" sz="2100" b="1" dirty="0"/>
              <a:t>- учнівська дошка;</a:t>
            </a:r>
          </a:p>
          <a:p>
            <a:pPr marL="0" indent="0">
              <a:buNone/>
            </a:pPr>
            <a:r>
              <a:rPr lang="uk-UA" sz="2100" b="1" dirty="0"/>
              <a:t>- вхідні двері;</a:t>
            </a:r>
          </a:p>
          <a:p>
            <a:pPr marL="0" indent="0">
              <a:buNone/>
            </a:pPr>
            <a:r>
              <a:rPr lang="uk-UA" sz="2100" b="1" dirty="0"/>
              <a:t>- вікна;</a:t>
            </a:r>
          </a:p>
          <a:p>
            <a:pPr marL="0" indent="0">
              <a:buNone/>
            </a:pPr>
            <a:r>
              <a:rPr lang="uk-UA" sz="2100" b="1" dirty="0"/>
              <a:t>- вчительський стіл;</a:t>
            </a:r>
          </a:p>
          <a:p>
            <a:pPr marL="0" indent="0">
              <a:buNone/>
            </a:pPr>
            <a:r>
              <a:rPr lang="uk-UA" sz="2100" b="1" dirty="0"/>
              <a:t>- учнівський куток.</a:t>
            </a:r>
          </a:p>
          <a:p>
            <a:pPr>
              <a:buFontTx/>
              <a:buChar char="-"/>
            </a:pPr>
            <a:endParaRPr lang="uk-UA" sz="2100" b="1" dirty="0"/>
          </a:p>
          <a:p>
            <a:pPr>
              <a:buFontTx/>
              <a:buChar char="-"/>
            </a:pPr>
            <a:endParaRPr lang="uk-UA" sz="2100" b="1" dirty="0"/>
          </a:p>
        </p:txBody>
      </p:sp>
    </p:spTree>
    <p:extLst>
      <p:ext uri="{BB962C8B-B14F-4D97-AF65-F5344CB8AC3E}">
        <p14:creationId xmlns:p14="http://schemas.microsoft.com/office/powerpoint/2010/main" val="13694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              Прийом «</a:t>
            </a:r>
            <a:r>
              <a:rPr lang="uk-UA" dirty="0" err="1" smtClean="0">
                <a:solidFill>
                  <a:schemeClr val="tx1"/>
                </a:solidFill>
              </a:rPr>
              <a:t>Сінквейн</a:t>
            </a:r>
            <a:r>
              <a:rPr lang="uk-UA" dirty="0" smtClean="0">
                <a:solidFill>
                  <a:schemeClr val="tx1"/>
                </a:solidFill>
              </a:rPr>
              <a:t>»</a:t>
            </a:r>
            <a:br>
              <a:rPr lang="uk-UA" dirty="0" smtClean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                </a:t>
            </a:r>
            <a:r>
              <a:rPr lang="uk-UA" sz="2325" dirty="0">
                <a:solidFill>
                  <a:srgbClr val="FFC000"/>
                </a:solidFill>
              </a:rPr>
              <a:t>(робота в парах)</a:t>
            </a:r>
            <a:br>
              <a:rPr lang="uk-UA" sz="2325" dirty="0">
                <a:solidFill>
                  <a:srgbClr val="FFC000"/>
                </a:solidFill>
              </a:rPr>
            </a:br>
            <a:endParaRPr lang="uk-UA" sz="2325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000" dirty="0"/>
              <a:t>      Азимут</a:t>
            </a:r>
          </a:p>
          <a:p>
            <a:r>
              <a:rPr lang="uk-UA" sz="3000" dirty="0"/>
              <a:t> Точний, градусний</a:t>
            </a:r>
          </a:p>
          <a:p>
            <a:r>
              <a:rPr lang="uk-UA" sz="3000" dirty="0"/>
              <a:t> Вказує, направляє, визначає</a:t>
            </a:r>
          </a:p>
          <a:p>
            <a:r>
              <a:rPr lang="uk-UA" sz="3000" dirty="0"/>
              <a:t> Направляє на північ і предмет</a:t>
            </a:r>
          </a:p>
          <a:p>
            <a:r>
              <a:rPr lang="uk-UA" sz="3000" dirty="0"/>
              <a:t> Кут.</a:t>
            </a:r>
            <a:endParaRPr lang="uk-UA" sz="3000" dirty="0"/>
          </a:p>
        </p:txBody>
      </p:sp>
    </p:spTree>
    <p:extLst>
      <p:ext uri="{BB962C8B-B14F-4D97-AF65-F5344CB8AC3E}">
        <p14:creationId xmlns:p14="http://schemas.microsoft.com/office/powerpoint/2010/main" val="166109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100" dirty="0"/>
              <a:t>  Аз. 340˚  - </a:t>
            </a:r>
            <a:r>
              <a:rPr lang="uk-UA" sz="2100" dirty="0" err="1"/>
              <a:t>деревяний</a:t>
            </a:r>
            <a:r>
              <a:rPr lang="uk-UA" sz="2100" dirty="0"/>
              <a:t> вітряк</a:t>
            </a:r>
          </a:p>
          <a:p>
            <a:r>
              <a:rPr lang="uk-UA" sz="2100" dirty="0"/>
              <a:t>  Аз. 55˚    - одиноке дерево</a:t>
            </a:r>
          </a:p>
          <a:p>
            <a:r>
              <a:rPr lang="uk-UA" sz="2100" dirty="0"/>
              <a:t>  Аз. 105˚  - озеро</a:t>
            </a:r>
          </a:p>
          <a:p>
            <a:r>
              <a:rPr lang="uk-UA" sz="2100" dirty="0"/>
              <a:t>  Аз. 270˚  - ліс</a:t>
            </a:r>
          </a:p>
          <a:p>
            <a:r>
              <a:rPr lang="uk-UA" sz="2100" dirty="0"/>
              <a:t>  Аз. 240˚  - </a:t>
            </a:r>
            <a:r>
              <a:rPr lang="uk-UA" sz="2100"/>
              <a:t>будинок лісника</a:t>
            </a:r>
            <a:endParaRPr lang="uk-UA" sz="2100" dirty="0"/>
          </a:p>
        </p:txBody>
      </p:sp>
    </p:spTree>
    <p:extLst>
      <p:ext uri="{BB962C8B-B14F-4D97-AF65-F5344CB8AC3E}">
        <p14:creationId xmlns:p14="http://schemas.microsoft.com/office/powerpoint/2010/main" val="21013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474" y="1141269"/>
            <a:ext cx="45512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2700" dirty="0">
                <a:solidFill>
                  <a:prstClr val="black"/>
                </a:solidFill>
                <a:latin typeface="Trebuchet MS" panose="020B0603020202020204"/>
              </a:rPr>
              <a:t>Прийом «Рефлексія»</a:t>
            </a:r>
            <a:endParaRPr lang="uk-UA" sz="27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6746" y="1730350"/>
            <a:ext cx="54746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 err="1">
                <a:solidFill>
                  <a:srgbClr val="C00000"/>
                </a:solidFill>
                <a:latin typeface="Trebuchet MS" panose="020B0603020202020204"/>
              </a:rPr>
              <a:t>Сьогодні</a:t>
            </a:r>
            <a:r>
              <a:rPr lang="ru-RU" sz="2100" dirty="0">
                <a:solidFill>
                  <a:srgbClr val="C00000"/>
                </a:solidFill>
                <a:latin typeface="Trebuchet MS" panose="020B0603020202020204"/>
              </a:rPr>
              <a:t> я </a:t>
            </a:r>
            <a:r>
              <a:rPr lang="ru-RU" sz="2100" dirty="0" err="1">
                <a:solidFill>
                  <a:srgbClr val="C00000"/>
                </a:solidFill>
                <a:latin typeface="Trebuchet MS" panose="020B0603020202020204"/>
              </a:rPr>
              <a:t>дізнався</a:t>
            </a:r>
            <a:r>
              <a:rPr lang="ru-RU" sz="2100" dirty="0">
                <a:solidFill>
                  <a:srgbClr val="C00000"/>
                </a:solidFill>
                <a:latin typeface="Trebuchet MS" panose="020B0603020202020204"/>
              </a:rPr>
              <a:t>…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 err="1">
                <a:solidFill>
                  <a:prstClr val="black"/>
                </a:solidFill>
                <a:latin typeface="Trebuchet MS" panose="020B0603020202020204"/>
              </a:rPr>
              <a:t>Було</a:t>
            </a:r>
            <a:r>
              <a:rPr lang="ru-RU" sz="21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Trebuchet MS" panose="020B0603020202020204"/>
              </a:rPr>
              <a:t>цікаво</a:t>
            </a:r>
            <a:r>
              <a:rPr lang="ru-RU" sz="2100" dirty="0">
                <a:solidFill>
                  <a:prstClr val="black"/>
                </a:solidFill>
                <a:latin typeface="Trebuchet MS" panose="020B0603020202020204"/>
              </a:rPr>
              <a:t> …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 err="1">
                <a:solidFill>
                  <a:srgbClr val="C00000"/>
                </a:solidFill>
                <a:latin typeface="Trebuchet MS" panose="020B0603020202020204"/>
              </a:rPr>
              <a:t>Було</a:t>
            </a:r>
            <a:r>
              <a:rPr lang="ru-RU" sz="2100" dirty="0">
                <a:solidFill>
                  <a:srgbClr val="C00000"/>
                </a:solidFill>
                <a:latin typeface="Trebuchet MS" panose="020B0603020202020204"/>
              </a:rPr>
              <a:t> складно</a:t>
            </a:r>
            <a:r>
              <a:rPr lang="ru-RU" sz="2100" dirty="0">
                <a:solidFill>
                  <a:srgbClr val="C00000"/>
                </a:solidFill>
                <a:latin typeface="Trebuchet MS" panose="020B0603020202020204"/>
              </a:rPr>
              <a:t>…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prstClr val="black"/>
                </a:solidFill>
                <a:latin typeface="Trebuchet MS" panose="020B0603020202020204"/>
              </a:rPr>
              <a:t>Я </a:t>
            </a:r>
            <a:r>
              <a:rPr lang="ru-RU" sz="2100" dirty="0" err="1">
                <a:solidFill>
                  <a:prstClr val="black"/>
                </a:solidFill>
                <a:latin typeface="Trebuchet MS" panose="020B0603020202020204"/>
              </a:rPr>
              <a:t>зрозумів</a:t>
            </a:r>
            <a:r>
              <a:rPr lang="ru-RU" sz="2100" dirty="0">
                <a:solidFill>
                  <a:prstClr val="black"/>
                </a:solidFill>
                <a:latin typeface="Trebuchet MS" panose="020B0603020202020204"/>
              </a:rPr>
              <a:t>, </a:t>
            </a:r>
            <a:r>
              <a:rPr lang="ru-RU" sz="2100" dirty="0" err="1">
                <a:solidFill>
                  <a:prstClr val="black"/>
                </a:solidFill>
                <a:latin typeface="Trebuchet MS" panose="020B0603020202020204"/>
              </a:rPr>
              <a:t>що</a:t>
            </a:r>
            <a:r>
              <a:rPr lang="ru-RU" sz="2100" dirty="0">
                <a:solidFill>
                  <a:prstClr val="black"/>
                </a:solidFill>
                <a:latin typeface="Trebuchet MS" panose="020B0603020202020204"/>
              </a:rPr>
              <a:t>…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>
                <a:solidFill>
                  <a:prstClr val="black"/>
                </a:solidFill>
                <a:latin typeface="Trebuchet MS" panose="020B0603020202020204"/>
              </a:rPr>
              <a:t>Я </a:t>
            </a:r>
            <a:r>
              <a:rPr lang="ru-RU" sz="2100" dirty="0" err="1">
                <a:solidFill>
                  <a:prstClr val="black"/>
                </a:solidFill>
                <a:latin typeface="Trebuchet MS" panose="020B0603020202020204"/>
              </a:rPr>
              <a:t>навчився</a:t>
            </a:r>
            <a:r>
              <a:rPr lang="ru-RU" sz="2100" dirty="0">
                <a:solidFill>
                  <a:prstClr val="black"/>
                </a:solidFill>
                <a:latin typeface="Trebuchet MS" panose="020B0603020202020204"/>
              </a:rPr>
              <a:t>…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2100" dirty="0" err="1">
                <a:solidFill>
                  <a:srgbClr val="C00000"/>
                </a:solidFill>
                <a:latin typeface="Trebuchet MS" panose="020B0603020202020204"/>
              </a:rPr>
              <a:t>Тепер</a:t>
            </a:r>
            <a:r>
              <a:rPr lang="ru-RU" sz="2100" dirty="0">
                <a:solidFill>
                  <a:srgbClr val="C00000"/>
                </a:solidFill>
                <a:latin typeface="Trebuchet MS" panose="020B0603020202020204"/>
              </a:rPr>
              <a:t> </a:t>
            </a:r>
            <a:r>
              <a:rPr lang="ru-RU" sz="2100" dirty="0">
                <a:solidFill>
                  <a:srgbClr val="C00000"/>
                </a:solidFill>
                <a:latin typeface="Trebuchet MS" panose="020B0603020202020204"/>
              </a:rPr>
              <a:t>я </a:t>
            </a:r>
            <a:r>
              <a:rPr lang="ru-RU" sz="2100" dirty="0" err="1">
                <a:solidFill>
                  <a:srgbClr val="C00000"/>
                </a:solidFill>
                <a:latin typeface="Trebuchet MS" panose="020B0603020202020204"/>
              </a:rPr>
              <a:t>зможу</a:t>
            </a:r>
            <a:r>
              <a:rPr lang="ru-RU" sz="2100" dirty="0">
                <a:solidFill>
                  <a:srgbClr val="C00000"/>
                </a:solidFill>
                <a:latin typeface="Trebuchet MS" panose="020B0603020202020204"/>
              </a:rPr>
              <a:t>…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ru-RU" sz="210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 sz="2100" dirty="0">
              <a:solidFill>
                <a:srgbClr val="C00000"/>
              </a:solidFill>
              <a:latin typeface="Trebuchet MS" panose="020B0603020202020204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91" y="2822216"/>
            <a:ext cx="1243692" cy="5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28596" y="357166"/>
            <a:ext cx="8715404" cy="6858048"/>
          </a:xfrm>
        </p:spPr>
        <p:txBody>
          <a:bodyPr>
            <a:noAutofit/>
          </a:bodyPr>
          <a:lstStyle/>
          <a:p>
            <a:r>
              <a:rPr lang="uk-UA" b="1" dirty="0" smtClean="0"/>
              <a:t>Мета: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uk-UA" b="1" i="1" u="sng" dirty="0" smtClean="0">
                <a:solidFill>
                  <a:schemeClr val="tx2"/>
                </a:solidFill>
              </a:rPr>
              <a:t>навчальна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- </a:t>
            </a:r>
            <a:r>
              <a:rPr lang="ru-RU" dirty="0" err="1" smtClean="0">
                <a:solidFill>
                  <a:srgbClr val="7030A0"/>
                </a:solidFill>
              </a:rPr>
              <a:t>сформувати</a:t>
            </a:r>
            <a:r>
              <a:rPr lang="ru-RU" dirty="0" smtClean="0">
                <a:solidFill>
                  <a:srgbClr val="7030A0"/>
                </a:solidFill>
              </a:rPr>
              <a:t> систему </a:t>
            </a:r>
            <a:r>
              <a:rPr lang="ru-RU" dirty="0" err="1" smtClean="0">
                <a:solidFill>
                  <a:srgbClr val="7030A0"/>
                </a:solidFill>
              </a:rPr>
              <a:t>знань</a:t>
            </a:r>
            <a:r>
              <a:rPr lang="ru-RU" dirty="0" smtClean="0">
                <a:solidFill>
                  <a:srgbClr val="7030A0"/>
                </a:solidFill>
              </a:rPr>
              <a:t> про </a:t>
            </a:r>
            <a:r>
              <a:rPr lang="ru-RU" dirty="0" err="1" smtClean="0">
                <a:solidFill>
                  <a:srgbClr val="7030A0"/>
                </a:solidFill>
              </a:rPr>
              <a:t>способи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орієнтування</a:t>
            </a:r>
            <a:r>
              <a:rPr lang="ru-RU" dirty="0" smtClean="0">
                <a:solidFill>
                  <a:srgbClr val="7030A0"/>
                </a:solidFill>
              </a:rPr>
              <a:t> на </a:t>
            </a:r>
            <a:r>
              <a:rPr lang="ru-RU" dirty="0" err="1" smtClean="0">
                <a:solidFill>
                  <a:srgbClr val="7030A0"/>
                </a:solidFill>
              </a:rPr>
              <a:t>місцевості</a:t>
            </a:r>
            <a:r>
              <a:rPr lang="ru-RU" dirty="0" smtClean="0">
                <a:solidFill>
                  <a:srgbClr val="7030A0"/>
                </a:solidFill>
              </a:rPr>
              <a:t> та </a:t>
            </a:r>
            <a:r>
              <a:rPr lang="ru-RU" dirty="0" err="1" smtClean="0">
                <a:solidFill>
                  <a:srgbClr val="7030A0"/>
                </a:solidFill>
              </a:rPr>
              <a:t>визначення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напрямків</a:t>
            </a:r>
            <a:r>
              <a:rPr lang="ru-RU" dirty="0" smtClean="0">
                <a:solidFill>
                  <a:srgbClr val="7030A0"/>
                </a:solidFill>
              </a:rPr>
              <a:t>, </a:t>
            </a:r>
            <a:r>
              <a:rPr lang="ru-RU" dirty="0" err="1" smtClean="0">
                <a:solidFill>
                  <a:srgbClr val="7030A0"/>
                </a:solidFill>
              </a:rPr>
              <a:t>розвивати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практичні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вміння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орієнтуватися</a:t>
            </a:r>
            <a:r>
              <a:rPr lang="uk-UA" dirty="0" smtClean="0">
                <a:solidFill>
                  <a:srgbClr val="7030A0"/>
                </a:solidFill>
              </a:rPr>
              <a:t>, сформувати знання про азимут та способи його визначення, розвивати вміння визначати азимут за компасом та знаходити азимут за напрямком на предмет, ознайомити із способами вимірювання відстаней на місцевості</a:t>
            </a:r>
            <a:r>
              <a:rPr lang="uk-UA" i="1" dirty="0" smtClean="0">
                <a:solidFill>
                  <a:srgbClr val="7030A0"/>
                </a:solidFill>
              </a:rPr>
              <a:t>; </a:t>
            </a:r>
            <a:r>
              <a:rPr lang="uk-UA" b="1" i="1" u="sng" dirty="0" smtClean="0">
                <a:solidFill>
                  <a:schemeClr val="tx2"/>
                </a:solidFill>
              </a:rPr>
              <a:t>розвивальна</a:t>
            </a:r>
            <a:r>
              <a:rPr lang="en-US" b="1" i="1" u="sng" dirty="0" smtClean="0">
                <a:solidFill>
                  <a:schemeClr val="tx2"/>
                </a:solidFill>
              </a:rPr>
              <a:t> -</a:t>
            </a:r>
            <a:r>
              <a:rPr lang="en-US" b="1" i="1" u="sng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uk-UA" b="1" i="1" u="sng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rgbClr val="0070C0"/>
                </a:solidFill>
              </a:rPr>
              <a:t>забезпечити практичне спрямування отримання знань у життєвих ситуаціях; </a:t>
            </a:r>
            <a:r>
              <a:rPr lang="uk-UA" b="1" i="1" u="sng" dirty="0" smtClean="0">
                <a:solidFill>
                  <a:schemeClr val="tx2"/>
                </a:solidFill>
              </a:rPr>
              <a:t>виховна 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виховувати уважність, зосередженість</a:t>
            </a:r>
            <a:r>
              <a:rPr lang="uk-UA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261" y="990280"/>
            <a:ext cx="4834958" cy="3621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309" y="5152159"/>
            <a:ext cx="8318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1350" b="1" dirty="0">
                <a:solidFill>
                  <a:prstClr val="black"/>
                </a:solidFill>
                <a:latin typeface="Trebuchet MS" panose="020B0603020202020204"/>
              </a:rPr>
              <a:t>Ситуація 1. 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Ви любите збирати </a:t>
            </a:r>
            <a:r>
              <a:rPr lang="uk-UA" sz="1350" dirty="0" err="1">
                <a:solidFill>
                  <a:prstClr val="black"/>
                </a:solidFill>
                <a:latin typeface="Trebuchet MS" panose="020B0603020202020204"/>
              </a:rPr>
              <a:t>гриби.Але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у лісі дуже легко </a:t>
            </a:r>
            <a:r>
              <a:rPr lang="uk-UA" sz="1350" dirty="0" err="1">
                <a:solidFill>
                  <a:prstClr val="black"/>
                </a:solidFill>
                <a:latin typeface="Trebuchet MS" panose="020B0603020202020204"/>
              </a:rPr>
              <a:t>загубитися.Так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і сталося одного разу.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                 Допоможіть своїм батькам віднайти вас якнайшвидше. Чи пригадаються вам знання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                 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з теми «</a:t>
            </a:r>
            <a:r>
              <a:rPr lang="ru-RU" sz="1350" dirty="0" err="1">
                <a:solidFill>
                  <a:prstClr val="black"/>
                </a:solidFill>
                <a:latin typeface="Trebuchet MS" panose="020B0603020202020204"/>
              </a:rPr>
              <a:t>Способи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350" dirty="0" err="1">
                <a:solidFill>
                  <a:prstClr val="black"/>
                </a:solidFill>
                <a:latin typeface="Trebuchet MS" panose="020B0603020202020204"/>
              </a:rPr>
              <a:t>орієнтування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на </a:t>
            </a:r>
            <a:r>
              <a:rPr lang="ru-RU" sz="1350" dirty="0" err="1">
                <a:solidFill>
                  <a:prstClr val="black"/>
                </a:solidFill>
                <a:latin typeface="Trebuchet MS" panose="020B0603020202020204"/>
              </a:rPr>
              <a:t>місцевості.Компас.Поняття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про азимут» в </a:t>
            </a:r>
            <a:r>
              <a:rPr lang="ru-RU" sz="1350" dirty="0" err="1">
                <a:solidFill>
                  <a:prstClr val="black"/>
                </a:solidFill>
                <a:latin typeface="Trebuchet MS" panose="020B0603020202020204"/>
              </a:rPr>
              <a:t>цій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350" dirty="0" err="1">
                <a:solidFill>
                  <a:prstClr val="black"/>
                </a:solidFill>
                <a:latin typeface="Trebuchet MS" panose="020B0603020202020204"/>
              </a:rPr>
              <a:t>ситуації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 sz="135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741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274" y="1342433"/>
            <a:ext cx="5437908" cy="33772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5127" y="5041323"/>
            <a:ext cx="8178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1350" b="1" dirty="0">
                <a:solidFill>
                  <a:prstClr val="black"/>
                </a:solidFill>
                <a:latin typeface="Trebuchet MS" panose="020B0603020202020204"/>
              </a:rPr>
              <a:t>Ситуація 2.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Ви</a:t>
            </a:r>
            <a:r>
              <a:rPr lang="uk-UA" sz="1350" b="1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подорожували з групою по мальовничих </a:t>
            </a:r>
            <a:r>
              <a:rPr lang="uk-UA" sz="1350" dirty="0" err="1">
                <a:solidFill>
                  <a:prstClr val="black"/>
                </a:solidFill>
                <a:latin typeface="Trebuchet MS" panose="020B0603020202020204"/>
              </a:rPr>
              <a:t>Карпатах.Одного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дня ви відстали від групи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                і загубилися. Чи допоможуть вам у цій ситуації знання з теми: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«</a:t>
            </a:r>
            <a:r>
              <a:rPr lang="ru-RU" sz="1350" dirty="0" err="1">
                <a:solidFill>
                  <a:prstClr val="black"/>
                </a:solidFill>
                <a:latin typeface="Trebuchet MS" panose="020B0603020202020204"/>
              </a:rPr>
              <a:t>Способи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350" dirty="0" err="1">
                <a:solidFill>
                  <a:prstClr val="black"/>
                </a:solidFill>
                <a:latin typeface="Trebuchet MS" panose="020B0603020202020204"/>
              </a:rPr>
              <a:t>орієнтування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                  на </a:t>
            </a:r>
            <a:r>
              <a:rPr lang="ru-RU" sz="1350" dirty="0" err="1">
                <a:solidFill>
                  <a:prstClr val="black"/>
                </a:solidFill>
                <a:latin typeface="Trebuchet MS" panose="020B0603020202020204"/>
              </a:rPr>
              <a:t>місцевості.Компас.Поняття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про азимут»?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uk-UA" sz="135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5141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673" y="922826"/>
            <a:ext cx="4925014" cy="3689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128" y="4819650"/>
            <a:ext cx="888042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1350" b="1" dirty="0">
                <a:solidFill>
                  <a:prstClr val="black"/>
                </a:solidFill>
                <a:latin typeface="Trebuchet MS" panose="020B0603020202020204"/>
              </a:rPr>
              <a:t>Ситуація 3. 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Ви подорожували по степовому заповіднику « Асканія-Нова» і загубилися.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                 Як ви використаєте знання, отримані сьогодні з теми: «Способи орієнтування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                  на </a:t>
            </a:r>
            <a:r>
              <a:rPr lang="uk-UA" sz="1350" dirty="0" err="1">
                <a:solidFill>
                  <a:prstClr val="black"/>
                </a:solidFill>
                <a:latin typeface="Trebuchet MS" panose="020B0603020202020204"/>
              </a:rPr>
              <a:t>місцевості.Компас.Поняття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про азимут»?</a:t>
            </a:r>
            <a:endParaRPr lang="uk-UA" sz="135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717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619" y="2140201"/>
            <a:ext cx="4255511" cy="28318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8948" y="5048250"/>
            <a:ext cx="766588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1350" b="1" dirty="0">
                <a:solidFill>
                  <a:prstClr val="black"/>
                </a:solidFill>
                <a:latin typeface="Trebuchet MS" panose="020B0603020202020204"/>
              </a:rPr>
              <a:t>Ситуація 4. 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Ви приймали участь у </a:t>
            </a:r>
            <a:r>
              <a:rPr lang="uk-UA" sz="1350" dirty="0" err="1">
                <a:solidFill>
                  <a:prstClr val="black"/>
                </a:solidFill>
                <a:latin typeface="Trebuchet MS" panose="020B0603020202020204"/>
              </a:rPr>
              <a:t>раллі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«Париж-Дакар». У пустині 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в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аша машина зламалася.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                  Як ви застосуєте знання з теми 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«</a:t>
            </a:r>
            <a:r>
              <a:rPr lang="ru-RU" sz="1350" dirty="0" err="1">
                <a:solidFill>
                  <a:prstClr val="black"/>
                </a:solidFill>
                <a:latin typeface="Trebuchet MS" panose="020B0603020202020204"/>
              </a:rPr>
              <a:t>Способи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ru-RU" sz="1350" dirty="0" err="1">
                <a:solidFill>
                  <a:prstClr val="black"/>
                </a:solidFill>
                <a:latin typeface="Trebuchet MS" panose="020B0603020202020204"/>
              </a:rPr>
              <a:t>орієнтування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                  на </a:t>
            </a:r>
            <a:r>
              <a:rPr lang="ru-RU" sz="1350" dirty="0" err="1">
                <a:solidFill>
                  <a:prstClr val="black"/>
                </a:solidFill>
                <a:latin typeface="Trebuchet MS" panose="020B0603020202020204"/>
              </a:rPr>
              <a:t>місцевості.Компас.Поняття</a:t>
            </a:r>
            <a:r>
              <a:rPr lang="ru-RU" sz="1350" dirty="0">
                <a:solidFill>
                  <a:prstClr val="black"/>
                </a:solidFill>
                <a:latin typeface="Trebuchet MS" panose="020B0603020202020204"/>
              </a:rPr>
              <a:t> про азимут» </a:t>
            </a:r>
            <a:r>
              <a:rPr lang="uk-UA" sz="1350" dirty="0">
                <a:solidFill>
                  <a:prstClr val="black"/>
                </a:solidFill>
                <a:latin typeface="Trebuchet MS" panose="020B0603020202020204"/>
              </a:rPr>
              <a:t>в цій ситуації?</a:t>
            </a:r>
            <a:endParaRPr lang="uk-UA" sz="1350" dirty="0">
              <a:solidFill>
                <a:prstClr val="black"/>
              </a:solidFill>
              <a:latin typeface="Trebuchet MS" panose="020B060302020202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8" y="1062821"/>
            <a:ext cx="4405746" cy="26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0012-012-Goriz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053950"/>
            <a:ext cx="5072066" cy="380405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11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4" cy="35710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2109070" flipV="1">
            <a:off x="87453" y="4446780"/>
            <a:ext cx="378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Горизонт — </a:t>
            </a:r>
            <a:r>
              <a:rPr lang="ru-RU" dirty="0" err="1" smtClean="0">
                <a:solidFill>
                  <a:srgbClr val="C00000"/>
                </a:solidFill>
              </a:rPr>
              <a:t>частина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земної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поверхні</a:t>
            </a:r>
            <a:r>
              <a:rPr lang="ru-RU" dirty="0" smtClean="0">
                <a:solidFill>
                  <a:srgbClr val="C00000"/>
                </a:solidFill>
              </a:rPr>
              <a:t>, яку ми </a:t>
            </a:r>
            <a:r>
              <a:rPr lang="ru-RU" dirty="0" err="1" smtClean="0">
                <a:solidFill>
                  <a:srgbClr val="C00000"/>
                </a:solidFill>
              </a:rPr>
              <a:t>бачимо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навколо</a:t>
            </a:r>
            <a:r>
              <a:rPr lang="ru-RU" dirty="0" smtClean="0">
                <a:solidFill>
                  <a:srgbClr val="C00000"/>
                </a:solidFill>
              </a:rPr>
              <a:t> себе на </a:t>
            </a:r>
            <a:r>
              <a:rPr lang="ru-RU" dirty="0" err="1" smtClean="0">
                <a:solidFill>
                  <a:srgbClr val="C00000"/>
                </a:solidFill>
              </a:rPr>
              <a:t>рівній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відкритій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місцевості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У наших широтах о 6-ій ранку </a:t>
            </a:r>
            <a:r>
              <a:rPr lang="ru-RU" sz="2200" dirty="0" err="1" smtClean="0"/>
              <a:t>Сонце</a:t>
            </a:r>
            <a:r>
              <a:rPr lang="ru-RU" sz="2200" dirty="0" smtClean="0"/>
              <a:t> </a:t>
            </a:r>
            <a:r>
              <a:rPr lang="ru-RU" sz="2200" dirty="0" err="1" smtClean="0"/>
              <a:t>перебуває</a:t>
            </a:r>
            <a:r>
              <a:rPr lang="ru-RU" sz="2200" dirty="0" smtClean="0"/>
              <a:t> на </a:t>
            </a:r>
            <a:r>
              <a:rPr lang="ru-RU" sz="2200" dirty="0" err="1" smtClean="0"/>
              <a:t>сході,о</a:t>
            </a:r>
            <a:r>
              <a:rPr lang="ru-RU" sz="2200" dirty="0" smtClean="0"/>
              <a:t> 12-ій </a:t>
            </a:r>
            <a:r>
              <a:rPr lang="ru-RU" sz="2200" dirty="0" err="1" smtClean="0"/>
              <a:t>годині</a:t>
            </a:r>
            <a:r>
              <a:rPr lang="ru-RU" sz="2200" dirty="0" smtClean="0"/>
              <a:t> — на </a:t>
            </a:r>
            <a:r>
              <a:rPr lang="ru-RU" sz="2200" dirty="0" err="1" smtClean="0"/>
              <a:t>півдні</a:t>
            </a:r>
            <a:r>
              <a:rPr lang="ru-RU" sz="2200" dirty="0" smtClean="0"/>
              <a:t>, о 18-ій — на </a:t>
            </a:r>
            <a:r>
              <a:rPr lang="ru-RU" sz="2200" dirty="0" err="1" smtClean="0"/>
              <a:t>заході</a:t>
            </a:r>
            <a:r>
              <a:rPr lang="ru-RU" sz="2200" dirty="0" smtClean="0"/>
              <a:t> (</a:t>
            </a:r>
            <a:r>
              <a:rPr lang="ru-RU" sz="2200" dirty="0" err="1" smtClean="0"/>
              <a:t>якщо</a:t>
            </a:r>
            <a:r>
              <a:rPr lang="ru-RU" sz="2200" dirty="0" smtClean="0"/>
              <a:t> </a:t>
            </a:r>
            <a:r>
              <a:rPr lang="ru-RU" sz="2200" dirty="0" err="1" smtClean="0"/>
              <a:t>враховувати</a:t>
            </a:r>
            <a:r>
              <a:rPr lang="ru-RU" sz="2200" dirty="0" smtClean="0"/>
              <a:t> </a:t>
            </a:r>
            <a:r>
              <a:rPr lang="ru-RU" sz="2200" dirty="0" err="1" smtClean="0"/>
              <a:t>літній</a:t>
            </a:r>
            <a:r>
              <a:rPr lang="ru-RU" sz="2200" dirty="0" smtClean="0"/>
              <a:t> час, то на годину </a:t>
            </a:r>
            <a:r>
              <a:rPr lang="ru-RU" sz="2200" dirty="0" err="1" smtClean="0"/>
              <a:t>пізніше</a:t>
            </a:r>
            <a:r>
              <a:rPr lang="ru-RU" sz="2200" dirty="0" smtClean="0"/>
              <a:t>).</a:t>
            </a:r>
            <a:endParaRPr lang="ru-RU" sz="2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857364"/>
            <a:ext cx="7303133" cy="50006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0"/>
            <a:ext cx="4071934" cy="6858000"/>
          </a:xfrm>
        </p:spPr>
        <p:txBody>
          <a:bodyPr/>
          <a:lstStyle/>
          <a:p>
            <a:r>
              <a:rPr lang="ru-RU" sz="1800" dirty="0" smtClean="0">
                <a:solidFill>
                  <a:srgbClr val="7030A0"/>
                </a:solidFill>
              </a:rPr>
              <a:t>Одним </a:t>
            </a:r>
            <a:r>
              <a:rPr lang="ru-RU" sz="1800" dirty="0" err="1" smtClean="0">
                <a:solidFill>
                  <a:srgbClr val="7030A0"/>
                </a:solidFill>
              </a:rPr>
              <a:t>з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найдавніших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винаходів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людства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є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гномон. </a:t>
            </a:r>
            <a:r>
              <a:rPr lang="ru-RU" sz="1800" dirty="0" err="1" smtClean="0">
                <a:solidFill>
                  <a:srgbClr val="7030A0"/>
                </a:solidFill>
              </a:rPr>
              <a:t>Це</a:t>
            </a:r>
            <a:r>
              <a:rPr lang="ru-RU" sz="1800" dirty="0" smtClean="0">
                <a:solidFill>
                  <a:srgbClr val="7030A0"/>
                </a:solidFill>
              </a:rPr>
              <a:t> вертикально </a:t>
            </a:r>
            <a:r>
              <a:rPr lang="ru-RU" sz="1800" dirty="0" err="1" smtClean="0">
                <a:solidFill>
                  <a:srgbClr val="7030A0"/>
                </a:solidFill>
              </a:rPr>
              <a:t>встановлена</a:t>
            </a:r>
            <a:r>
              <a:rPr lang="ru-RU" sz="1800" dirty="0" smtClean="0">
                <a:solidFill>
                  <a:srgbClr val="7030A0"/>
                </a:solidFill>
              </a:rPr>
              <a:t> жердина. За </a:t>
            </a:r>
            <a:r>
              <a:rPr lang="ru-RU" sz="1800" dirty="0" err="1" smtClean="0">
                <a:solidFill>
                  <a:srgbClr val="7030A0"/>
                </a:solidFill>
              </a:rPr>
              <a:t>допомогою</a:t>
            </a:r>
            <a:r>
              <a:rPr lang="ru-RU" sz="1800" dirty="0" smtClean="0">
                <a:solidFill>
                  <a:srgbClr val="7030A0"/>
                </a:solidFill>
              </a:rPr>
              <a:t> гномона у </a:t>
            </a:r>
            <a:r>
              <a:rPr lang="ru-RU" sz="1800" dirty="0" err="1" smtClean="0">
                <a:solidFill>
                  <a:srgbClr val="7030A0"/>
                </a:solidFill>
              </a:rPr>
              <a:t>давнину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визначали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висоту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Сонця</a:t>
            </a:r>
            <a:r>
              <a:rPr lang="ru-RU" sz="1800" dirty="0" smtClean="0">
                <a:solidFill>
                  <a:srgbClr val="7030A0"/>
                </a:solidFill>
              </a:rPr>
              <a:t> над горизонтом.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У </a:t>
            </a:r>
            <a:r>
              <a:rPr lang="ru-RU" sz="1800" dirty="0" err="1" smtClean="0">
                <a:solidFill>
                  <a:srgbClr val="7030A0"/>
                </a:solidFill>
              </a:rPr>
              <a:t>ясний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сонячний</a:t>
            </a:r>
            <a:r>
              <a:rPr lang="ru-RU" sz="1800" dirty="0" smtClean="0">
                <a:solidFill>
                  <a:srgbClr val="7030A0"/>
                </a:solidFill>
              </a:rPr>
              <a:t> день жердина </a:t>
            </a:r>
            <a:r>
              <a:rPr lang="ru-RU" sz="1800" dirty="0" err="1" smtClean="0">
                <a:solidFill>
                  <a:srgbClr val="7030A0"/>
                </a:solidFill>
              </a:rPr>
              <a:t>відкидає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тінь</a:t>
            </a:r>
            <a:r>
              <a:rPr lang="ru-RU" sz="1800" dirty="0" smtClean="0">
                <a:solidFill>
                  <a:srgbClr val="7030A0"/>
                </a:solidFill>
              </a:rPr>
              <a:t>, </a:t>
            </a:r>
            <a:r>
              <a:rPr lang="ru-RU" sz="1800" dirty="0" err="1" smtClean="0">
                <a:solidFill>
                  <a:srgbClr val="7030A0"/>
                </a:solidFill>
              </a:rPr>
              <a:t>довжина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якої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від</a:t>
            </a:r>
            <a:r>
              <a:rPr lang="ru-RU" sz="1800" dirty="0" smtClean="0">
                <a:solidFill>
                  <a:srgbClr val="7030A0"/>
                </a:solidFill>
              </a:rPr>
              <a:t> сходу </a:t>
            </a:r>
            <a:r>
              <a:rPr lang="ru-RU" sz="1800" dirty="0" err="1" smtClean="0">
                <a:solidFill>
                  <a:srgbClr val="7030A0"/>
                </a:solidFill>
              </a:rPr>
              <a:t>Сонця</a:t>
            </a:r>
            <a:r>
              <a:rPr lang="ru-RU" sz="1800" dirty="0" smtClean="0">
                <a:solidFill>
                  <a:srgbClr val="7030A0"/>
                </a:solidFill>
              </a:rPr>
              <a:t> до полудня (12 год.) </a:t>
            </a:r>
            <a:r>
              <a:rPr lang="ru-RU" sz="1800" dirty="0" err="1" smtClean="0">
                <a:solidFill>
                  <a:srgbClr val="7030A0"/>
                </a:solidFill>
              </a:rPr>
              <a:t>зменшується</a:t>
            </a:r>
            <a:r>
              <a:rPr lang="ru-RU" sz="1800" dirty="0" smtClean="0">
                <a:solidFill>
                  <a:srgbClr val="7030A0"/>
                </a:solidFill>
              </a:rPr>
              <a:t>, а </a:t>
            </a:r>
            <a:r>
              <a:rPr lang="ru-RU" sz="1800" dirty="0" err="1" smtClean="0">
                <a:solidFill>
                  <a:srgbClr val="7030A0"/>
                </a:solidFill>
              </a:rPr>
              <a:t>від</a:t>
            </a:r>
            <a:r>
              <a:rPr lang="ru-RU" sz="1800" dirty="0" smtClean="0">
                <a:solidFill>
                  <a:srgbClr val="7030A0"/>
                </a:solidFill>
              </a:rPr>
              <a:t> полудня до заходу </a:t>
            </a:r>
            <a:r>
              <a:rPr lang="ru-RU" sz="1800" dirty="0" err="1" smtClean="0">
                <a:solidFill>
                  <a:srgbClr val="7030A0"/>
                </a:solidFill>
              </a:rPr>
              <a:t>Сонця</a:t>
            </a:r>
            <a:r>
              <a:rPr lang="ru-RU" sz="1800" dirty="0" smtClean="0">
                <a:solidFill>
                  <a:srgbClr val="7030A0"/>
                </a:solidFill>
              </a:rPr>
              <a:t> - </a:t>
            </a:r>
            <a:r>
              <a:rPr lang="ru-RU" sz="1800" dirty="0" err="1" smtClean="0">
                <a:solidFill>
                  <a:srgbClr val="7030A0"/>
                </a:solidFill>
              </a:rPr>
              <a:t>збільшується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Для </a:t>
            </a:r>
            <a:r>
              <a:rPr lang="ru-RU" sz="1800" dirty="0" err="1" smtClean="0">
                <a:solidFill>
                  <a:srgbClr val="7030A0"/>
                </a:solidFill>
              </a:rPr>
              <a:t>точності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вимірювання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важливе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значення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має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висота</a:t>
            </a:r>
            <a:r>
              <a:rPr lang="ru-RU" sz="1800" dirty="0" smtClean="0">
                <a:solidFill>
                  <a:srgbClr val="7030A0"/>
                </a:solidFill>
              </a:rPr>
              <a:t> гномона - </a:t>
            </a:r>
            <a:r>
              <a:rPr lang="ru-RU" sz="1800" dirty="0" err="1" smtClean="0">
                <a:solidFill>
                  <a:srgbClr val="7030A0"/>
                </a:solidFill>
              </a:rPr>
              <a:t>чим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він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вищий</a:t>
            </a:r>
            <a:r>
              <a:rPr lang="ru-RU" sz="1800" dirty="0" smtClean="0">
                <a:solidFill>
                  <a:srgbClr val="7030A0"/>
                </a:solidFill>
              </a:rPr>
              <a:t>, </a:t>
            </a:r>
            <a:r>
              <a:rPr lang="ru-RU" sz="1800" dirty="0" err="1" smtClean="0">
                <a:solidFill>
                  <a:srgbClr val="7030A0"/>
                </a:solidFill>
              </a:rPr>
              <a:t>тим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довша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тінь</a:t>
            </a:r>
            <a:r>
              <a:rPr lang="ru-RU" sz="1800" dirty="0" smtClean="0">
                <a:solidFill>
                  <a:srgbClr val="7030A0"/>
                </a:solidFill>
              </a:rPr>
              <a:t>. </a:t>
            </a:r>
            <a:r>
              <a:rPr lang="ru-RU" sz="1800" dirty="0" err="1" smtClean="0">
                <a:solidFill>
                  <a:srgbClr val="7030A0"/>
                </a:solidFill>
              </a:rPr>
              <a:t>Нині</a:t>
            </a:r>
            <a:r>
              <a:rPr lang="ru-RU" sz="1800" dirty="0" smtClean="0">
                <a:solidFill>
                  <a:srgbClr val="7030A0"/>
                </a:solidFill>
              </a:rPr>
              <a:t> гномон як </a:t>
            </a:r>
            <a:r>
              <a:rPr lang="ru-RU" sz="1800" dirty="0" err="1" smtClean="0">
                <a:solidFill>
                  <a:srgbClr val="7030A0"/>
                </a:solidFill>
              </a:rPr>
              <a:t>астрономічний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r>
              <a:rPr lang="ru-RU" sz="1800" dirty="0" err="1" smtClean="0">
                <a:solidFill>
                  <a:srgbClr val="7030A0"/>
                </a:solidFill>
              </a:rPr>
              <a:t>інструмент</a:t>
            </a:r>
            <a:r>
              <a:rPr lang="ru-RU" sz="1800" dirty="0" smtClean="0">
                <a:solidFill>
                  <a:srgbClr val="7030A0"/>
                </a:solidFill>
              </a:rPr>
              <a:t> уже не </a:t>
            </a:r>
            <a:r>
              <a:rPr lang="ru-RU" sz="1800" dirty="0" err="1" smtClean="0">
                <a:solidFill>
                  <a:srgbClr val="7030A0"/>
                </a:solidFill>
              </a:rPr>
              <a:t>використовують</a:t>
            </a:r>
            <a:r>
              <a:rPr lang="ru-RU" sz="1800" dirty="0" smtClean="0">
                <a:solidFill>
                  <a:srgbClr val="7030A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E:\дні географії\гном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778" y="1857364"/>
            <a:ext cx="4929222" cy="5000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ні географії\img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76681" cy="5286412"/>
          </a:xfrm>
          <a:prstGeom prst="rect">
            <a:avLst/>
          </a:prstGeom>
          <a:noFill/>
        </p:spPr>
      </p:pic>
      <p:pic>
        <p:nvPicPr>
          <p:cNvPr id="2051" name="Picture 3" descr="E:\дні географії\image05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2310" y="2428868"/>
            <a:ext cx="3501689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Орієнтування за місяцем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четверті</a:t>
            </a:r>
            <a:r>
              <a:rPr lang="ru-RU" dirty="0" smtClean="0"/>
              <a:t> (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)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о 18-ій </a:t>
            </a:r>
            <a:r>
              <a:rPr lang="ru-RU" dirty="0" err="1" smtClean="0"/>
              <a:t>годині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та о 24-ій </a:t>
            </a:r>
            <a:r>
              <a:rPr lang="ru-RU" dirty="0" err="1" smtClean="0"/>
              <a:t>годині</a:t>
            </a:r>
            <a:r>
              <a:rPr lang="ru-RU" dirty="0" smtClean="0"/>
              <a:t> на </a:t>
            </a:r>
            <a:r>
              <a:rPr lang="ru-RU" dirty="0" err="1" smtClean="0"/>
              <a:t>заході</a:t>
            </a:r>
            <a:r>
              <a:rPr lang="ru-RU" dirty="0" smtClean="0"/>
              <a:t>. Коли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повний,то</a:t>
            </a:r>
            <a:r>
              <a:rPr lang="ru-RU" dirty="0" smtClean="0"/>
              <a:t> </a:t>
            </a:r>
            <a:r>
              <a:rPr lang="ru-RU" dirty="0" err="1" smtClean="0"/>
              <a:t>розташовується</a:t>
            </a:r>
            <a:r>
              <a:rPr lang="ru-RU" dirty="0" smtClean="0"/>
              <a:t> о 18-ій </a:t>
            </a:r>
            <a:r>
              <a:rPr lang="ru-RU" dirty="0" err="1" smtClean="0"/>
              <a:t>годині</a:t>
            </a:r>
            <a:r>
              <a:rPr lang="ru-RU" dirty="0" smtClean="0"/>
              <a:t> на </a:t>
            </a:r>
            <a:r>
              <a:rPr lang="ru-RU" dirty="0" err="1" smtClean="0"/>
              <a:t>сході</a:t>
            </a:r>
            <a:r>
              <a:rPr lang="ru-RU" dirty="0" smtClean="0"/>
              <a:t>, о 24-ій </a:t>
            </a:r>
            <a:r>
              <a:rPr lang="ru-RU" dirty="0" err="1" smtClean="0"/>
              <a:t>годині</a:t>
            </a:r>
            <a:r>
              <a:rPr lang="ru-RU" dirty="0" smtClean="0"/>
              <a:t> — на </a:t>
            </a:r>
            <a:r>
              <a:rPr lang="ru-RU" dirty="0" err="1" smtClean="0"/>
              <a:t>півдні,о</a:t>
            </a:r>
            <a:r>
              <a:rPr lang="ru-RU" dirty="0" smtClean="0"/>
              <a:t> 6-ій ранку — на </a:t>
            </a:r>
            <a:r>
              <a:rPr lang="ru-RU" dirty="0" err="1" smtClean="0"/>
              <a:t>заході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останньої</a:t>
            </a:r>
            <a:r>
              <a:rPr lang="ru-RU" dirty="0" smtClean="0"/>
              <a:t> </a:t>
            </a:r>
            <a:r>
              <a:rPr lang="ru-RU" dirty="0" err="1" smtClean="0"/>
              <a:t>четверті</a:t>
            </a:r>
            <a:r>
              <a:rPr lang="ru-RU" dirty="0" smtClean="0"/>
              <a:t> </a:t>
            </a:r>
            <a:r>
              <a:rPr lang="ru-RU" dirty="0" err="1" smtClean="0"/>
              <a:t>Місяць</a:t>
            </a:r>
            <a:r>
              <a:rPr lang="ru-RU" dirty="0" smtClean="0"/>
              <a:t> </a:t>
            </a:r>
            <a:r>
              <a:rPr lang="ru-RU" dirty="0" err="1" smtClean="0"/>
              <a:t>перебуває</a:t>
            </a:r>
            <a:r>
              <a:rPr lang="ru-RU" dirty="0" smtClean="0"/>
              <a:t> о 24-ій на </a:t>
            </a:r>
            <a:r>
              <a:rPr lang="ru-RU" dirty="0" err="1" smtClean="0"/>
              <a:t>сході</a:t>
            </a:r>
            <a:r>
              <a:rPr lang="ru-RU" dirty="0" smtClean="0"/>
              <a:t>, о 6-ій — на </a:t>
            </a:r>
            <a:r>
              <a:rPr lang="ru-RU" dirty="0" err="1" smtClean="0"/>
              <a:t>півдні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Рослини-компаси:соняшник,пижмо.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G:\дні географії\Новая папка\пижм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357298"/>
            <a:ext cx="3002513" cy="5500702"/>
          </a:xfrm>
          <a:prstGeom prst="rect">
            <a:avLst/>
          </a:prstGeom>
          <a:noFill/>
        </p:spPr>
      </p:pic>
      <p:pic>
        <p:nvPicPr>
          <p:cNvPr id="2052" name="Picture 4" descr="G:\дні географії\Новая папка\соняшни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8"/>
            <a:ext cx="5214942" cy="521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549275"/>
            <a:ext cx="5976938" cy="646113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chemeClr val="tx2"/>
                </a:solidFill>
                <a:latin typeface="Tahoma" pitchFamily="34" charset="0"/>
              </a:rPr>
              <a:t>Китайський компас часів династії </a:t>
            </a:r>
            <a:r>
              <a:rPr lang="uk-UA" sz="2400" b="1" dirty="0" err="1" smtClean="0">
                <a:solidFill>
                  <a:schemeClr val="tx2"/>
                </a:solidFill>
                <a:latin typeface="Tahoma" pitchFamily="34" charset="0"/>
              </a:rPr>
              <a:t>Хань</a:t>
            </a:r>
            <a:r>
              <a:rPr lang="uk-UA" sz="2400" b="1" dirty="0" smtClean="0">
                <a:solidFill>
                  <a:schemeClr val="tx2"/>
                </a:solidFill>
                <a:latin typeface="Tahoma" pitchFamily="34" charset="0"/>
              </a:rPr>
              <a:t>(4000 тис. років тому.)</a:t>
            </a:r>
            <a:endParaRPr lang="uk-UA" sz="2400" b="1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700213"/>
            <a:ext cx="7993063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china2_thumb[4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714488"/>
            <a:ext cx="4241387" cy="2928958"/>
          </a:xfrm>
          <a:prstGeom prst="rect">
            <a:avLst/>
          </a:prstGeom>
        </p:spPr>
      </p:pic>
      <p:pic>
        <p:nvPicPr>
          <p:cNvPr id="7" name="Рисунок 6" descr="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714488"/>
            <a:ext cx="4286280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2_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3_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4_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5_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8.xml><?xml version="1.0" encoding="utf-8"?>
<a:theme xmlns:a="http://schemas.openxmlformats.org/drawingml/2006/main" name="6_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7_Аспект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586</Words>
  <Application>Microsoft Office PowerPoint</Application>
  <PresentationFormat>Экран (4:3)</PresentationFormat>
  <Paragraphs>73</Paragraphs>
  <Slides>23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40" baseType="lpstr">
      <vt:lpstr>Arial</vt:lpstr>
      <vt:lpstr>Calibri</vt:lpstr>
      <vt:lpstr>Tahoma</vt:lpstr>
      <vt:lpstr>Times New Roman</vt:lpstr>
      <vt:lpstr>Trebuchet MS</vt:lpstr>
      <vt:lpstr>Wingdings 3</vt:lpstr>
      <vt:lpstr>Тема Office</vt:lpstr>
      <vt:lpstr>Аспект</vt:lpstr>
      <vt:lpstr>1_Аспект</vt:lpstr>
      <vt:lpstr>2_Аспект</vt:lpstr>
      <vt:lpstr>3_Аспект</vt:lpstr>
      <vt:lpstr>4_Аспект</vt:lpstr>
      <vt:lpstr>5_Аспект</vt:lpstr>
      <vt:lpstr>6_Аспект</vt:lpstr>
      <vt:lpstr>7_Аспект</vt:lpstr>
      <vt:lpstr>8_Аспект</vt:lpstr>
      <vt:lpstr>Пакет</vt:lpstr>
      <vt:lpstr>Тема.   Способи орієнтування на місцевості. Визначення   напрямків на  місцевості.  Компас. Поняття про азимут. </vt:lpstr>
      <vt:lpstr>Презентация PowerPoint</vt:lpstr>
      <vt:lpstr>Презентация PowerPoint</vt:lpstr>
      <vt:lpstr>У наших широтах о 6-ій ранку Сонце перебуває на сході,о 12-ій годині — на півдні, о 18-ій — на заході (якщо враховувати літній час, то на годину пізніше).</vt:lpstr>
      <vt:lpstr>Презентация PowerPoint</vt:lpstr>
      <vt:lpstr>Презентация PowerPoint</vt:lpstr>
      <vt:lpstr>Орієнтування за місяцем</vt:lpstr>
      <vt:lpstr>Рослини-компаси:соняшник,пижмо.</vt:lpstr>
      <vt:lpstr>Китайський компас часів династії Хань(4000 тис. років тому.)</vt:lpstr>
      <vt:lpstr>Види компасів</vt:lpstr>
      <vt:lpstr>Компас геологічний</vt:lpstr>
      <vt:lpstr>Компас водяний</vt:lpstr>
      <vt:lpstr>Азимут — кут на місцевості або на карті, що утворюється напрямом на північ і напрямом на обраний пункт. Кути зчитуються від напряму на північ за ходом годинникової стрілки.</vt:lpstr>
      <vt:lpstr>Новітні пристрої для орієнтування GPS-навігатор – пристрій,що визначає своє місцезнаходження,використовуючи сигнали штучних супутників Землі. Такий GPS-компас може визначити місцеперебування користувача в будь-якій точці земної кулі й указати це місце на карті.Багато приймачів GPS вбудовані в мобільні телефони і у звичайні годинники. У густому тумані або під землею зв'язок із супутником порушується. </vt:lpstr>
      <vt:lpstr>Гра «Продовжи речення» </vt:lpstr>
      <vt:lpstr>           Прийом «Поміркуй»                       (Робота в парах)</vt:lpstr>
      <vt:lpstr>              Прийом «Сінквейн»                 (робота в парах)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admin</dc:creator>
  <cp:lastModifiedBy>Користувач Windows</cp:lastModifiedBy>
  <cp:revision>37</cp:revision>
  <dcterms:created xsi:type="dcterms:W3CDTF">2015-09-18T04:34:27Z</dcterms:created>
  <dcterms:modified xsi:type="dcterms:W3CDTF">2019-01-16T19:48:29Z</dcterms:modified>
</cp:coreProperties>
</file>