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5"/>
  </p:notesMasterIdLst>
  <p:sldIdLst>
    <p:sldId id="256" r:id="rId2"/>
    <p:sldId id="267" r:id="rId3"/>
    <p:sldId id="268" r:id="rId4"/>
    <p:sldId id="301" r:id="rId5"/>
    <p:sldId id="271" r:id="rId6"/>
    <p:sldId id="270" r:id="rId7"/>
    <p:sldId id="273" r:id="rId8"/>
    <p:sldId id="274" r:id="rId9"/>
    <p:sldId id="275" r:id="rId10"/>
    <p:sldId id="279" r:id="rId11"/>
    <p:sldId id="280" r:id="rId12"/>
    <p:sldId id="281" r:id="rId13"/>
    <p:sldId id="283" r:id="rId14"/>
    <p:sldId id="284" r:id="rId15"/>
    <p:sldId id="285" r:id="rId16"/>
    <p:sldId id="288" r:id="rId17"/>
    <p:sldId id="289" r:id="rId18"/>
    <p:sldId id="290" r:id="rId19"/>
    <p:sldId id="291" r:id="rId20"/>
    <p:sldId id="292" r:id="rId21"/>
    <p:sldId id="295" r:id="rId22"/>
    <p:sldId id="296" r:id="rId23"/>
    <p:sldId id="297" r:id="rId24"/>
    <p:sldId id="298" r:id="rId25"/>
    <p:sldId id="299" r:id="rId26"/>
    <p:sldId id="300" r:id="rId27"/>
    <p:sldId id="259" r:id="rId28"/>
    <p:sldId id="257" r:id="rId29"/>
    <p:sldId id="258" r:id="rId30"/>
    <p:sldId id="262" r:id="rId31"/>
    <p:sldId id="266" r:id="rId32"/>
    <p:sldId id="264" r:id="rId33"/>
    <p:sldId id="260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E89AF-EDF2-4D49-AF3C-B8D24AF4B8F6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AC6D-D89A-49FC-8351-84501E19089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(5 min)</a:t>
            </a:r>
            <a:r>
              <a:rPr lang="en-US" baseline="0" dirty="0"/>
              <a:t> Warm-up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8847B-D795-48E1-9C27-C3EDBF29FF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99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5735D72-701D-7F4A-9CA5-01EBFBD47B87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Don’t take media at face value – interrogate what media is, what it’s saying, why it’s saying</a:t>
            </a:r>
            <a:r>
              <a:rPr lang="en-US" sz="1000" baseline="0" dirty="0" smtClean="0"/>
              <a:t> it, what it’s NOT saying, who’s speaking, who’s left out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What is the purpose of media?</a:t>
            </a:r>
          </a:p>
          <a:p>
            <a:r>
              <a:rPr lang="en-US" sz="1000" baseline="0" dirty="0" smtClean="0">
                <a:sym typeface="Wingdings" pitchFamily="2" charset="2"/>
              </a:rPr>
              <a:t> ‘Media literacy’</a:t>
            </a:r>
            <a:endParaRPr lang="en-US" sz="1000" baseline="0" dirty="0" smtClean="0"/>
          </a:p>
          <a:p>
            <a:endParaRPr lang="en-US" sz="1000" baseline="0" dirty="0" smtClean="0"/>
          </a:p>
          <a:p>
            <a:r>
              <a:rPr lang="en-US" sz="1000" i="1" baseline="0" dirty="0" smtClean="0"/>
              <a:t>Holistic model: media are communicative events that are part of entire structure and set of ideas circulating…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DF8C2-ED6B-4CE0-8841-F34470F07E5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9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63DF1F6-8189-43EA-A162-CEFF73F6CB1B}" type="datetimeFigureOut">
              <a:rPr lang="uk-UA" smtClean="0"/>
              <a:pPr/>
              <a:t>06.02.2019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1A6FA99-3E0B-4D35-BB9C-D42D9E1F38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ETwfFz-MWE&amp;feature=related" TargetMode="External"/><Relationship Id="rId2" Type="http://schemas.openxmlformats.org/officeDocument/2006/relationships/hyperlink" Target="http://www.youtube.com/watch?v=Rm5ERf2R4o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Ho7gIb91Jc0" TargetMode="External"/><Relationship Id="rId4" Type="http://schemas.openxmlformats.org/officeDocument/2006/relationships/hyperlink" Target="http://www.youtube.com/watch?v=_ve4M4UsJQo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English for Media Literacy</a:t>
            </a:r>
            <a:endParaRPr lang="uk-UA" sz="6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3766" y="4643446"/>
            <a:ext cx="6560234" cy="1752600"/>
          </a:xfrm>
        </p:spPr>
        <p:txBody>
          <a:bodyPr/>
          <a:lstStyle/>
          <a:p>
            <a:r>
              <a:rPr lang="en-US" dirty="0" err="1" smtClean="0"/>
              <a:t>Tylyatynska</a:t>
            </a:r>
            <a:r>
              <a:rPr lang="en-US" dirty="0" smtClean="0"/>
              <a:t> Natalia,</a:t>
            </a:r>
          </a:p>
          <a:p>
            <a:r>
              <a:rPr lang="en-US" sz="2800" dirty="0" smtClean="0"/>
              <a:t>a teacher of English</a:t>
            </a:r>
          </a:p>
          <a:p>
            <a:r>
              <a:rPr lang="en-US" sz="2800" dirty="0" err="1" smtClean="0"/>
              <a:t>Buchach</a:t>
            </a:r>
            <a:r>
              <a:rPr lang="en-US" sz="2800" dirty="0" smtClean="0"/>
              <a:t> lyceum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3800" dirty="0" err="1" smtClean="0">
                <a:cs typeface="Andalus" pitchFamily="18" charset="-78"/>
              </a:rPr>
              <a:t>Media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literate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youth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and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adults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are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better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u="sng" dirty="0" err="1" smtClean="0">
                <a:solidFill>
                  <a:srgbClr val="FF0000"/>
                </a:solidFill>
                <a:cs typeface="Andalus" pitchFamily="18" charset="-78"/>
              </a:rPr>
              <a:t>able</a:t>
            </a:r>
            <a:r>
              <a:rPr lang="uk-UA" sz="3800" u="sng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u="sng" dirty="0" err="1" smtClean="0">
                <a:solidFill>
                  <a:srgbClr val="FF0000"/>
                </a:solidFill>
                <a:cs typeface="Andalus" pitchFamily="18" charset="-78"/>
              </a:rPr>
              <a:t>to</a:t>
            </a:r>
            <a:r>
              <a:rPr lang="uk-UA" sz="3800" u="sng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u="sng" dirty="0" err="1" smtClean="0">
                <a:solidFill>
                  <a:srgbClr val="FF0000"/>
                </a:solidFill>
                <a:cs typeface="Andalus" pitchFamily="18" charset="-78"/>
              </a:rPr>
              <a:t>understand</a:t>
            </a:r>
            <a:r>
              <a:rPr lang="uk-UA" sz="3800" u="sng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u="sng" dirty="0" err="1" smtClean="0">
                <a:solidFill>
                  <a:srgbClr val="FF0000"/>
                </a:solidFill>
                <a:cs typeface="Andalus" pitchFamily="18" charset="-78"/>
              </a:rPr>
              <a:t>the</a:t>
            </a:r>
            <a:r>
              <a:rPr lang="uk-UA" sz="3800" u="sng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u="sng" dirty="0" err="1" smtClean="0">
                <a:solidFill>
                  <a:srgbClr val="FF0000"/>
                </a:solidFill>
                <a:cs typeface="Andalus" pitchFamily="18" charset="-78"/>
              </a:rPr>
              <a:t>complex</a:t>
            </a:r>
            <a:r>
              <a:rPr lang="uk-UA" sz="3800" u="sng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u="sng" dirty="0" err="1" smtClean="0">
                <a:solidFill>
                  <a:srgbClr val="FF0000"/>
                </a:solidFill>
                <a:cs typeface="Andalus" pitchFamily="18" charset="-78"/>
              </a:rPr>
              <a:t>messages</a:t>
            </a:r>
            <a:r>
              <a:rPr lang="uk-UA" sz="3800" u="sng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we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receive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from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television</a:t>
            </a:r>
            <a:r>
              <a:rPr lang="uk-UA" sz="3800" dirty="0" smtClean="0">
                <a:cs typeface="Andalus" pitchFamily="18" charset="-78"/>
              </a:rPr>
              <a:t>, </a:t>
            </a:r>
            <a:r>
              <a:rPr lang="uk-UA" sz="3800" dirty="0" err="1" smtClean="0">
                <a:cs typeface="Andalus" pitchFamily="18" charset="-78"/>
              </a:rPr>
              <a:t>radio</a:t>
            </a:r>
            <a:r>
              <a:rPr lang="uk-UA" sz="3800" dirty="0" smtClean="0">
                <a:cs typeface="Andalus" pitchFamily="18" charset="-78"/>
              </a:rPr>
              <a:t>, Internet, </a:t>
            </a:r>
            <a:r>
              <a:rPr lang="uk-UA" sz="3800" dirty="0" err="1" smtClean="0">
                <a:cs typeface="Andalus" pitchFamily="18" charset="-78"/>
              </a:rPr>
              <a:t>newspapers</a:t>
            </a:r>
            <a:r>
              <a:rPr lang="uk-UA" sz="3800" dirty="0" smtClean="0">
                <a:cs typeface="Andalus" pitchFamily="18" charset="-78"/>
              </a:rPr>
              <a:t>, </a:t>
            </a:r>
            <a:r>
              <a:rPr lang="uk-UA" sz="3800" dirty="0" err="1" smtClean="0">
                <a:cs typeface="Andalus" pitchFamily="18" charset="-78"/>
              </a:rPr>
              <a:t>magazines</a:t>
            </a:r>
            <a:r>
              <a:rPr lang="uk-UA" sz="3800" dirty="0" smtClean="0">
                <a:cs typeface="Andalus" pitchFamily="18" charset="-78"/>
              </a:rPr>
              <a:t>, </a:t>
            </a:r>
            <a:r>
              <a:rPr lang="uk-UA" sz="3800" dirty="0" err="1" smtClean="0">
                <a:cs typeface="Andalus" pitchFamily="18" charset="-78"/>
              </a:rPr>
              <a:t>books</a:t>
            </a:r>
            <a:r>
              <a:rPr lang="uk-UA" sz="3800" dirty="0" smtClean="0">
                <a:cs typeface="Andalus" pitchFamily="18" charset="-78"/>
              </a:rPr>
              <a:t>, </a:t>
            </a:r>
            <a:r>
              <a:rPr lang="uk-UA" sz="3800" dirty="0" err="1" smtClean="0">
                <a:cs typeface="Andalus" pitchFamily="18" charset="-78"/>
              </a:rPr>
              <a:t>billboards</a:t>
            </a:r>
            <a:r>
              <a:rPr lang="uk-UA" sz="3800" dirty="0" smtClean="0">
                <a:cs typeface="Andalus" pitchFamily="18" charset="-78"/>
              </a:rPr>
              <a:t>, </a:t>
            </a:r>
            <a:r>
              <a:rPr lang="uk-UA" sz="3800" dirty="0" err="1" smtClean="0">
                <a:cs typeface="Andalus" pitchFamily="18" charset="-78"/>
              </a:rPr>
              <a:t>video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games</a:t>
            </a:r>
            <a:r>
              <a:rPr lang="uk-UA" sz="3800" dirty="0" smtClean="0">
                <a:cs typeface="Andalus" pitchFamily="18" charset="-78"/>
              </a:rPr>
              <a:t>, </a:t>
            </a:r>
            <a:r>
              <a:rPr lang="uk-UA" sz="3800" dirty="0" err="1" smtClean="0">
                <a:cs typeface="Andalus" pitchFamily="18" charset="-78"/>
              </a:rPr>
              <a:t>music</a:t>
            </a:r>
            <a:r>
              <a:rPr lang="uk-UA" sz="3800" dirty="0" smtClean="0">
                <a:cs typeface="Andalus" pitchFamily="18" charset="-78"/>
              </a:rPr>
              <a:t>, </a:t>
            </a:r>
            <a:r>
              <a:rPr lang="uk-UA" sz="3800" dirty="0" err="1" smtClean="0">
                <a:cs typeface="Andalus" pitchFamily="18" charset="-78"/>
              </a:rPr>
              <a:t>and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all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other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forms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of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media</a:t>
            </a:r>
            <a:r>
              <a:rPr lang="uk-UA" sz="3800" dirty="0" smtClean="0">
                <a:cs typeface="Andalus" pitchFamily="18" charset="-78"/>
              </a:rPr>
              <a:t>.</a:t>
            </a:r>
            <a:endParaRPr lang="en-US" sz="38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uk-UA" sz="3800" dirty="0" err="1" smtClean="0">
                <a:cs typeface="Andalus" pitchFamily="18" charset="-78"/>
              </a:rPr>
              <a:t>Many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educators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have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discovered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that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media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literacy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is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an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effective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and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engaging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way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to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apply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solidFill>
                  <a:srgbClr val="FF0000"/>
                </a:solidFill>
                <a:cs typeface="Andalus" pitchFamily="18" charset="-78"/>
              </a:rPr>
              <a:t>critical</a:t>
            </a:r>
            <a:r>
              <a:rPr lang="uk-UA" sz="3800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dirty="0" err="1" smtClean="0">
                <a:solidFill>
                  <a:srgbClr val="FF0000"/>
                </a:solidFill>
                <a:cs typeface="Andalus" pitchFamily="18" charset="-78"/>
              </a:rPr>
              <a:t>thinking</a:t>
            </a:r>
            <a:r>
              <a:rPr lang="uk-UA" sz="3800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dirty="0" err="1" smtClean="0">
                <a:solidFill>
                  <a:srgbClr val="FF0000"/>
                </a:solidFill>
                <a:cs typeface="Andalus" pitchFamily="18" charset="-78"/>
              </a:rPr>
              <a:t>skills</a:t>
            </a:r>
            <a:r>
              <a:rPr lang="uk-UA" sz="3800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to</a:t>
            </a:r>
            <a:r>
              <a:rPr lang="uk-UA" sz="3800" dirty="0" smtClean="0">
                <a:cs typeface="Andalus" pitchFamily="18" charset="-78"/>
              </a:rPr>
              <a:t> a </a:t>
            </a:r>
            <a:r>
              <a:rPr lang="uk-UA" sz="3800" dirty="0" err="1" smtClean="0">
                <a:cs typeface="Andalus" pitchFamily="18" charset="-78"/>
              </a:rPr>
              <a:t>wide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range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of</a:t>
            </a:r>
            <a:r>
              <a:rPr lang="uk-UA" sz="3800" dirty="0" smtClean="0">
                <a:cs typeface="Andalus" pitchFamily="18" charset="-78"/>
              </a:rPr>
              <a:t> </a:t>
            </a:r>
            <a:r>
              <a:rPr lang="uk-UA" sz="3800" dirty="0" err="1" smtClean="0">
                <a:cs typeface="Andalus" pitchFamily="18" charset="-78"/>
              </a:rPr>
              <a:t>issues</a:t>
            </a:r>
            <a:r>
              <a:rPr lang="uk-UA" sz="3800" dirty="0" smtClean="0">
                <a:cs typeface="Andalus" pitchFamily="18" charset="-78"/>
              </a:rPr>
              <a:t>. 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Ð ÐµÐ·ÑÐ»ÑÑÐ°Ñ Ð¿Ð¾ÑÑÐºÑ Ð·Ð¾Ð±ÑÐ°Ð¶ÐµÐ½Ñ Ð·Ð° Ð·Ð°Ð¿Ð¸ÑÐ¾Ð¼ &quot;answer the question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41558"/>
            <a:ext cx="2571737" cy="29164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8494" y="393895"/>
            <a:ext cx="8426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Do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you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read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a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newspaper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or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follow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the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news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online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?</a:t>
            </a:r>
            <a:r>
              <a:rPr lang="en-US" sz="2800" dirty="0" smtClean="0">
                <a:latin typeface="Cambria" pitchFamily="18" charset="0"/>
                <a:cs typeface="Andalus" pitchFamily="18" charset="-78"/>
              </a:rPr>
              <a:t> Why?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endParaRPr lang="uk-UA" sz="2800" dirty="0">
              <a:latin typeface="Cambria" pitchFamily="18" charset="0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94" y="1348002"/>
            <a:ext cx="9221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ambria" pitchFamily="18" charset="0"/>
              </a:rPr>
              <a:t>Do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you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watch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the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news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on</a:t>
            </a:r>
            <a:r>
              <a:rPr lang="uk-UA" sz="2800" dirty="0" smtClean="0">
                <a:latin typeface="Cambria" pitchFamily="18" charset="0"/>
              </a:rPr>
              <a:t> TV </a:t>
            </a:r>
            <a:r>
              <a:rPr lang="uk-UA" sz="2800" dirty="0" err="1" smtClean="0">
                <a:latin typeface="Cambria" pitchFamily="18" charset="0"/>
              </a:rPr>
              <a:t>or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listen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to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it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on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the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radio</a:t>
            </a:r>
            <a:r>
              <a:rPr lang="uk-UA" sz="2800" dirty="0" smtClean="0">
                <a:latin typeface="Cambria" pitchFamily="18" charset="0"/>
              </a:rPr>
              <a:t>?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  <a:cs typeface="Andalus" pitchFamily="18" charset="-78"/>
              </a:rPr>
              <a:t>Why?</a:t>
            </a:r>
            <a:r>
              <a:rPr lang="uk-UA" sz="2800" dirty="0" smtClean="0">
                <a:latin typeface="Cambria" pitchFamily="18" charset="0"/>
              </a:rPr>
              <a:t> </a:t>
            </a:r>
            <a:endParaRPr lang="uk-UA" sz="2800" dirty="0">
              <a:latin typeface="Cambria" pitchFamily="18" charset="0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494" y="2302109"/>
            <a:ext cx="882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ambria" pitchFamily="18" charset="0"/>
              </a:rPr>
              <a:t>Do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you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enjoy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using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social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media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to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see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what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people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are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talking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about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and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to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give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your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opinion</a:t>
            </a:r>
            <a:r>
              <a:rPr lang="uk-UA" sz="2800" dirty="0" smtClean="0">
                <a:latin typeface="Cambria" pitchFamily="18" charset="0"/>
              </a:rPr>
              <a:t>? </a:t>
            </a:r>
            <a:r>
              <a:rPr lang="en-US" sz="2800" dirty="0" smtClean="0">
                <a:latin typeface="Cambria" pitchFamily="18" charset="0"/>
              </a:rPr>
              <a:t>Why?</a:t>
            </a:r>
            <a:endParaRPr lang="uk-UA" sz="28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494" y="3484286"/>
            <a:ext cx="8426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ambria" pitchFamily="18" charset="0"/>
              </a:rPr>
              <a:t>Do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you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ever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wonder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who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created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the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news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stories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you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Cambria" pitchFamily="18" charset="0"/>
              </a:rPr>
              <a:t>see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Cambria" pitchFamily="18" charset="0"/>
              </a:rPr>
              <a:t>and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Cambria" pitchFamily="18" charset="0"/>
              </a:rPr>
              <a:t>hear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494" y="4715392"/>
            <a:ext cx="88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  <a:latin typeface="Cambria" pitchFamily="18" charset="0"/>
              </a:rPr>
              <a:t>How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Cambria" pitchFamily="18" charset="0"/>
              </a:rPr>
              <a:t>are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Cambria" pitchFamily="18" charset="0"/>
              </a:rPr>
              <a:t>different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groups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of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people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shown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in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the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media</a:t>
            </a:r>
            <a:r>
              <a:rPr lang="uk-UA" sz="2800" dirty="0" smtClean="0">
                <a:latin typeface="Cambr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 smtClean="0">
                <a:latin typeface="Andalus" pitchFamily="18" charset="-78"/>
                <a:cs typeface="Andalus" pitchFamily="18" charset="-78"/>
              </a:rPr>
              <a:t>Discussion Points:</a:t>
            </a:r>
          </a:p>
          <a:p>
            <a:pPr lvl="1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Why should we study the media?</a:t>
            </a:r>
          </a:p>
          <a:p>
            <a:pPr lvl="1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What is the social significance of media today?</a:t>
            </a:r>
          </a:p>
          <a:p>
            <a:pPr marL="365760" lvl="1" indent="0">
              <a:buNone/>
            </a:pPr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Watch the </a:t>
            </a:r>
            <a:r>
              <a:rPr lang="en-US" sz="3200" b="1" i="1" dirty="0" smtClean="0">
                <a:latin typeface="Andalus" pitchFamily="18" charset="-78"/>
                <a:cs typeface="Andalus" pitchFamily="18" charset="-78"/>
              </a:rPr>
              <a:t>Portlandia “Mind Fi”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clip. 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 lvl="2"/>
            <a:r>
              <a:rPr lang="en-US" sz="2900" dirty="0" smtClean="0">
                <a:latin typeface="Andalus" pitchFamily="18" charset="-78"/>
                <a:cs typeface="Andalus" pitchFamily="18" charset="-78"/>
              </a:rPr>
              <a:t>Briefly discuss.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ambria" pitchFamily="18" charset="0"/>
              </a:rPr>
              <a:t>Why?  Rationale?</a:t>
            </a:r>
            <a:endParaRPr lang="en-US" sz="6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5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63" y="0"/>
            <a:ext cx="1415764" cy="1216855"/>
          </a:xfrm>
          <a:prstGeom prst="rect">
            <a:avLst/>
          </a:prstGeom>
        </p:spPr>
      </p:pic>
      <p:pic>
        <p:nvPicPr>
          <p:cNvPr id="5" name="Рисунок 4" descr="f8155b55e87b2e371c08184e887ad39c--smiley-faces-emoji-fa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742" y="0"/>
            <a:ext cx="1478952" cy="1480964"/>
          </a:xfrm>
          <a:prstGeom prst="rect">
            <a:avLst/>
          </a:prstGeom>
        </p:spPr>
      </p:pic>
      <p:pic>
        <p:nvPicPr>
          <p:cNvPr id="6" name="Рисунок 5" descr="smiley-face-clip-art-thumbs-up-thumbs-down-smile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0" y="4004"/>
            <a:ext cx="1564990" cy="1476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177" y="1454648"/>
            <a:ext cx="775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omic Sans MS" pitchFamily="66" charset="0"/>
                <a:cs typeface="Andalus" pitchFamily="18" charset="-78"/>
              </a:rPr>
              <a:t>Media</a:t>
            </a:r>
            <a:r>
              <a:rPr lang="uk-UA" sz="2800" dirty="0" smtClean="0">
                <a:latin typeface="Comic Sans MS" pitchFamily="66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omic Sans MS" pitchFamily="66" charset="0"/>
                <a:cs typeface="Andalus" pitchFamily="18" charset="-78"/>
              </a:rPr>
              <a:t>is</a:t>
            </a:r>
            <a:r>
              <a:rPr lang="uk-UA" sz="2800" dirty="0" smtClean="0">
                <a:latin typeface="Comic Sans MS" pitchFamily="66" charset="0"/>
                <a:cs typeface="Andalus" pitchFamily="18" charset="-78"/>
              </a:rPr>
              <a:t> a </a:t>
            </a:r>
            <a:r>
              <a:rPr lang="uk-UA" sz="2800" dirty="0" err="1" smtClean="0">
                <a:latin typeface="Comic Sans MS" pitchFamily="66" charset="0"/>
                <a:cs typeface="Andalus" pitchFamily="18" charset="-78"/>
              </a:rPr>
              <a:t>powerful</a:t>
            </a:r>
            <a:r>
              <a:rPr lang="uk-UA" sz="2800" dirty="0" smtClean="0">
                <a:latin typeface="Comic Sans MS" pitchFamily="66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omic Sans MS" pitchFamily="66" charset="0"/>
                <a:cs typeface="Andalus" pitchFamily="18" charset="-78"/>
              </a:rPr>
              <a:t>cultural</a:t>
            </a:r>
            <a:r>
              <a:rPr lang="uk-UA" sz="2800" dirty="0" smtClean="0">
                <a:latin typeface="Comic Sans MS" pitchFamily="66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omic Sans MS" pitchFamily="66" charset="0"/>
                <a:cs typeface="Andalus" pitchFamily="18" charset="-78"/>
              </a:rPr>
              <a:t>force</a:t>
            </a:r>
            <a:r>
              <a:rPr lang="uk-UA" sz="2800" dirty="0" smtClean="0">
                <a:latin typeface="Comic Sans MS" pitchFamily="66" charset="0"/>
                <a:cs typeface="Andalus" pitchFamily="18" charset="-78"/>
              </a:rPr>
              <a:t>.</a:t>
            </a:r>
            <a:endParaRPr lang="uk-UA" sz="2800" dirty="0"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177" y="2239478"/>
            <a:ext cx="1019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omic Sans MS" pitchFamily="66" charset="0"/>
              </a:rPr>
              <a:t>Media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Messages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Affect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Our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Thoughts</a:t>
            </a:r>
            <a:r>
              <a:rPr lang="uk-UA" sz="2800" dirty="0" smtClean="0">
                <a:latin typeface="Comic Sans MS" pitchFamily="66" charset="0"/>
              </a:rPr>
              <a:t>, </a:t>
            </a:r>
            <a:r>
              <a:rPr lang="uk-UA" sz="2800" dirty="0" err="1" smtClean="0">
                <a:latin typeface="Comic Sans MS" pitchFamily="66" charset="0"/>
              </a:rPr>
              <a:t>Attitudes</a:t>
            </a:r>
            <a:r>
              <a:rPr lang="uk-UA" sz="2800" dirty="0" smtClean="0">
                <a:latin typeface="Comic Sans MS" pitchFamily="66" charset="0"/>
              </a:rPr>
              <a:t>, &amp; </a:t>
            </a:r>
            <a:r>
              <a:rPr lang="uk-UA" sz="2800" dirty="0" err="1" smtClean="0">
                <a:latin typeface="Comic Sans MS" pitchFamily="66" charset="0"/>
              </a:rPr>
              <a:t>Actions</a:t>
            </a:r>
            <a:endParaRPr lang="uk-UA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177" y="3404382"/>
            <a:ext cx="8636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omic Sans MS" pitchFamily="66" charset="0"/>
              </a:rPr>
              <a:t>Media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uses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specific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techniques</a:t>
            </a:r>
            <a:r>
              <a:rPr lang="uk-UA" sz="2800" dirty="0" smtClean="0">
                <a:latin typeface="Comic Sans MS" pitchFamily="66" charset="0"/>
              </a:rPr>
              <a:t>.(</a:t>
            </a:r>
            <a:r>
              <a:rPr lang="uk-UA" sz="2800" dirty="0" err="1" smtClean="0">
                <a:latin typeface="Comic Sans MS" pitchFamily="66" charset="0"/>
              </a:rPr>
              <a:t>like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flattery</a:t>
            </a:r>
            <a:r>
              <a:rPr lang="uk-UA" sz="2800" dirty="0" smtClean="0">
                <a:latin typeface="Comic Sans MS" pitchFamily="66" charset="0"/>
              </a:rPr>
              <a:t>, </a:t>
            </a:r>
            <a:r>
              <a:rPr lang="uk-UA" sz="2800" dirty="0" err="1" smtClean="0">
                <a:latin typeface="Comic Sans MS" pitchFamily="66" charset="0"/>
              </a:rPr>
              <a:t>repetition</a:t>
            </a:r>
            <a:r>
              <a:rPr lang="uk-UA" sz="2800" dirty="0" smtClean="0">
                <a:latin typeface="Comic Sans MS" pitchFamily="66" charset="0"/>
              </a:rPr>
              <a:t>, </a:t>
            </a:r>
            <a:r>
              <a:rPr lang="uk-UA" sz="2800" dirty="0" err="1" smtClean="0">
                <a:latin typeface="Comic Sans MS" pitchFamily="66" charset="0"/>
              </a:rPr>
              <a:t>fear</a:t>
            </a:r>
            <a:r>
              <a:rPr lang="uk-UA" sz="2800" dirty="0" smtClean="0">
                <a:latin typeface="Comic Sans MS" pitchFamily="66" charset="0"/>
              </a:rPr>
              <a:t>, </a:t>
            </a:r>
            <a:r>
              <a:rPr lang="uk-UA" sz="2800" dirty="0" err="1" smtClean="0">
                <a:latin typeface="Comic Sans MS" pitchFamily="66" charset="0"/>
              </a:rPr>
              <a:t>and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humor</a:t>
            </a:r>
            <a:r>
              <a:rPr lang="uk-UA" sz="2800" dirty="0" smtClean="0">
                <a:latin typeface="Comic Sans MS" pitchFamily="66" charset="0"/>
              </a:rPr>
              <a:t>)</a:t>
            </a:r>
            <a:endParaRPr lang="uk-UA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500570"/>
            <a:ext cx="730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omic Sans MS" pitchFamily="66" charset="0"/>
              </a:rPr>
              <a:t>Media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</a:t>
            </a:r>
            <a:r>
              <a:rPr lang="uk-UA" sz="2800" dirty="0" err="1" smtClean="0">
                <a:latin typeface="Comic Sans MS" pitchFamily="66" charset="0"/>
              </a:rPr>
              <a:t>se</a:t>
            </a:r>
            <a:r>
              <a:rPr lang="en-US" sz="2800" dirty="0" smtClean="0">
                <a:latin typeface="Comic Sans MS" pitchFamily="66" charset="0"/>
              </a:rPr>
              <a:t>s</a:t>
            </a:r>
            <a:r>
              <a:rPr lang="uk-UA" sz="2800" dirty="0" smtClean="0">
                <a:latin typeface="Comic Sans MS" pitchFamily="66" charset="0"/>
              </a:rPr>
              <a:t> "</a:t>
            </a:r>
            <a:r>
              <a:rPr lang="uk-UA" sz="2800" dirty="0" err="1" smtClean="0">
                <a:latin typeface="Comic Sans MS" pitchFamily="66" charset="0"/>
              </a:rPr>
              <a:t>The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Language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of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Persuasion</a:t>
            </a:r>
            <a:r>
              <a:rPr lang="uk-UA" sz="2800" dirty="0" smtClean="0">
                <a:latin typeface="Comic Sans MS" pitchFamily="66" charset="0"/>
              </a:rPr>
              <a:t>" </a:t>
            </a:r>
            <a:endParaRPr lang="uk-UA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177" y="5483685"/>
            <a:ext cx="758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Comic Sans MS" pitchFamily="66" charset="0"/>
              </a:rPr>
              <a:t>Inspires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people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to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do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unwise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err="1" smtClean="0">
                <a:latin typeface="Comic Sans MS" pitchFamily="66" charset="0"/>
              </a:rPr>
              <a:t>things</a:t>
            </a:r>
            <a:r>
              <a:rPr lang="uk-UA" sz="2800" dirty="0" smtClean="0">
                <a:latin typeface="Comic Sans MS" pitchFamily="66" charset="0"/>
              </a:rPr>
              <a:t>.</a:t>
            </a:r>
            <a:endParaRPr lang="uk-UA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63" y="0"/>
            <a:ext cx="1415764" cy="1216855"/>
          </a:xfrm>
          <a:prstGeom prst="rect">
            <a:avLst/>
          </a:prstGeom>
        </p:spPr>
      </p:pic>
      <p:pic>
        <p:nvPicPr>
          <p:cNvPr id="5" name="Рисунок 4" descr="f8155b55e87b2e371c08184e887ad39c--smiley-faces-emoji-fa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742" y="0"/>
            <a:ext cx="1478952" cy="1480964"/>
          </a:xfrm>
          <a:prstGeom prst="rect">
            <a:avLst/>
          </a:prstGeom>
        </p:spPr>
      </p:pic>
      <p:pic>
        <p:nvPicPr>
          <p:cNvPr id="6" name="Рисунок 5" descr="smiley-face-clip-art-thumbs-up-thumbs-down-smile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0" y="4004"/>
            <a:ext cx="1564990" cy="1476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286" y="1702191"/>
            <a:ext cx="818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Media Constructs Fantasy Worlds 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86" y="2394688"/>
            <a:ext cx="818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People receive &amp; interpret them differently.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7286" y="2917908"/>
            <a:ext cx="818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Individuals Constructs Their Own Meaning From Media 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3031" y="5064369"/>
            <a:ext cx="86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Media Messages Contain "Texts" &amp; "Subtexts" </a:t>
            </a:r>
            <a:endParaRPr lang="uk-U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3031" y="3935643"/>
            <a:ext cx="8200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Our values &amp; viewpoints influences our choice of words, sounds, &amp; images.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89316" y="1997612"/>
            <a:ext cx="8623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Media Messages Reflect The Values &amp; Viewpoints of Media Marketers</a:t>
            </a:r>
            <a:br>
              <a:rPr lang="en-US" sz="2800" dirty="0" smtClean="0">
                <a:latin typeface="Comic Sans MS" pitchFamily="66" charset="0"/>
              </a:rPr>
            </a:br>
            <a:endParaRPr lang="uk-UA" sz="2800" dirty="0"/>
          </a:p>
        </p:txBody>
      </p:sp>
      <p:pic>
        <p:nvPicPr>
          <p:cNvPr id="5" name="Рисунок 4" descr="завантаж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63" y="0"/>
            <a:ext cx="1415764" cy="1216855"/>
          </a:xfrm>
          <a:prstGeom prst="rect">
            <a:avLst/>
          </a:prstGeom>
        </p:spPr>
      </p:pic>
      <p:pic>
        <p:nvPicPr>
          <p:cNvPr id="6" name="Рисунок 5" descr="f8155b55e87b2e371c08184e887ad39c--smiley-faces-emoji-fa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742" y="0"/>
            <a:ext cx="1478952" cy="1480964"/>
          </a:xfrm>
          <a:prstGeom prst="rect">
            <a:avLst/>
          </a:prstGeom>
        </p:spPr>
      </p:pic>
      <p:pic>
        <p:nvPicPr>
          <p:cNvPr id="7" name="Рисунок 6" descr="smiley-face-clip-art-thumbs-up-thumbs-down-smile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0" y="4004"/>
            <a:ext cx="1564990" cy="1476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316" y="3382607"/>
            <a:ext cx="635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Media Messages Can Be Decoded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136594_or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547" r="-14547"/>
          <a:stretch>
            <a:fillRect/>
          </a:stretch>
        </p:blipFill>
        <p:spPr>
          <a:xfrm>
            <a:off x="-857288" y="428605"/>
            <a:ext cx="10787138" cy="64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6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The media plays a vital role in promoting the existing social roles, values and beliefs of a society.  It greatly informs 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3600" b="1" i="1" dirty="0" smtClean="0">
                <a:latin typeface="Andalus" pitchFamily="18" charset="-78"/>
                <a:cs typeface="Andalus" pitchFamily="18" charset="-78"/>
              </a:rPr>
              <a:t>what we know.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Studying the media is the best (one of the best) way to understand ourselves and the society we live in.   </a:t>
            </a:r>
          </a:p>
          <a:p>
            <a:pPr eaLnBrk="1" hangingPunct="1">
              <a:lnSpc>
                <a:spcPct val="90000"/>
              </a:lnSpc>
            </a:pPr>
            <a:endParaRPr lang="en-US" sz="10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0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toon-journalis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774" r="-11774"/>
          <a:stretch>
            <a:fillRect/>
          </a:stretch>
        </p:blipFill>
        <p:spPr>
          <a:xfrm>
            <a:off x="612648" y="1110343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xmlns="" val="18901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07" y="1578428"/>
            <a:ext cx="8247193" cy="4712965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What is media saying?</a:t>
            </a:r>
          </a:p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What is media NOT saying?</a:t>
            </a:r>
          </a:p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Who is speaking?</a:t>
            </a:r>
          </a:p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Who is NOT speaking?</a:t>
            </a:r>
          </a:p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Who is represented?  Who is NOT represented?</a:t>
            </a:r>
          </a:p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Who is making decisions about media/content?</a:t>
            </a:r>
          </a:p>
          <a:p>
            <a:r>
              <a:rPr lang="en-US" sz="3400" dirty="0" smtClean="0">
                <a:latin typeface="Andalus" pitchFamily="18" charset="-78"/>
                <a:cs typeface="Andalus" pitchFamily="18" charset="-78"/>
              </a:rPr>
              <a:t>What are the motivations of media owners?</a:t>
            </a:r>
          </a:p>
          <a:p>
            <a:pPr algn="ctr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Ask yourself: 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What is the purpose of media?  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How do we come to know what we know</a:t>
            </a:r>
            <a:r>
              <a:rPr lang="en-US" sz="3000" b="1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495"/>
            <a:ext cx="8153400" cy="1249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</a:rPr>
              <a:t>We Must Have a Critical Understanding of Media</a:t>
            </a:r>
            <a:endParaRPr lang="en-US" sz="3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5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200" dirty="0" smtClean="0">
                <a:latin typeface="Andalus" pitchFamily="18" charset="-78"/>
                <a:cs typeface="Andalus" pitchFamily="18" charset="-78"/>
              </a:rPr>
              <a:t>The Public Affairs Section of the U.S. Embassy in Ukraine is supporting a nationwide Massive Open Online Course (MOOC) project on Media Literacy. </a:t>
            </a:r>
            <a:endParaRPr lang="uk-UA" sz="4200" dirty="0" smtClean="0">
              <a:latin typeface="Comic Sans MS" pitchFamily="66" charset="0"/>
              <a:cs typeface="Andalus" pitchFamily="18" charset="-78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mbria" pitchFamily="18" charset="0"/>
              </a:rPr>
              <a:t>Traditional Media</a:t>
            </a:r>
            <a:endParaRPr lang="uk-UA" sz="5400" b="1" dirty="0">
              <a:latin typeface="Cambria" pitchFamily="18" charset="0"/>
            </a:endParaRPr>
          </a:p>
        </p:txBody>
      </p:sp>
      <p:pic>
        <p:nvPicPr>
          <p:cNvPr id="4710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40" y="1571613"/>
            <a:ext cx="2711183" cy="2071702"/>
          </a:xfrm>
          <a:prstGeom prst="rect">
            <a:avLst/>
          </a:prstGeom>
          <a:noFill/>
        </p:spPr>
      </p:pic>
      <p:sp>
        <p:nvSpPr>
          <p:cNvPr id="5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1928802"/>
            <a:ext cx="6186502" cy="438912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is the type of media that has been used since before the Internet and mobile phone technology were developed. </a:t>
            </a:r>
          </a:p>
          <a:p>
            <a:endParaRPr lang="en-US" sz="30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In other words, traditional media includes television, radio, print such as newspapers and magazines, mail, and outdoor messages.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uk-UA" sz="3000" dirty="0" smtClean="0">
              <a:cs typeface="Andalus" pitchFamily="18" charset="-78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Ð ÐµÐ·ÑÐ»ÑÑÐ°Ñ Ð¿Ð¾ÑÑÐºÑ Ð·Ð¾Ð±ÑÐ°Ð¶ÐµÐ½Ñ Ð·Ð° Ð·Ð°Ð¿Ð¸ÑÐ¾Ð¼ &quot;social  medi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2" y="4119534"/>
            <a:ext cx="5476932" cy="2738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mbria" pitchFamily="18" charset="0"/>
              </a:rPr>
              <a:t>Social Media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35480"/>
            <a:ext cx="7972452" cy="2850842"/>
          </a:xfrm>
        </p:spPr>
        <p:txBody>
          <a:bodyPr>
            <a:normAutofit/>
          </a:bodyPr>
          <a:lstStyle/>
          <a:p>
            <a:pPr algn="just"/>
            <a:r>
              <a:rPr lang="uk-UA" sz="3500" dirty="0" err="1" smtClean="0">
                <a:cs typeface="Andalus" pitchFamily="18" charset="-78"/>
              </a:rPr>
              <a:t>is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the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websites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and</a:t>
            </a: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applications</a:t>
            </a:r>
            <a:r>
              <a:rPr lang="uk-UA" sz="3500" dirty="0" smtClean="0">
                <a:cs typeface="Andalus" pitchFamily="18" charset="-78"/>
              </a:rPr>
              <a:t>, </a:t>
            </a:r>
            <a:r>
              <a:rPr lang="uk-UA" sz="3500" dirty="0" err="1" smtClean="0">
                <a:cs typeface="Andalus" pitchFamily="18" charset="-78"/>
              </a:rPr>
              <a:t>or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apps</a:t>
            </a:r>
            <a:r>
              <a:rPr lang="uk-UA" sz="3500" dirty="0" smtClean="0">
                <a:cs typeface="Andalus" pitchFamily="18" charset="-78"/>
              </a:rPr>
              <a:t>, </a:t>
            </a:r>
            <a:r>
              <a:rPr lang="uk-UA" sz="3500" dirty="0" err="1" smtClean="0">
                <a:cs typeface="Andalus" pitchFamily="18" charset="-78"/>
              </a:rPr>
              <a:t>that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allow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you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to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create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and</a:t>
            </a: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share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media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messages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with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other</a:t>
            </a:r>
            <a:r>
              <a:rPr lang="uk-UA" sz="3500" dirty="0" smtClean="0">
                <a:cs typeface="Andalus" pitchFamily="18" charset="-78"/>
              </a:rPr>
              <a:t> </a:t>
            </a:r>
            <a:r>
              <a:rPr lang="uk-UA" sz="3500" dirty="0" err="1" smtClean="0">
                <a:cs typeface="Andalus" pitchFamily="18" charset="-78"/>
              </a:rPr>
              <a:t>people</a:t>
            </a:r>
            <a:r>
              <a:rPr lang="uk-UA" sz="3500" dirty="0" smtClean="0">
                <a:cs typeface="Andalus" pitchFamily="18" charset="-78"/>
              </a:rPr>
              <a:t>. </a:t>
            </a:r>
          </a:p>
          <a:p>
            <a:pPr algn="just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latin typeface="Cambria" pitchFamily="18" charset="0"/>
              </a:rPr>
              <a:t>Discuss</a:t>
            </a:r>
            <a:endParaRPr lang="uk-UA" sz="6600" b="1" dirty="0">
              <a:latin typeface="Cambr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Is Social Media replacing Traditional Media?</a:t>
            </a:r>
          </a:p>
          <a:p>
            <a:pPr algn="just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Is Traditional Media going to go away?</a:t>
            </a:r>
          </a:p>
          <a:p>
            <a:pPr algn="just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Is Traditional Media going to come back and outplace Social Media?</a:t>
            </a:r>
          </a:p>
          <a:p>
            <a:pPr algn="just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How do you use </a:t>
            </a:r>
            <a:r>
              <a:rPr lang="en-US" sz="3800" dirty="0" err="1" smtClean="0">
                <a:latin typeface="Andalus" pitchFamily="18" charset="-78"/>
                <a:cs typeface="Andalus" pitchFamily="18" charset="-78"/>
              </a:rPr>
              <a:t>Facebook</a:t>
            </a:r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?</a:t>
            </a:r>
          </a:p>
          <a:p>
            <a:pPr algn="just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 Why do you use </a:t>
            </a:r>
            <a:r>
              <a:rPr lang="en-US" sz="3800" dirty="0" err="1" smtClean="0">
                <a:latin typeface="Andalus" pitchFamily="18" charset="-78"/>
                <a:cs typeface="Andalus" pitchFamily="18" charset="-78"/>
              </a:rPr>
              <a:t>Facebook</a:t>
            </a:r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?</a:t>
            </a:r>
          </a:p>
          <a:p>
            <a:r>
              <a:rPr lang="de-DE" sz="3800" dirty="0" smtClean="0">
                <a:latin typeface="Andalus" pitchFamily="18" charset="-78"/>
                <a:cs typeface="Andalus" pitchFamily="18" charset="-78"/>
              </a:rPr>
              <a:t> Is </a:t>
            </a:r>
            <a:r>
              <a:rPr lang="de-DE" sz="3800" dirty="0" err="1" smtClean="0">
                <a:latin typeface="Andalus" pitchFamily="18" charset="-78"/>
                <a:cs typeface="Andalus" pitchFamily="18" charset="-78"/>
              </a:rPr>
              <a:t>YouTube</a:t>
            </a:r>
            <a:r>
              <a:rPr lang="de-DE" sz="3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sz="3800" dirty="0" err="1" smtClean="0">
                <a:latin typeface="Andalus" pitchFamily="18" charset="-78"/>
                <a:cs typeface="Andalus" pitchFamily="18" charset="-78"/>
              </a:rPr>
              <a:t>important</a:t>
            </a:r>
            <a:r>
              <a:rPr lang="de-DE" sz="3800" dirty="0" smtClean="0">
                <a:latin typeface="Andalus" pitchFamily="18" charset="-78"/>
                <a:cs typeface="Andalus" pitchFamily="18" charset="-78"/>
              </a:rPr>
              <a:t>?</a:t>
            </a:r>
            <a:endParaRPr lang="uk-UA" sz="38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 ÐµÐ·ÑÐ»ÑÑÐ°Ñ Ð¿Ð¾ÑÑÐºÑ Ð·Ð¾Ð±ÑÐ°Ð¶ÐµÐ½Ñ Ð·Ð° Ð·Ð°Ð¿Ð¸ÑÐ¾Ð¼ &quot;Advertisi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33967"/>
            <a:ext cx="6786578" cy="36240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What is advertising?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1857364"/>
            <a:ext cx="7572428" cy="3857652"/>
          </a:xfrm>
        </p:spPr>
        <p:txBody>
          <a:bodyPr>
            <a:noAutofit/>
          </a:bodyPr>
          <a:lstStyle/>
          <a:p>
            <a:pPr algn="just"/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Advertising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is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creating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messages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to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tell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people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about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a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product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or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service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,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and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to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convince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them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to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buy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2800" dirty="0" err="1" smtClean="0">
                <a:latin typeface="Cambria" pitchFamily="18" charset="0"/>
                <a:cs typeface="Andalus" pitchFamily="18" charset="-78"/>
              </a:rPr>
              <a:t>it</a:t>
            </a:r>
            <a:r>
              <a:rPr lang="uk-UA" sz="2800" dirty="0" smtClean="0">
                <a:latin typeface="Cambria" pitchFamily="18" charset="0"/>
                <a:cs typeface="Andalus" pitchFamily="18" charset="-78"/>
              </a:rPr>
              <a:t>. </a:t>
            </a:r>
            <a:endParaRPr lang="uk-UA" sz="2800" dirty="0">
              <a:latin typeface="Cambria" pitchFamily="18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1714488"/>
            <a:ext cx="4714908" cy="8617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dirty="0" err="1">
                <a:cs typeface="Andalus" pitchFamily="18" charset="-78"/>
              </a:rPr>
              <a:t>t</a:t>
            </a:r>
            <a:r>
              <a:rPr lang="uk-UA" sz="2500" dirty="0" err="1" smtClean="0">
                <a:cs typeface="Andalus" pitchFamily="18" charset="-78"/>
              </a:rPr>
              <a:t>he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message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that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is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created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about</a:t>
            </a:r>
            <a:r>
              <a:rPr lang="uk-UA" sz="2500" dirty="0" smtClean="0">
                <a:cs typeface="Andalus" pitchFamily="18" charset="-78"/>
              </a:rPr>
              <a:t> a </a:t>
            </a:r>
            <a:r>
              <a:rPr lang="uk-UA" sz="2500" dirty="0" err="1" smtClean="0">
                <a:cs typeface="Andalus" pitchFamily="18" charset="-78"/>
              </a:rPr>
              <a:t>product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for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sale</a:t>
            </a:r>
            <a:endParaRPr lang="uk-UA" sz="2500" dirty="0"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000372"/>
            <a:ext cx="5000660" cy="4770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500" dirty="0" err="1" smtClean="0">
                <a:cs typeface="Andalus" pitchFamily="18" charset="-78"/>
              </a:rPr>
              <a:t>people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who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create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advertisements</a:t>
            </a:r>
            <a:endParaRPr lang="uk-UA" sz="2500" dirty="0"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3857628"/>
            <a:ext cx="5572164" cy="477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dirty="0" err="1">
                <a:cs typeface="Andalus" pitchFamily="18" charset="-78"/>
              </a:rPr>
              <a:t>p</a:t>
            </a:r>
            <a:r>
              <a:rPr lang="uk-UA" sz="2500" dirty="0" err="1" smtClean="0">
                <a:cs typeface="Andalus" pitchFamily="18" charset="-78"/>
              </a:rPr>
              <a:t>eople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who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buy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products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or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services</a:t>
            </a:r>
            <a:endParaRPr lang="uk-UA" sz="2500" dirty="0"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072074"/>
            <a:ext cx="5000660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500" dirty="0" err="1" smtClean="0">
                <a:cs typeface="Andalus" pitchFamily="18" charset="-78"/>
              </a:rPr>
              <a:t>is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an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advertisement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played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on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the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radio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or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television</a:t>
            </a:r>
            <a:r>
              <a:rPr lang="uk-UA" sz="2500" dirty="0" smtClean="0">
                <a:cs typeface="Andalus" pitchFamily="18" charset="-78"/>
              </a:rPr>
              <a:t>.</a:t>
            </a:r>
            <a:endParaRPr lang="uk-UA" sz="2500" dirty="0">
              <a:cs typeface="Andalus" pitchFamily="18" charset="-78"/>
            </a:endParaRPr>
          </a:p>
        </p:txBody>
      </p:sp>
      <p:sp>
        <p:nvSpPr>
          <p:cNvPr id="9" name="Місце для вмісту 2"/>
          <p:cNvSpPr>
            <a:spLocks noGrp="1"/>
          </p:cNvSpPr>
          <p:nvPr>
            <p:ph idx="1"/>
          </p:nvPr>
        </p:nvSpPr>
        <p:spPr>
          <a:xfrm>
            <a:off x="142844" y="1428736"/>
            <a:ext cx="3571900" cy="507209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</a:t>
            </a:r>
            <a:r>
              <a:rPr lang="uk-UA" b="1" dirty="0" err="1" smtClean="0"/>
              <a:t>dvertisement</a:t>
            </a:r>
            <a:r>
              <a:rPr lang="uk-UA" b="1" dirty="0" smtClean="0"/>
              <a:t>,</a:t>
            </a:r>
            <a:r>
              <a:rPr lang="uk-UA" b="1" dirty="0" err="1" smtClean="0"/>
              <a:t>or</a:t>
            </a:r>
            <a:r>
              <a:rPr lang="uk-UA" b="1" dirty="0" smtClean="0"/>
              <a:t> </a:t>
            </a:r>
            <a:r>
              <a:rPr lang="uk-UA" b="1" dirty="0" err="1" smtClean="0"/>
              <a:t>ad</a:t>
            </a:r>
            <a:r>
              <a:rPr lang="uk-UA" b="1" dirty="0" smtClean="0"/>
              <a:t> </a:t>
            </a:r>
            <a:r>
              <a:rPr lang="uk-UA" b="1" dirty="0" err="1" smtClean="0"/>
              <a:t>for</a:t>
            </a:r>
            <a:r>
              <a:rPr lang="uk-UA" b="1" dirty="0" smtClean="0"/>
              <a:t> </a:t>
            </a:r>
            <a:r>
              <a:rPr lang="uk-UA" b="1" dirty="0" err="1" smtClean="0"/>
              <a:t>short</a:t>
            </a:r>
            <a:endParaRPr lang="en-US" b="1" dirty="0" smtClean="0"/>
          </a:p>
          <a:p>
            <a:endParaRPr lang="uk-UA" dirty="0" smtClean="0"/>
          </a:p>
          <a:p>
            <a:r>
              <a:rPr lang="uk-UA" b="1" dirty="0" err="1" smtClean="0"/>
              <a:t>Advertisers</a:t>
            </a:r>
            <a:endParaRPr lang="en-US" b="1" dirty="0" smtClean="0"/>
          </a:p>
          <a:p>
            <a:endParaRPr lang="uk-UA" dirty="0" smtClean="0"/>
          </a:p>
          <a:p>
            <a:r>
              <a:rPr lang="en-US" b="1" dirty="0" smtClean="0"/>
              <a:t>C</a:t>
            </a:r>
            <a:r>
              <a:rPr lang="uk-UA" b="1" dirty="0" err="1" smtClean="0"/>
              <a:t>onsumers</a:t>
            </a:r>
            <a:endParaRPr lang="en-US" b="1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A </a:t>
            </a:r>
            <a:r>
              <a:rPr lang="uk-UA" b="1" dirty="0" err="1" smtClean="0"/>
              <a:t>commercial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Analyzing the ad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Who created the message that is being sent?</a:t>
            </a:r>
            <a:endParaRPr lang="uk-UA" dirty="0" smtClean="0">
              <a:cs typeface="Andalus" pitchFamily="18" charset="-78"/>
            </a:endParaRPr>
          </a:p>
          <a:p>
            <a:pPr algn="just"/>
            <a:endParaRPr lang="uk-UA" dirty="0" smtClean="0">
              <a:cs typeface="Andalus" pitchFamily="18" charset="-78"/>
            </a:endParaRPr>
          </a:p>
          <a:p>
            <a:pPr lvl="0"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What techniques were used to attract my attention?</a:t>
            </a:r>
            <a:endParaRPr lang="uk-UA" dirty="0" smtClean="0">
              <a:cs typeface="Andalus" pitchFamily="18" charset="-78"/>
            </a:endParaRPr>
          </a:p>
          <a:p>
            <a:pPr algn="just"/>
            <a:endParaRPr lang="uk-UA" dirty="0" smtClean="0">
              <a:cs typeface="Andalus" pitchFamily="18" charset="-78"/>
            </a:endParaRPr>
          </a:p>
          <a:p>
            <a:pPr lvl="0"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How might other people understand or interpret this message differently from me?</a:t>
            </a:r>
            <a:endParaRPr lang="uk-UA" dirty="0" smtClean="0">
              <a:cs typeface="Andalus" pitchFamily="18" charset="-78"/>
            </a:endParaRPr>
          </a:p>
          <a:p>
            <a:pPr algn="just"/>
            <a:endParaRPr lang="uk-UA" dirty="0" smtClean="0">
              <a:cs typeface="Andalus" pitchFamily="18" charset="-78"/>
            </a:endParaRPr>
          </a:p>
          <a:p>
            <a:pPr lvl="0"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What points of view and values are included or omitted from this message?</a:t>
            </a:r>
            <a:endParaRPr lang="uk-UA" dirty="0" smtClean="0">
              <a:cs typeface="Andalus" pitchFamily="18" charset="-78"/>
            </a:endParaRPr>
          </a:p>
          <a:p>
            <a:pPr algn="just"/>
            <a:endParaRPr lang="uk-UA" dirty="0" smtClean="0">
              <a:cs typeface="Andalus" pitchFamily="18" charset="-78"/>
            </a:endParaRPr>
          </a:p>
          <a:p>
            <a:pPr lvl="0"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Why was this message sent?</a:t>
            </a:r>
            <a:endParaRPr lang="uk-UA" dirty="0" smtClean="0">
              <a:cs typeface="Andalus" pitchFamily="18" charset="-78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26" name="AutoShape 2" descr="Ð ÐµÐ·ÑÐ»ÑÑÐ°Ñ Ð¿Ð¾ÑÑÐºÑ Ð·Ð¾Ð±ÑÐ°Ð¶ÐµÐ½Ñ Ð·Ð° Ð·Ð°Ð¿Ð¸ÑÐ¾Ð¼ &quot;pros and con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Ð ÐµÐ·ÑÐ»ÑÑÐ°Ñ Ð¿Ð¾ÑÑÐºÑ Ð·Ð¾Ð±ÑÐ°Ð¶ÐµÐ½Ñ Ð·Ð° Ð·Ð°Ð¿Ð¸ÑÐ¾Ð¼ &quot;pros and con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pros-and-cons-534824883-578fbbe15f9b584d2041ae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Flipping Technique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500174"/>
            <a:ext cx="8472518" cy="52117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300" dirty="0" smtClean="0"/>
              <a:t> How to challenge our </a:t>
            </a:r>
            <a:r>
              <a:rPr lang="en-US" sz="3300" b="1" i="1" dirty="0" smtClean="0"/>
              <a:t>normalized</a:t>
            </a:r>
            <a:r>
              <a:rPr lang="en-US" sz="3300" dirty="0" smtClean="0"/>
              <a:t> ways of seeing media?  Do the </a:t>
            </a:r>
            <a:r>
              <a:rPr lang="en-US" sz="3300" b="1" dirty="0" smtClean="0"/>
              <a:t>flipping technique </a:t>
            </a:r>
            <a:r>
              <a:rPr lang="en-US" sz="3300" dirty="0" smtClean="0"/>
              <a:t>to find out!</a:t>
            </a:r>
            <a:endParaRPr lang="uk-UA" sz="3300" dirty="0" smtClean="0"/>
          </a:p>
          <a:p>
            <a:pPr lvl="1"/>
            <a:r>
              <a:rPr lang="en-US" sz="3300" dirty="0" smtClean="0"/>
              <a:t>Imagine the men are women.  Imagine the women are men.  What happens?</a:t>
            </a:r>
            <a:endParaRPr lang="uk-UA" sz="3300" dirty="0" smtClean="0"/>
          </a:p>
          <a:p>
            <a:pPr lvl="1"/>
            <a:r>
              <a:rPr lang="en-US" sz="3300" dirty="0" smtClean="0"/>
              <a:t>Imagine a white character is black.  Or Asian.  What happens?</a:t>
            </a:r>
            <a:endParaRPr lang="uk-UA" sz="3300" dirty="0" smtClean="0"/>
          </a:p>
          <a:p>
            <a:pPr lvl="1"/>
            <a:r>
              <a:rPr lang="en-US" sz="3300" dirty="0" smtClean="0"/>
              <a:t>Imagine a rich person is poor.  Imagine a poor person is rich.  What happens?</a:t>
            </a:r>
            <a:endParaRPr lang="uk-UA" sz="3300" dirty="0" smtClean="0"/>
          </a:p>
          <a:p>
            <a:pPr lvl="1"/>
            <a:r>
              <a:rPr lang="en-US" sz="3300" dirty="0" smtClean="0"/>
              <a:t>Imagine a young person is old.  Imagine an old person is young.  </a:t>
            </a:r>
            <a:endParaRPr lang="uk-UA" sz="3300" dirty="0" smtClean="0"/>
          </a:p>
          <a:p>
            <a:r>
              <a:rPr lang="en-US" sz="3300" b="1" dirty="0" smtClean="0"/>
              <a:t>What does all this do to our </a:t>
            </a:r>
            <a:r>
              <a:rPr lang="en-US" sz="3300" b="1" i="1" dirty="0" smtClean="0"/>
              <a:t>normalized </a:t>
            </a:r>
            <a:r>
              <a:rPr lang="en-US" sz="3300" b="1" dirty="0" smtClean="0"/>
              <a:t>ways of seeing? </a:t>
            </a:r>
            <a:endParaRPr lang="uk-UA" sz="33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Critical </a:t>
            </a:r>
            <a:r>
              <a:rPr lang="en-US" sz="4400" i="1" dirty="0" smtClean="0"/>
              <a:t>TV Commercial </a:t>
            </a:r>
            <a:r>
              <a:rPr lang="en-US" sz="4400" dirty="0" smtClean="0"/>
              <a:t>Analysis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46236"/>
            <a:ext cx="8401080" cy="4854597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Consider the following:  </a:t>
            </a:r>
          </a:p>
          <a:p>
            <a:pPr lvl="1"/>
            <a:r>
              <a:rPr lang="en-US" sz="3000" b="1" dirty="0" smtClean="0"/>
              <a:t>Who</a:t>
            </a:r>
            <a:r>
              <a:rPr lang="en-US" sz="3000" dirty="0" smtClean="0"/>
              <a:t> created the ad?  For what </a:t>
            </a:r>
            <a:r>
              <a:rPr lang="en-US" sz="3000" b="1" dirty="0" smtClean="0"/>
              <a:t>purpose</a:t>
            </a:r>
            <a:r>
              <a:rPr lang="en-US" sz="3000" dirty="0" smtClean="0"/>
              <a:t>?</a:t>
            </a:r>
          </a:p>
          <a:p>
            <a:pPr lvl="1"/>
            <a:r>
              <a:rPr lang="en-US" sz="3000" dirty="0" smtClean="0"/>
              <a:t>What </a:t>
            </a:r>
            <a:r>
              <a:rPr lang="en-US" sz="3000" b="1" dirty="0" smtClean="0"/>
              <a:t>techniques</a:t>
            </a:r>
            <a:r>
              <a:rPr lang="en-US" sz="3000" dirty="0" smtClean="0"/>
              <a:t> were used to attract your </a:t>
            </a:r>
            <a:r>
              <a:rPr lang="en-US" sz="3000" b="1" dirty="0" smtClean="0"/>
              <a:t>attention</a:t>
            </a:r>
            <a:r>
              <a:rPr lang="en-US" sz="3000" dirty="0" smtClean="0"/>
              <a:t>?</a:t>
            </a:r>
          </a:p>
          <a:p>
            <a:pPr lvl="1"/>
            <a:r>
              <a:rPr lang="en-US" sz="3000" dirty="0" smtClean="0"/>
              <a:t>What information was </a:t>
            </a:r>
            <a:r>
              <a:rPr lang="en-US" sz="3000" b="1" dirty="0" smtClean="0"/>
              <a:t>missing</a:t>
            </a:r>
            <a:r>
              <a:rPr lang="en-US" sz="3000" dirty="0" smtClean="0"/>
              <a:t> regarding the product?  </a:t>
            </a:r>
          </a:p>
          <a:p>
            <a:pPr lvl="1"/>
            <a:r>
              <a:rPr lang="en-US" sz="3000" dirty="0" smtClean="0"/>
              <a:t>How were </a:t>
            </a:r>
            <a:r>
              <a:rPr lang="en-US" sz="3000" b="1" dirty="0" smtClean="0"/>
              <a:t>men and women</a:t>
            </a:r>
            <a:r>
              <a:rPr lang="en-US" sz="3000" dirty="0" smtClean="0"/>
              <a:t> represented?</a:t>
            </a:r>
          </a:p>
          <a:p>
            <a:pPr lvl="1"/>
            <a:r>
              <a:rPr lang="en-US" sz="3000" dirty="0" smtClean="0"/>
              <a:t>How might </a:t>
            </a:r>
            <a:r>
              <a:rPr lang="en-US" sz="3000" b="1" dirty="0" smtClean="0"/>
              <a:t>others</a:t>
            </a:r>
            <a:r>
              <a:rPr lang="en-US" sz="3000" dirty="0" smtClean="0"/>
              <a:t> different from me interpret the ad?</a:t>
            </a:r>
          </a:p>
          <a:p>
            <a:pPr lvl="1"/>
            <a:r>
              <a:rPr lang="en-US" sz="3000" dirty="0" smtClean="0"/>
              <a:t>What does the </a:t>
            </a:r>
            <a:r>
              <a:rPr lang="en-US" sz="3000" b="1" dirty="0" smtClean="0"/>
              <a:t>set and costumes </a:t>
            </a:r>
            <a:r>
              <a:rPr lang="en-US" sz="3000" dirty="0" smtClean="0"/>
              <a:t>say about </a:t>
            </a:r>
            <a:r>
              <a:rPr lang="en-US" sz="3000" b="1" dirty="0" smtClean="0"/>
              <a:t>class</a:t>
            </a:r>
            <a:r>
              <a:rPr lang="en-US" sz="3000" dirty="0" smtClean="0"/>
              <a:t>?</a:t>
            </a:r>
          </a:p>
          <a:p>
            <a:pPr lvl="1"/>
            <a:r>
              <a:rPr lang="en-US" sz="3000" dirty="0" smtClean="0"/>
              <a:t>What happens if we do the </a:t>
            </a:r>
            <a:r>
              <a:rPr lang="en-US" sz="3000" b="1" dirty="0" smtClean="0"/>
              <a:t>flipping technique</a:t>
            </a:r>
            <a:r>
              <a:rPr lang="en-US" sz="3000" dirty="0" smtClean="0"/>
              <a:t>?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for today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46236"/>
            <a:ext cx="7186634" cy="492603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60000"/>
              </a:lnSpc>
            </a:pP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Get to know each other</a:t>
            </a:r>
            <a:endParaRPr lang="uk-UA" sz="3500" dirty="0" smtClean="0">
              <a:cs typeface="Andalus" pitchFamily="18" charset="-78"/>
            </a:endParaRPr>
          </a:p>
          <a:p>
            <a:pPr lvl="0">
              <a:lnSpc>
                <a:spcPct val="160000"/>
              </a:lnSpc>
            </a:pP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Define media and media literacy </a:t>
            </a:r>
            <a:endParaRPr lang="uk-UA" sz="3500" dirty="0" smtClean="0">
              <a:cs typeface="Andalus" pitchFamily="18" charset="-78"/>
            </a:endParaRPr>
          </a:p>
          <a:p>
            <a:pPr lvl="0">
              <a:lnSpc>
                <a:spcPct val="160000"/>
              </a:lnSpc>
            </a:pP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Identify media literacy and its importance </a:t>
            </a:r>
            <a:endParaRPr lang="uk-UA" sz="3500" dirty="0" smtClean="0">
              <a:cs typeface="Andalus" pitchFamily="18" charset="-78"/>
            </a:endParaRPr>
          </a:p>
          <a:p>
            <a:pPr lvl="0">
              <a:lnSpc>
                <a:spcPct val="160000"/>
              </a:lnSpc>
            </a:pP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Analyze and interpret media messages through guided questions </a:t>
            </a:r>
            <a:endParaRPr lang="uk-UA" sz="3500" dirty="0" smtClean="0">
              <a:cs typeface="Andalus" pitchFamily="18" charset="-78"/>
            </a:endParaRPr>
          </a:p>
          <a:p>
            <a:pPr lvl="0">
              <a:lnSpc>
                <a:spcPct val="160000"/>
              </a:lnSpc>
            </a:pP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Compare and contrast traditional and social media </a:t>
            </a:r>
            <a:endParaRPr lang="uk-UA" sz="3500" dirty="0" smtClean="0">
              <a:cs typeface="Andalus" pitchFamily="18" charset="-78"/>
            </a:endParaRPr>
          </a:p>
          <a:p>
            <a:pPr>
              <a:buNone/>
            </a:pPr>
            <a:endParaRPr lang="uk-UA" dirty="0" smtClean="0">
              <a:cs typeface="Andalus" pitchFamily="18" charset="-78"/>
            </a:endParaRPr>
          </a:p>
          <a:p>
            <a:pPr lvl="0"/>
            <a:endParaRPr lang="uk-UA" dirty="0" smtClean="0">
              <a:cs typeface="Andalus" pitchFamily="18" charset="-78"/>
            </a:endParaRPr>
          </a:p>
          <a:p>
            <a:pPr lvl="0"/>
            <a:endParaRPr lang="uk-UA" dirty="0" smtClean="0"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uk-UA" dirty="0">
              <a:cs typeface="Andalus" pitchFamily="18" charset="-7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063BCE1-7D32-4E8B-A12C-B0EB83747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1571612"/>
            <a:ext cx="2775519" cy="283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600" dirty="0" smtClean="0"/>
              <a:t> </a:t>
            </a:r>
            <a:r>
              <a:rPr lang="de-DE" sz="5600" dirty="0" smtClean="0"/>
              <a:t>Television </a:t>
            </a:r>
            <a:r>
              <a:rPr lang="de-DE" sz="5600" dirty="0" err="1" smtClean="0"/>
              <a:t>commercials</a:t>
            </a:r>
            <a:endParaRPr lang="uk-UA" sz="5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What makes a good television commercial?</a:t>
            </a:r>
          </a:p>
          <a:p>
            <a:pPr lvl="0"/>
            <a:endParaRPr lang="uk-UA" dirty="0" smtClean="0"/>
          </a:p>
          <a:p>
            <a:pPr lvl="0"/>
            <a:r>
              <a:rPr lang="en-US" dirty="0" smtClean="0"/>
              <a:t>What is your </a:t>
            </a:r>
            <a:r>
              <a:rPr lang="en-US" dirty="0" err="1" smtClean="0"/>
              <a:t>favourite</a:t>
            </a:r>
            <a:r>
              <a:rPr lang="en-US" dirty="0" smtClean="0"/>
              <a:t> commercial on the television? </a:t>
            </a:r>
            <a:r>
              <a:rPr lang="de-DE" dirty="0" err="1" smtClean="0"/>
              <a:t>Why</a:t>
            </a:r>
            <a:r>
              <a:rPr lang="de-DE" dirty="0" smtClean="0"/>
              <a:t>?</a:t>
            </a:r>
          </a:p>
          <a:p>
            <a:pPr lvl="0"/>
            <a:endParaRPr lang="uk-UA" dirty="0" smtClean="0"/>
          </a:p>
          <a:p>
            <a:pPr lvl="0"/>
            <a:r>
              <a:rPr lang="en-US" dirty="0" smtClean="0"/>
              <a:t>You are about to see 3 different commercials.  As you watch them you are to complete task 1 on the worksheet provided </a:t>
            </a:r>
            <a:endParaRPr lang="uk-UA" dirty="0" smtClean="0"/>
          </a:p>
          <a:p>
            <a:pPr lvl="0"/>
            <a:r>
              <a:rPr lang="en-US" dirty="0" smtClean="0"/>
              <a:t>You will have the chance to see the adverts twice.</a:t>
            </a:r>
            <a:endParaRPr lang="uk-UA" dirty="0" smtClean="0"/>
          </a:p>
          <a:p>
            <a:r>
              <a:rPr lang="en-US" u="sng" dirty="0" smtClean="0">
                <a:hlinkClick r:id="rId2"/>
              </a:rPr>
              <a:t>Commercial 1</a:t>
            </a:r>
            <a:r>
              <a:rPr lang="en-US" dirty="0" smtClean="0"/>
              <a:t> : </a:t>
            </a:r>
            <a:r>
              <a:rPr lang="en-GB" u="sng" dirty="0" smtClean="0">
                <a:hlinkClick r:id="rId3"/>
              </a:rPr>
              <a:t>http://www.youtube.com/watch?v=yETwfFz-MWE&amp;feature=related</a:t>
            </a:r>
            <a:endParaRPr lang="uk-UA" dirty="0" smtClean="0"/>
          </a:p>
          <a:p>
            <a:r>
              <a:rPr lang="en-US" u="sng" dirty="0" smtClean="0">
                <a:hlinkClick r:id="rId3"/>
              </a:rPr>
              <a:t>Commercial 2</a:t>
            </a:r>
            <a:r>
              <a:rPr lang="en-US" dirty="0" smtClean="0"/>
              <a:t>: </a:t>
            </a:r>
            <a:r>
              <a:rPr lang="en-GB" u="sng" dirty="0" smtClean="0">
                <a:hlinkClick r:id="rId4"/>
              </a:rPr>
              <a:t>http://www.youtube.com/watch?v=_ve4M4UsJQo</a:t>
            </a:r>
            <a:r>
              <a:rPr lang="en-US" dirty="0" smtClean="0"/>
              <a:t> </a:t>
            </a:r>
            <a:endParaRPr lang="uk-UA" dirty="0" smtClean="0"/>
          </a:p>
          <a:p>
            <a:r>
              <a:rPr lang="en-US" u="sng" dirty="0" smtClean="0">
                <a:hlinkClick r:id="rId4"/>
              </a:rPr>
              <a:t>Commercial 3</a:t>
            </a:r>
            <a:r>
              <a:rPr lang="en-US" dirty="0" smtClean="0"/>
              <a:t> : </a:t>
            </a:r>
            <a:r>
              <a:rPr lang="en-GB" u="sng" dirty="0" smtClean="0">
                <a:hlinkClick r:id="rId5"/>
              </a:rPr>
              <a:t>http://www.youtube.com/watch?v=Ho7gIb91Jc0</a:t>
            </a:r>
            <a:r>
              <a:rPr lang="en-US" dirty="0" smtClean="0"/>
              <a:t> </a:t>
            </a:r>
          </a:p>
          <a:p>
            <a:endParaRPr lang="uk-UA" dirty="0" smtClean="0"/>
          </a:p>
          <a:p>
            <a:pPr lvl="0"/>
            <a:r>
              <a:rPr lang="en-US" dirty="0" smtClean="0"/>
              <a:t>Now that you have seen all of the commercials, you are able to complete the remaining tasks on the worksheet. 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404664"/>
          <a:ext cx="8280921" cy="5987568"/>
        </p:xfrm>
        <a:graphic>
          <a:graphicData uri="http://schemas.openxmlformats.org/drawingml/2006/table">
            <a:tbl>
              <a:tblPr/>
              <a:tblGrid>
                <a:gridCol w="1211757"/>
                <a:gridCol w="1983113"/>
                <a:gridCol w="3102938"/>
                <a:gridCol w="1983113"/>
              </a:tblGrid>
              <a:tr h="101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Advert Number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Product Advertised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Was the commercial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humorous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, thought provoking, innovative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?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How effective was the commercial?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(Extremely, Very, Not Very, Ineffective)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9" marR="55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215106"/>
          </a:xfrm>
        </p:spPr>
        <p:txBody>
          <a:bodyPr>
            <a:normAutofit fontScale="25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6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Task 2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After you watch: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Which advert was the most effective in your opinion?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What was it about the advert that made it effective?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What style  (humorous, innovative…) of advert do you prefer? Why?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Which of the adverts in your opinion “sold” their product to you?  How did they achieve the sell?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n-GB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They Live!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/>
          <a:lstStyle/>
          <a:p>
            <a:r>
              <a:rPr lang="en-US" dirty="0" smtClean="0"/>
              <a:t>Watch and briefly discuss the </a:t>
            </a:r>
            <a:r>
              <a:rPr lang="en-US" b="1" i="1" dirty="0" smtClean="0"/>
              <a:t>They Live </a:t>
            </a:r>
            <a:r>
              <a:rPr lang="en-US" dirty="0" smtClean="0"/>
              <a:t>clip.</a:t>
            </a:r>
          </a:p>
          <a:p>
            <a:r>
              <a:rPr lang="en-US" dirty="0" smtClean="0"/>
              <a:t>Use the They Live </a:t>
            </a:r>
            <a:r>
              <a:rPr lang="en-US" b="1" dirty="0" smtClean="0"/>
              <a:t>sunglasses</a:t>
            </a:r>
            <a:r>
              <a:rPr lang="en-US" dirty="0" smtClean="0"/>
              <a:t> to be media literate!</a:t>
            </a:r>
          </a:p>
          <a:p>
            <a:endParaRPr lang="uk-UA" dirty="0"/>
          </a:p>
        </p:txBody>
      </p:sp>
      <p:pic>
        <p:nvPicPr>
          <p:cNvPr id="4" name="Picture 3" descr="pb51943e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571876"/>
            <a:ext cx="8531352" cy="307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Showing an opinion about something that is not based on all of the facts</a:t>
            </a:r>
            <a:endParaRPr lang="uk-UA" sz="6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9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BIAS: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By Omission</a:t>
            </a:r>
          </a:p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By Placement</a:t>
            </a:r>
          </a:p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By Spin</a:t>
            </a:r>
            <a:endParaRPr lang="uk-UA" sz="66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6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BY OMISSION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Avoiding coverage</a:t>
            </a:r>
          </a:p>
          <a:p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One-sided story</a:t>
            </a:r>
            <a:endParaRPr lang="uk-UA" sz="6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0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Publishing media messages about an event</a:t>
            </a:r>
            <a:endParaRPr lang="uk-UA" sz="66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1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ONE-SIDED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only one point of view being presented</a:t>
            </a:r>
            <a:endParaRPr lang="uk-UA" sz="66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BY PLACEMENT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Top of a page</a:t>
            </a:r>
          </a:p>
          <a:p>
            <a:r>
              <a:rPr lang="en-US" sz="4800" dirty="0" smtClean="0"/>
              <a:t>Beginning of a video</a:t>
            </a:r>
          </a:p>
          <a:p>
            <a:r>
              <a:rPr lang="en-US" sz="4800" dirty="0" smtClean="0"/>
              <a:t>Beginning of a radio broadcast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xmlns="" val="22446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526280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Identify what an advertisement is and how it is used </a:t>
            </a:r>
            <a:endParaRPr lang="uk-UA" b="1" dirty="0" smtClean="0"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Discover the positive and negative aspects of advertising</a:t>
            </a:r>
            <a:endParaRPr lang="uk-UA" b="1" dirty="0" smtClean="0"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Analyze ads and TV commercials</a:t>
            </a:r>
            <a:endParaRPr lang="uk-UA" b="1" dirty="0" smtClean="0"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Create ads</a:t>
            </a:r>
            <a:endParaRPr lang="uk-UA" b="1" dirty="0" smtClean="0"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List types of bias</a:t>
            </a:r>
            <a:endParaRPr lang="uk-UA" b="1" dirty="0" smtClean="0"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Value the importance of including people from various races, cultures, and genders in mainstream media </a:t>
            </a:r>
            <a:endParaRPr lang="uk-UA" b="1" dirty="0" smtClean="0">
              <a:cs typeface="Andalus" pitchFamily="18" charset="-7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063BCE1-7D32-4E8B-A12C-B0EB83747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071810"/>
            <a:ext cx="2571768" cy="2625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Giving a positive or negative point of view about subject in order to change the opinion of the audience</a:t>
            </a:r>
            <a:endParaRPr lang="uk-UA" sz="6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4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BY SPIN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46237"/>
            <a:ext cx="9144000" cy="4497407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Pundit (a person who has a lot of knowledge and experience about a subject and gives opinions about the subject in public)</a:t>
            </a:r>
          </a:p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Negative or positive connotations</a:t>
            </a:r>
            <a:endParaRPr lang="uk-UA" sz="5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0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Denotinations</a:t>
            </a:r>
            <a:r>
              <a:rPr lang="en-US" dirty="0" smtClean="0"/>
              <a:t> vs. Connotations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u="sng" dirty="0" smtClean="0">
                <a:latin typeface="Andalus" pitchFamily="18" charset="-78"/>
                <a:cs typeface="Andalus" pitchFamily="18" charset="-78"/>
              </a:rPr>
              <a:t>DENOTINATION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– the basic definition of a word that you can find in a dictionary (what people say)</a:t>
            </a:r>
          </a:p>
          <a:p>
            <a:r>
              <a:rPr lang="en-US" sz="3000" b="1" i="1" dirty="0" smtClean="0">
                <a:latin typeface="Andalus" pitchFamily="18" charset="-78"/>
                <a:cs typeface="Andalus" pitchFamily="18" charset="-78"/>
              </a:rPr>
              <a:t>Cheap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– something doesn’t cost a lot of money</a:t>
            </a:r>
          </a:p>
          <a:p>
            <a:r>
              <a:rPr lang="en-US" sz="3000" b="1" i="1" dirty="0" smtClean="0">
                <a:latin typeface="Andalus" pitchFamily="18" charset="-78"/>
                <a:cs typeface="Andalus" pitchFamily="18" charset="-78"/>
              </a:rPr>
              <a:t>Inexpensive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– something isn’t expensive, it has a low price</a:t>
            </a:r>
          </a:p>
          <a:p>
            <a:endParaRPr lang="en-US" sz="3000" dirty="0">
              <a:latin typeface="Andalus" pitchFamily="18" charset="-78"/>
              <a:cs typeface="Andalus" pitchFamily="18" charset="-78"/>
            </a:endParaRPr>
          </a:p>
          <a:p>
            <a:endParaRPr lang="en-US" sz="3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000" b="1" u="sng" dirty="0" smtClean="0">
                <a:latin typeface="Andalus" pitchFamily="18" charset="-78"/>
                <a:cs typeface="Andalus" pitchFamily="18" charset="-78"/>
              </a:rPr>
              <a:t>CONNOTATIONS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– the feeling that we have about a word, usually positive or negative</a:t>
            </a:r>
          </a:p>
          <a:p>
            <a:r>
              <a:rPr lang="en-US" sz="3000" b="1" i="1" dirty="0" smtClean="0">
                <a:latin typeface="Andalus" pitchFamily="18" charset="-78"/>
                <a:cs typeface="Andalus" pitchFamily="18" charset="-78"/>
              </a:rPr>
              <a:t>Cheap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– negative connotation</a:t>
            </a:r>
          </a:p>
          <a:p>
            <a:r>
              <a:rPr lang="en-US" sz="3000" b="1" i="1" dirty="0" smtClean="0">
                <a:latin typeface="Andalus" pitchFamily="18" charset="-78"/>
                <a:cs typeface="Andalus" pitchFamily="18" charset="-78"/>
              </a:rPr>
              <a:t>Inexpensive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– neutral connotation</a:t>
            </a:r>
            <a:endParaRPr lang="en-US" sz="3000" dirty="0">
              <a:latin typeface="Andalus" pitchFamily="18" charset="-78"/>
              <a:cs typeface="Andalus" pitchFamily="18" charset="-78"/>
            </a:endParaRP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492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BIAS: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What points of view are being omitted from this message?</a:t>
            </a:r>
          </a:p>
          <a:p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How important is this situation for my daily life or society in general?</a:t>
            </a:r>
          </a:p>
          <a:p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Does this message want me to have positive or negative opinion about the topic?</a:t>
            </a:r>
          </a:p>
          <a:p>
            <a:endParaRPr lang="en-US" sz="3000" dirty="0" smtClean="0">
              <a:latin typeface="Andalus" pitchFamily="18" charset="-78"/>
              <a:cs typeface="Andalus" pitchFamily="18" charset="-78"/>
            </a:endParaRPr>
          </a:p>
          <a:p>
            <a:endParaRPr lang="en-US" sz="3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Bias can affect your decision about how to act in the world</a:t>
            </a:r>
            <a:endParaRPr lang="uk-UA" sz="3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OOC\ppt\meet5_quotes\3ad6ea9182bec2f3b2b017e6b634f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95" y="294361"/>
            <a:ext cx="2602283" cy="27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624" y="93943"/>
            <a:ext cx="2226757" cy="37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MOOC\ppt\meet5_quotes\376309-brainwashed-quo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975" y="1122042"/>
            <a:ext cx="3571875" cy="55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95" y="3159690"/>
            <a:ext cx="243720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:\MOOC\ppt\meet5_quotes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696" y="3936784"/>
            <a:ext cx="2329841" cy="292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1444" y="267286"/>
            <a:ext cx="33234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Goudy Stout" panose="0202090407030B020401" pitchFamily="18" charset="0"/>
              </a:rPr>
              <a:t>YOUR THOUGHTS ON THE QUOTES?</a:t>
            </a:r>
            <a:endParaRPr lang="uk-UA" sz="2500" b="1" dirty="0"/>
          </a:p>
        </p:txBody>
      </p:sp>
    </p:spTree>
    <p:extLst>
      <p:ext uri="{BB962C8B-B14F-4D97-AF65-F5344CB8AC3E}">
        <p14:creationId xmlns:p14="http://schemas.microsoft.com/office/powerpoint/2010/main" xmlns="" val="42724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anose="0202090407030B020401" pitchFamily="18" charset="0"/>
              </a:rPr>
              <a:t>EXPERIMENT </a:t>
            </a:r>
            <a:br>
              <a:rPr lang="en-US" dirty="0" smtClean="0">
                <a:latin typeface="Goudy Stout" panose="0202090407030B020401" pitchFamily="18" charset="0"/>
              </a:rPr>
            </a:br>
            <a:r>
              <a:rPr lang="en-US" sz="4400" dirty="0" smtClean="0">
                <a:latin typeface="Goudy Stout" panose="0202090407030B020401" pitchFamily="18" charset="0"/>
              </a:rPr>
              <a:t>blue eyes </a:t>
            </a:r>
            <a:r>
              <a:rPr lang="en-US" sz="4400" dirty="0" err="1" smtClean="0">
                <a:latin typeface="Goudy Stout" panose="0202090407030B020401" pitchFamily="18" charset="0"/>
              </a:rPr>
              <a:t>vs</a:t>
            </a:r>
            <a:r>
              <a:rPr lang="en-US" sz="4400" dirty="0" smtClean="0">
                <a:latin typeface="Goudy Stout" panose="0202090407030B020401" pitchFamily="18" charset="0"/>
              </a:rPr>
              <a:t> brown eyes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https://www.youtube.com/watch?v=onKVeZaDzWg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sz="4000" b="1" cap="all" dirty="0" smtClean="0">
                <a:latin typeface="Andalus" pitchFamily="18" charset="-78"/>
                <a:cs typeface="Andalus" pitchFamily="18" charset="-78"/>
              </a:rPr>
              <a:t>FINISH THE SENTENCE: INFORMATION ON A WEB PAGE MAY BE BIASED WHEN IT…</a:t>
            </a:r>
            <a:endParaRPr lang="uk-UA" sz="4000" b="1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is not supported by facts</a:t>
            </a:r>
            <a:endParaRPr lang="uk-UA" sz="4000" dirty="0" smtClean="0">
              <a:cs typeface="Andalus" pitchFamily="18" charset="-78"/>
            </a:endParaRPr>
          </a:p>
          <a:p>
            <a:pPr>
              <a:buNone/>
            </a:pP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 </a:t>
            </a:r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convincingly presents an author’s point of view</a:t>
            </a:r>
            <a:endParaRPr lang="uk-UA" sz="4000" dirty="0" smtClean="0">
              <a:cs typeface="Andalus" pitchFamily="18" charset="-78"/>
            </a:endParaRPr>
          </a:p>
          <a:p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represents both sides of a controversial issue fairly</a:t>
            </a:r>
            <a:endParaRPr lang="uk-UA" sz="4000" dirty="0" smtClean="0">
              <a:cs typeface="Andalus" pitchFamily="18" charset="-78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cap="all" dirty="0" smtClean="0"/>
              <a:t>WHICH QUESTION IS BEST FOR DETECTING BIAS ON A WEB PAGE?</a:t>
            </a:r>
            <a:endParaRPr lang="uk-UA" sz="35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What information seems convincing?</a:t>
            </a:r>
            <a:endParaRPr lang="ru-RU" sz="4000" dirty="0" smtClean="0">
              <a:cs typeface="Andalus" pitchFamily="18" charset="-78"/>
            </a:endParaRPr>
          </a:p>
          <a:p>
            <a:pPr fontAlgn="base"/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What information has the author omitted?</a:t>
            </a:r>
            <a:endParaRPr lang="uk-UA" sz="4000" dirty="0" smtClean="0">
              <a:cs typeface="Andalus" pitchFamily="18" charset="-78"/>
            </a:endParaRPr>
          </a:p>
          <a:p>
            <a:pPr fontAlgn="base"/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What professional vocabulary does the author use?</a:t>
            </a:r>
            <a:endParaRPr lang="uk-UA" sz="4000" dirty="0" smtClean="0">
              <a:cs typeface="Andalus" pitchFamily="18" charset="-78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8196201" cy="140053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cap="all" dirty="0" smtClean="0"/>
              <a:t>WHAT IS AN EXAMPLE OF BIAS COMMONLY FOUND IN PROPAGANDA?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Words that excite</a:t>
            </a:r>
            <a:endParaRPr lang="uk-UA" sz="4000" dirty="0" smtClean="0">
              <a:cs typeface="Andalus" pitchFamily="18" charset="-78"/>
            </a:endParaRPr>
          </a:p>
          <a:p>
            <a:pPr fontAlgn="base"/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Limited use of exaggeration</a:t>
            </a:r>
            <a:endParaRPr lang="uk-UA" sz="4000" dirty="0" smtClean="0">
              <a:cs typeface="Andalus" pitchFamily="18" charset="-78"/>
            </a:endParaRPr>
          </a:p>
          <a:p>
            <a:pPr fontAlgn="base"/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Arguments that appeal to reason</a:t>
            </a:r>
            <a:endParaRPr lang="uk-UA" sz="4000" dirty="0" smtClean="0">
              <a:cs typeface="Andalus" pitchFamily="18" charset="-78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cap="all" dirty="0" smtClean="0"/>
              <a:t>WHAT IS THE PURPOSE OF BIAS?</a:t>
            </a:r>
            <a:br>
              <a:rPr lang="en-US" b="1" cap="all" dirty="0" smtClean="0"/>
            </a:br>
            <a:r>
              <a:rPr lang="en-US" sz="2000" b="1" cap="all" dirty="0" smtClean="0"/>
              <a:t>MORE THEN 1 IS POSSSIBLE</a:t>
            </a:r>
            <a:endParaRPr lang="uk-UA" sz="2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>
                <a:latin typeface="Andalus" pitchFamily="18" charset="-78"/>
                <a:cs typeface="Andalus" pitchFamily="18" charset="-78"/>
              </a:rPr>
              <a:t>To change the reader’s mind</a:t>
            </a:r>
            <a:endParaRPr lang="uk-UA" dirty="0" smtClean="0">
              <a:cs typeface="Andalus" pitchFamily="18" charset="-78"/>
            </a:endParaRPr>
          </a:p>
          <a:p>
            <a:pPr fontAlgn="base"/>
            <a:endParaRPr lang="uk-UA" dirty="0" smtClean="0">
              <a:cs typeface="Andalus" pitchFamily="18" charset="-78"/>
            </a:endParaRPr>
          </a:p>
          <a:p>
            <a:pPr fontAlgn="base"/>
            <a:r>
              <a:rPr lang="en-US" b="1" dirty="0" smtClean="0">
                <a:latin typeface="Andalus" pitchFamily="18" charset="-78"/>
                <a:cs typeface="Andalus" pitchFamily="18" charset="-78"/>
              </a:rPr>
              <a:t>To provide balanced views on issues</a:t>
            </a:r>
            <a:endParaRPr lang="uk-UA" dirty="0" smtClean="0">
              <a:cs typeface="Andalus" pitchFamily="18" charset="-78"/>
            </a:endParaRPr>
          </a:p>
          <a:p>
            <a:pPr fontAlgn="base"/>
            <a:endParaRPr lang="uk-UA" dirty="0" smtClean="0">
              <a:cs typeface="Andalus" pitchFamily="18" charset="-78"/>
            </a:endParaRPr>
          </a:p>
          <a:p>
            <a:pPr fontAlgn="base"/>
            <a:r>
              <a:rPr lang="en-US" b="1" dirty="0" smtClean="0">
                <a:latin typeface="Andalus" pitchFamily="18" charset="-78"/>
                <a:cs typeface="Andalus" pitchFamily="18" charset="-78"/>
              </a:rPr>
              <a:t>To establish the superiority of one idea over another</a:t>
            </a:r>
            <a:endParaRPr lang="uk-UA" dirty="0" smtClean="0">
              <a:cs typeface="Andalus" pitchFamily="18" charset="-78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15DD0C-6A34-4DEB-A516-048F35969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571612"/>
            <a:ext cx="2571768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39"/>
            <a:ext cx="7317106" cy="878913"/>
          </a:xfrm>
        </p:spPr>
        <p:txBody>
          <a:bodyPr/>
          <a:lstStyle/>
          <a:p>
            <a:r>
              <a:rPr lang="en-US" dirty="0"/>
              <a:t>Stand up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500174"/>
            <a:ext cx="6000792" cy="3581032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ndalus" pitchFamily="18" charset="-78"/>
                <a:cs typeface="Andalus" pitchFamily="18" charset="-78"/>
              </a:rPr>
              <a:t>You travelled more than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20 </a:t>
            </a:r>
            <a:r>
              <a:rPr lang="en-US" sz="3000" dirty="0" err="1" smtClean="0">
                <a:latin typeface="Andalus" pitchFamily="18" charset="-78"/>
                <a:cs typeface="Andalus" pitchFamily="18" charset="-78"/>
              </a:rPr>
              <a:t>mins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en-US" sz="3000" dirty="0">
                <a:latin typeface="Andalus" pitchFamily="18" charset="-78"/>
                <a:cs typeface="Andalus" pitchFamily="18" charset="-78"/>
              </a:rPr>
              <a:t>get here</a:t>
            </a:r>
          </a:p>
          <a:p>
            <a:r>
              <a:rPr lang="en-US" sz="3000" dirty="0">
                <a:latin typeface="Andalus" pitchFamily="18" charset="-78"/>
                <a:cs typeface="Andalus" pitchFamily="18" charset="-78"/>
              </a:rPr>
              <a:t>You know what MOOC stands for </a:t>
            </a:r>
          </a:p>
          <a:p>
            <a:r>
              <a:rPr lang="en-US" sz="3000" dirty="0">
                <a:latin typeface="Andalus" pitchFamily="18" charset="-78"/>
                <a:cs typeface="Andalus" pitchFamily="18" charset="-78"/>
              </a:rPr>
              <a:t>You are pretty good with computers</a:t>
            </a:r>
          </a:p>
          <a:p>
            <a:r>
              <a:rPr lang="en-US" sz="3000" dirty="0">
                <a:latin typeface="Andalus" pitchFamily="18" charset="-78"/>
                <a:cs typeface="Andalus" pitchFamily="18" charset="-78"/>
              </a:rPr>
              <a:t>You have ever taken an online course</a:t>
            </a:r>
          </a:p>
          <a:p>
            <a:r>
              <a:rPr lang="en-US" sz="3000" dirty="0">
                <a:latin typeface="Andalus" pitchFamily="18" charset="-78"/>
                <a:cs typeface="Andalus" pitchFamily="18" charset="-78"/>
              </a:rPr>
              <a:t>You are familiar with Coursera</a:t>
            </a:r>
          </a:p>
          <a:p>
            <a:r>
              <a:rPr lang="en-US" sz="3000" dirty="0">
                <a:latin typeface="Andalus" pitchFamily="18" charset="-78"/>
                <a:cs typeface="Andalus" pitchFamily="18" charset="-78"/>
              </a:rPr>
              <a:t>You LOVE food</a:t>
            </a:r>
          </a:p>
        </p:txBody>
      </p:sp>
    </p:spTree>
    <p:extLst>
      <p:ext uri="{BB962C8B-B14F-4D97-AF65-F5344CB8AC3E}">
        <p14:creationId xmlns="" xmlns:p14="http://schemas.microsoft.com/office/powerpoint/2010/main" val="1386332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3" y="714356"/>
            <a:ext cx="8659417" cy="140053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/>
              <a:t>PREJUDICIAL BIAS MAY BE DETECTED IN …</a:t>
            </a:r>
            <a:br>
              <a:rPr lang="en-US" b="1" cap="all" dirty="0" smtClean="0"/>
            </a:br>
            <a:r>
              <a:rPr lang="en-US" sz="2000" b="1" cap="all" dirty="0" smtClean="0"/>
              <a:t> MORE THEN 1 IS POSSSIBLE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12232"/>
            <a:ext cx="8879306" cy="4644189"/>
          </a:xfrm>
        </p:spPr>
        <p:txBody>
          <a:bodyPr>
            <a:noAutofit/>
          </a:bodyPr>
          <a:lstStyle/>
          <a:p>
            <a:pPr fontAlgn="base"/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The facts that the author includes</a:t>
            </a:r>
            <a:endParaRPr lang="uk-UA" sz="3000" dirty="0" smtClean="0">
              <a:cs typeface="Andalus" pitchFamily="18" charset="-78"/>
            </a:endParaRPr>
          </a:p>
          <a:p>
            <a:pPr fontAlgn="base"/>
            <a:endParaRPr lang="uk-UA" sz="3000" dirty="0" smtClean="0">
              <a:cs typeface="Andalus" pitchFamily="18" charset="-78"/>
            </a:endParaRPr>
          </a:p>
          <a:p>
            <a:pPr fontAlgn="base"/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The facts that the author excludes</a:t>
            </a:r>
            <a:endParaRPr lang="uk-UA" sz="3000" dirty="0" smtClean="0">
              <a:cs typeface="Andalus" pitchFamily="18" charset="-78"/>
            </a:endParaRPr>
          </a:p>
          <a:p>
            <a:pPr fontAlgn="base"/>
            <a:endParaRPr lang="uk-UA" sz="3000" dirty="0" smtClean="0">
              <a:cs typeface="Andalus" pitchFamily="18" charset="-78"/>
            </a:endParaRPr>
          </a:p>
          <a:p>
            <a:pPr fontAlgn="base"/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Descriptions that are objective and fair</a:t>
            </a:r>
            <a:endParaRPr lang="uk-UA" sz="3000" dirty="0" smtClean="0">
              <a:cs typeface="Andalus" pitchFamily="18" charset="-78"/>
            </a:endParaRPr>
          </a:p>
          <a:p>
            <a:endParaRPr lang="uk-UA" sz="3000" dirty="0" smtClean="0">
              <a:cs typeface="Andalus" pitchFamily="18" charset="-78"/>
            </a:endParaRPr>
          </a:p>
          <a:p>
            <a:pPr fontAlgn="base"/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Words an author uses to create positive impressions</a:t>
            </a:r>
            <a:endParaRPr lang="uk-UA" sz="3000" dirty="0" smtClean="0">
              <a:cs typeface="Andalus" pitchFamily="18" charset="-78"/>
            </a:endParaRPr>
          </a:p>
          <a:p>
            <a:pPr fontAlgn="base"/>
            <a:endParaRPr lang="uk-UA" sz="3000" dirty="0" smtClean="0">
              <a:cs typeface="Andalus" pitchFamily="18" charset="-78"/>
            </a:endParaRPr>
          </a:p>
          <a:p>
            <a:pPr fontAlgn="base"/>
            <a:r>
              <a:rPr lang="en-US" sz="3000" b="1" dirty="0" smtClean="0">
                <a:latin typeface="Andalus" pitchFamily="18" charset="-78"/>
                <a:cs typeface="Andalus" pitchFamily="18" charset="-78"/>
              </a:rPr>
              <a:t>Words an author uses to create negative impressions</a:t>
            </a:r>
            <a:endParaRPr lang="uk-UA" sz="30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cap="all" dirty="0" smtClean="0"/>
              <a:t>SELECT ALL THE STATEMENTS THAT ARE TRUE: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485" y="2052919"/>
            <a:ext cx="8033774" cy="432381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Biased documents rarely include facts</a:t>
            </a:r>
            <a:endParaRPr lang="uk-UA" sz="4000" dirty="0" smtClean="0">
              <a:cs typeface="Andalus" pitchFamily="18" charset="-78"/>
            </a:endParaRPr>
          </a:p>
          <a:p>
            <a:pPr fontAlgn="base"/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Words in a biased document are often extreme</a:t>
            </a:r>
            <a:endParaRPr lang="uk-UA" sz="4000" dirty="0" smtClean="0">
              <a:cs typeface="Andalus" pitchFamily="18" charset="-78"/>
            </a:endParaRPr>
          </a:p>
          <a:p>
            <a:pPr fontAlgn="base"/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Biased documents appeal more to logic than to emotion</a:t>
            </a:r>
            <a:endParaRPr lang="uk-UA" sz="4000" dirty="0" smtClean="0">
              <a:cs typeface="Andalus" pitchFamily="18" charset="-78"/>
            </a:endParaRPr>
          </a:p>
          <a:p>
            <a:pPr fontAlgn="base"/>
            <a:endParaRPr lang="uk-UA" sz="4000" dirty="0" smtClean="0">
              <a:cs typeface="Andalus" pitchFamily="18" charset="-78"/>
            </a:endParaRPr>
          </a:p>
          <a:p>
            <a:pPr fontAlgn="base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Biased documents may contain “all or nothing” statements</a:t>
            </a:r>
            <a:endParaRPr lang="uk-UA" sz="4000" dirty="0" smtClean="0">
              <a:cs typeface="Andalus" pitchFamily="18" charset="-78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DIVERSE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7200" dirty="0" err="1" smtClean="0">
                <a:latin typeface="Andalus" pitchFamily="18" charset="-78"/>
                <a:cs typeface="Andalus" pitchFamily="18" charset="-78"/>
              </a:rPr>
              <a:t>Showing</a:t>
            </a:r>
            <a:r>
              <a:rPr lang="de-DE" sz="72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de-DE" sz="7200" dirty="0" err="1" smtClean="0">
                <a:latin typeface="Andalus" pitchFamily="18" charset="-78"/>
                <a:cs typeface="Andalus" pitchFamily="18" charset="-78"/>
              </a:rPr>
              <a:t>great</a:t>
            </a:r>
            <a:r>
              <a:rPr lang="de-DE" sz="7200" dirty="0" smtClean="0">
                <a:latin typeface="Andalus" pitchFamily="18" charset="-78"/>
                <a:cs typeface="Andalus" pitchFamily="18" charset="-78"/>
              </a:rPr>
              <a:t> deal </a:t>
            </a:r>
            <a:r>
              <a:rPr lang="de-DE" sz="72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de-DE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sz="7200" dirty="0" err="1" smtClean="0">
                <a:latin typeface="Andalus" pitchFamily="18" charset="-78"/>
                <a:cs typeface="Andalus" pitchFamily="18" charset="-78"/>
              </a:rPr>
              <a:t>variet</a:t>
            </a:r>
            <a:r>
              <a:rPr lang="en-US" sz="7200" dirty="0" smtClean="0">
                <a:latin typeface="Andalus" pitchFamily="18" charset="-78"/>
                <a:cs typeface="Andalus" pitchFamily="18" charset="-78"/>
              </a:rPr>
              <a:t>y of </a:t>
            </a:r>
            <a:r>
              <a:rPr lang="en-US" sz="7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differences</a:t>
            </a:r>
            <a:endParaRPr lang="uk-UA" sz="7200" dirty="0">
              <a:solidFill>
                <a:srgbClr val="FF0000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Having or including people from different background</a:t>
            </a:r>
            <a:endParaRPr lang="uk-UA" sz="66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DIVERSE MEDIA MEANS: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800" dirty="0" smtClean="0">
                <a:latin typeface="Andalus" pitchFamily="18" charset="-78"/>
                <a:cs typeface="Andalus" pitchFamily="18" charset="-78"/>
              </a:rPr>
              <a:t>Representing different groups of people</a:t>
            </a:r>
          </a:p>
          <a:p>
            <a:r>
              <a:rPr lang="en-US" sz="5800" dirty="0" smtClean="0">
                <a:latin typeface="Andalus" pitchFamily="18" charset="-78"/>
                <a:cs typeface="Andalus" pitchFamily="18" charset="-78"/>
              </a:rPr>
              <a:t>Different people creating and delivering the media messages</a:t>
            </a:r>
            <a:endParaRPr lang="uk-UA" sz="58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1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u="sng" dirty="0" smtClean="0">
                <a:latin typeface="Andalus" pitchFamily="18" charset="-78"/>
                <a:cs typeface="Andalus" pitchFamily="18" charset="-78"/>
              </a:rPr>
              <a:t>DOMINANT GROUP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– group of people that has the power and status in society</a:t>
            </a:r>
          </a:p>
          <a:p>
            <a:endParaRPr lang="en-US" sz="4000" dirty="0">
              <a:latin typeface="Andalus" pitchFamily="18" charset="-78"/>
              <a:cs typeface="Andalus" pitchFamily="18" charset="-78"/>
            </a:endParaRPr>
          </a:p>
          <a:p>
            <a:r>
              <a:rPr lang="en-US" sz="4000" u="sng" dirty="0" smtClean="0">
                <a:latin typeface="Andalus" pitchFamily="18" charset="-78"/>
                <a:cs typeface="Andalus" pitchFamily="18" charset="-78"/>
              </a:rPr>
              <a:t>MINORITY GROUP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– group of people in society that have less power and opportunity</a:t>
            </a:r>
            <a:endParaRPr lang="uk-UA" sz="4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2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 be diverse, media must: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Tell stories of dominant and minority groups</a:t>
            </a:r>
          </a:p>
          <a:p>
            <a:endParaRPr lang="en-US" sz="5400" dirty="0">
              <a:latin typeface="Andalus" pitchFamily="18" charset="-78"/>
              <a:cs typeface="Andalus" pitchFamily="18" charset="-78"/>
            </a:endParaRPr>
          </a:p>
          <a:p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People from both groups must create and deliver messages</a:t>
            </a:r>
            <a:endParaRPr lang="uk-UA" sz="54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diversity in the media: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Including different points of view (the full story)</a:t>
            </a:r>
          </a:p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Avoiding stereotypes (true story)</a:t>
            </a:r>
          </a:p>
          <a:p>
            <a:r>
              <a:rPr lang="en-US" sz="5000" u="sng" dirty="0" smtClean="0">
                <a:latin typeface="Andalus" pitchFamily="18" charset="-78"/>
                <a:cs typeface="Andalus" pitchFamily="18" charset="-78"/>
              </a:rPr>
              <a:t>Stereotype</a:t>
            </a:r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 – to unfair group all people with a particular  characteristic together</a:t>
            </a:r>
            <a:endParaRPr lang="uk-UA" sz="5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7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RACE AND ETHNICITY IN THE MEDIA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Are different groups included in the media messages we see?</a:t>
            </a:r>
          </a:p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Are those messages fairly and accurately describing and showing people from different groups?</a:t>
            </a:r>
            <a:endParaRPr lang="uk-UA" sz="5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9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IN THE MEDIA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Reading and listening to media messages from different </a:t>
            </a:r>
            <a:r>
              <a:rPr lang="en-US" sz="5000" dirty="0" err="1" smtClean="0">
                <a:latin typeface="Andalus" pitchFamily="18" charset="-78"/>
                <a:cs typeface="Andalus" pitchFamily="18" charset="-78"/>
              </a:rPr>
              <a:t>sourses</a:t>
            </a:r>
            <a:endParaRPr lang="en-US" sz="5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To truly understand a culture: analyze what you see and hear</a:t>
            </a:r>
            <a:endParaRPr lang="uk-UA" sz="5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4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Ice breaking activity </a:t>
            </a:r>
            <a:br>
              <a:rPr lang="en-US" b="1" dirty="0" smtClean="0"/>
            </a:br>
            <a:r>
              <a:rPr lang="uk-UA" cap="all" dirty="0" smtClean="0"/>
              <a:t>FOUR CORNERS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401080" cy="4997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0540"/>
                <a:gridCol w="4200540"/>
              </a:tblGrid>
              <a:tr h="24987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4987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“what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are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the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most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important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things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in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your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 </a:t>
                      </a:r>
                      <a:r>
                        <a:rPr kumimoji="0" lang="uk-UA" sz="2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life</a:t>
                      </a:r>
                      <a:r>
                        <a:rPr kumimoji="0" lang="uk-UA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ndalus" pitchFamily="18" charset="-78"/>
                        </a:rPr>
                        <a:t>?” </a:t>
                      </a:r>
                      <a:endParaRPr lang="uk-UA" sz="2500" dirty="0"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857364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err="1" smtClean="0">
                <a:cs typeface="Andalus" pitchFamily="18" charset="-78"/>
              </a:rPr>
              <a:t>“favorite</a:t>
            </a:r>
            <a:r>
              <a:rPr lang="uk-UA" sz="3000" dirty="0" smtClean="0">
                <a:cs typeface="Andalus" pitchFamily="18" charset="-78"/>
              </a:rPr>
              <a:t> </a:t>
            </a:r>
            <a:r>
              <a:rPr lang="uk-UA" sz="3000" dirty="0" err="1" smtClean="0">
                <a:cs typeface="Andalus" pitchFamily="18" charset="-78"/>
              </a:rPr>
              <a:t>hobbies”</a:t>
            </a:r>
            <a:endParaRPr lang="uk-UA" sz="3000" dirty="0"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785926"/>
            <a:ext cx="435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mbria" pitchFamily="18" charset="0"/>
                <a:cs typeface="Andalus" pitchFamily="18" charset="-78"/>
              </a:rPr>
              <a:t>“</a:t>
            </a:r>
            <a:r>
              <a:rPr lang="uk-UA" sz="3000" dirty="0" err="1" smtClean="0">
                <a:latin typeface="Cambria" pitchFamily="18" charset="0"/>
                <a:cs typeface="Andalus" pitchFamily="18" charset="-78"/>
              </a:rPr>
              <a:t>favorite</a:t>
            </a:r>
            <a:r>
              <a:rPr lang="uk-UA" sz="30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3000" dirty="0" err="1" smtClean="0">
                <a:latin typeface="Cambria" pitchFamily="18" charset="0"/>
                <a:cs typeface="Andalus" pitchFamily="18" charset="-78"/>
              </a:rPr>
              <a:t>place</a:t>
            </a:r>
            <a:r>
              <a:rPr lang="uk-UA" sz="30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3000" dirty="0" err="1" smtClean="0">
                <a:latin typeface="Cambria" pitchFamily="18" charset="0"/>
                <a:cs typeface="Andalus" pitchFamily="18" charset="-78"/>
              </a:rPr>
              <a:t>on</a:t>
            </a:r>
            <a:r>
              <a:rPr lang="en-US" sz="3000" dirty="0" smtClean="0">
                <a:latin typeface="Cambria" pitchFamily="18" charset="0"/>
                <a:cs typeface="Andalus" pitchFamily="18" charset="-78"/>
              </a:rPr>
              <a:t> the E</a:t>
            </a:r>
            <a:r>
              <a:rPr lang="uk-UA" sz="3000" dirty="0" err="1" smtClean="0">
                <a:latin typeface="Cambria" pitchFamily="18" charset="0"/>
                <a:cs typeface="Andalus" pitchFamily="18" charset="-78"/>
              </a:rPr>
              <a:t>arth</a:t>
            </a:r>
            <a:r>
              <a:rPr lang="uk-UA" sz="30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3000" dirty="0" err="1" smtClean="0">
                <a:latin typeface="Cambria" pitchFamily="18" charset="0"/>
                <a:cs typeface="Andalus" pitchFamily="18" charset="-78"/>
              </a:rPr>
              <a:t>for</a:t>
            </a:r>
            <a:r>
              <a:rPr lang="uk-UA" sz="3000" dirty="0" smtClean="0">
                <a:latin typeface="Cambria" pitchFamily="18" charset="0"/>
                <a:cs typeface="Andalus" pitchFamily="18" charset="-78"/>
              </a:rPr>
              <a:t> </a:t>
            </a:r>
            <a:r>
              <a:rPr lang="uk-UA" sz="3000" dirty="0" err="1" smtClean="0">
                <a:latin typeface="Cambria" pitchFamily="18" charset="0"/>
                <a:cs typeface="Andalus" pitchFamily="18" charset="-78"/>
              </a:rPr>
              <a:t>vacation”</a:t>
            </a:r>
            <a:endParaRPr lang="uk-UA" sz="3000" dirty="0">
              <a:latin typeface="Cambria" pitchFamily="18" charset="0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286256"/>
            <a:ext cx="3929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dirty="0" err="1" smtClean="0">
                <a:cs typeface="Andalus" pitchFamily="18" charset="-78"/>
              </a:rPr>
              <a:t>“if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you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were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an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animal</a:t>
            </a:r>
            <a:r>
              <a:rPr lang="uk-UA" sz="2500" dirty="0" smtClean="0">
                <a:cs typeface="Andalus" pitchFamily="18" charset="-78"/>
              </a:rPr>
              <a:t>, </a:t>
            </a:r>
            <a:r>
              <a:rPr lang="uk-UA" sz="2500" dirty="0" err="1" smtClean="0">
                <a:cs typeface="Andalus" pitchFamily="18" charset="-78"/>
              </a:rPr>
              <a:t>which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one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would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you</a:t>
            </a:r>
            <a:r>
              <a:rPr lang="uk-UA" sz="2500" dirty="0" smtClean="0">
                <a:cs typeface="Andalus" pitchFamily="18" charset="-78"/>
              </a:rPr>
              <a:t> </a:t>
            </a:r>
            <a:r>
              <a:rPr lang="uk-UA" sz="2500" dirty="0" err="1" smtClean="0">
                <a:cs typeface="Andalus" pitchFamily="18" charset="-78"/>
              </a:rPr>
              <a:t>be</a:t>
            </a:r>
            <a:r>
              <a:rPr lang="uk-UA" sz="2500" dirty="0" smtClean="0">
                <a:cs typeface="Andalus" pitchFamily="18" charset="-78"/>
              </a:rPr>
              <a:t>?”</a:t>
            </a:r>
            <a:endParaRPr lang="uk-UA" sz="25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 IN THE  MEDIA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u="sng" dirty="0" smtClean="0">
                <a:latin typeface="Andalus" pitchFamily="18" charset="-78"/>
                <a:cs typeface="Andalus" pitchFamily="18" charset="-78"/>
              </a:rPr>
              <a:t>BECHDEL TEST QUESTIONS:</a:t>
            </a:r>
          </a:p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Are there more than two women in the movie?</a:t>
            </a:r>
          </a:p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Do they speak to each other?</a:t>
            </a:r>
          </a:p>
          <a:p>
            <a:r>
              <a:rPr lang="en-US" sz="5000" dirty="0" smtClean="0">
                <a:latin typeface="Andalus" pitchFamily="18" charset="-78"/>
                <a:cs typeface="Andalus" pitchFamily="18" charset="-78"/>
              </a:rPr>
              <a:t>Do they discuss something other than man?</a:t>
            </a:r>
            <a:endParaRPr lang="uk-UA" sz="5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5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 IN THE  MEDIA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The media puts women in certain roles and describes them in certain ways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The media influences how we understand what it means to be a man or woman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We must analyze if these understandings are accurate</a:t>
            </a:r>
            <a:endParaRPr lang="uk-UA" sz="4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2067952" y="1350499"/>
          <a:ext cx="5475849" cy="5064371"/>
        </p:xfrm>
        <a:graphic>
          <a:graphicData uri="http://schemas.openxmlformats.org/drawingml/2006/table">
            <a:tbl>
              <a:tblPr/>
              <a:tblGrid>
                <a:gridCol w="1825283"/>
                <a:gridCol w="1825283"/>
                <a:gridCol w="1825283"/>
              </a:tblGrid>
              <a:tr h="165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8416" y="1772529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1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8085" y="1727982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2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6567" y="1810043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3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8755" y="3526302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4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385" y="3371557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5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765" y="3453619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6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9199" y="5226148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7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0076" y="5169877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8</a:t>
            </a:r>
            <a:endParaRPr lang="uk-UA" sz="3800" dirty="0"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214" y="5099539"/>
            <a:ext cx="1392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Andalus" pitchFamily="18" charset="-78"/>
                <a:cs typeface="Andalus" pitchFamily="18" charset="-78"/>
              </a:rPr>
              <a:t>9</a:t>
            </a:r>
            <a:endParaRPr lang="uk-UA" sz="38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 ÐµÐ·ÑÐ»ÑÑÐ°Ñ Ð¿Ð¾ÑÑÐºÑ Ð·Ð¾Ð±ÑÐ°Ð¶ÐµÐ½Ñ Ð·Ð° Ð·Ð°Ð¿Ð¸ÑÐ¾Ð¼ &quot;feedbac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122" y="0"/>
            <a:ext cx="4884168" cy="209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Ð ÐµÐ·ÑÐ»ÑÑÐ°Ñ Ð¿Ð¾ÑÑÐºÑ Ð·Ð¾Ð±ÑÐ°Ð¶ÐµÐ½Ñ Ð·Ð° Ð·Ð°Ð¿Ð¸ÑÐ¾Ð¼ &quot;feedback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457" y="1995600"/>
            <a:ext cx="4884383" cy="467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Cambria" pitchFamily="18" charset="0"/>
              </a:rPr>
              <a:t>What is Media?</a:t>
            </a:r>
            <a:endParaRPr lang="uk-UA" sz="6600" dirty="0">
              <a:latin typeface="Cambria" pitchFamily="18" charset="0"/>
            </a:endParaRP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medi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597" y="1417638"/>
            <a:ext cx="6781988" cy="474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175568"/>
            <a:ext cx="8229600" cy="1388481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Literacy is the ability to read, write, speak and listen in a way that lets us communicate effectively and make sense of the world.</a:t>
            </a:r>
            <a:endParaRPr lang="uk-UA" sz="3600" dirty="0">
              <a:cs typeface="Andalus" pitchFamily="18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Cambria" pitchFamily="18" charset="0"/>
              </a:rPr>
              <a:t>What is Literacy?</a:t>
            </a:r>
            <a:endParaRPr lang="uk-UA" sz="6600" dirty="0">
              <a:latin typeface="Cambria" pitchFamily="18" charset="0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literacy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006" y="3877922"/>
            <a:ext cx="4908794" cy="276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032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Access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Media</a:t>
            </a:r>
          </a:p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Analyze/Critique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Media</a:t>
            </a:r>
          </a:p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Evaluate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Media</a:t>
            </a:r>
          </a:p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Make/Produce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Media</a:t>
            </a:r>
          </a:p>
          <a:p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An </a:t>
            </a:r>
            <a:r>
              <a:rPr lang="en-US" sz="3600" b="1" i="1" dirty="0" smtClean="0">
                <a:latin typeface="Andalus" pitchFamily="18" charset="-78"/>
                <a:cs typeface="Andalus" pitchFamily="18" charset="-78"/>
              </a:rPr>
              <a:t>active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 process.  Learn by </a:t>
            </a:r>
            <a:r>
              <a:rPr lang="en-US" sz="3600" b="1" i="1" dirty="0" smtClean="0">
                <a:latin typeface="Andalus" pitchFamily="18" charset="-78"/>
                <a:cs typeface="Andalus" pitchFamily="18" charset="-78"/>
              </a:rPr>
              <a:t>doing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 media literacy.</a:t>
            </a:r>
          </a:p>
          <a:p>
            <a:pPr>
              <a:buNone/>
            </a:pP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This process of learning media literacy skills is </a:t>
            </a:r>
            <a:r>
              <a:rPr lang="en-US" sz="3600" i="1" u="sng" dirty="0" smtClean="0">
                <a:latin typeface="Andalus" pitchFamily="18" charset="-78"/>
                <a:cs typeface="Andalus" pitchFamily="18" charset="-78"/>
              </a:rPr>
              <a:t>media education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5000" b="1" dirty="0" err="1" smtClean="0">
                <a:latin typeface="Cambria" pitchFamily="18" charset="0"/>
              </a:rPr>
              <a:t>What</a:t>
            </a:r>
            <a:r>
              <a:rPr lang="de-DE" sz="5000" b="1" dirty="0" smtClean="0">
                <a:latin typeface="Cambria" pitchFamily="18" charset="0"/>
              </a:rPr>
              <a:t> </a:t>
            </a:r>
            <a:r>
              <a:rPr lang="de-DE" sz="5000" b="1" dirty="0" err="1" smtClean="0">
                <a:latin typeface="Cambria" pitchFamily="18" charset="0"/>
              </a:rPr>
              <a:t>is</a:t>
            </a:r>
            <a:r>
              <a:rPr lang="de-DE" sz="5000" b="1" dirty="0" smtClean="0">
                <a:latin typeface="Cambria" pitchFamily="18" charset="0"/>
              </a:rPr>
              <a:t> Media </a:t>
            </a:r>
            <a:r>
              <a:rPr lang="de-DE" sz="5000" b="1" dirty="0" err="1" smtClean="0">
                <a:latin typeface="Cambria" pitchFamily="18" charset="0"/>
              </a:rPr>
              <a:t>Literacy</a:t>
            </a:r>
            <a:r>
              <a:rPr lang="de-DE" sz="5000" b="1" dirty="0" smtClean="0">
                <a:latin typeface="Cambria" pitchFamily="18" charset="0"/>
              </a:rPr>
              <a:t>?</a:t>
            </a:r>
            <a:endParaRPr lang="uk-UA" sz="50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385" y="5176911"/>
            <a:ext cx="765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519</TotalTime>
  <Words>1999</Words>
  <Application>Microsoft Office PowerPoint</Application>
  <PresentationFormat>Экран (4:3)</PresentationFormat>
  <Paragraphs>319</Paragraphs>
  <Slides>63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Ливарня</vt:lpstr>
      <vt:lpstr>English for Media Literacy</vt:lpstr>
      <vt:lpstr>Слайд 2</vt:lpstr>
      <vt:lpstr>Targets for today</vt:lpstr>
      <vt:lpstr>Слайд 4</vt:lpstr>
      <vt:lpstr>Stand up if…</vt:lpstr>
      <vt:lpstr>Ice breaking activity  FOUR CORNERS</vt:lpstr>
      <vt:lpstr>What is Media?</vt:lpstr>
      <vt:lpstr>What is Literacy?</vt:lpstr>
      <vt:lpstr>What is Media Literacy?</vt:lpstr>
      <vt:lpstr>Слайд 10</vt:lpstr>
      <vt:lpstr>Слайд 11</vt:lpstr>
      <vt:lpstr>Why?  Rationale?</vt:lpstr>
      <vt:lpstr>Слайд 13</vt:lpstr>
      <vt:lpstr>Слайд 14</vt:lpstr>
      <vt:lpstr>Слайд 15</vt:lpstr>
      <vt:lpstr>Слайд 16</vt:lpstr>
      <vt:lpstr>Слайд 17</vt:lpstr>
      <vt:lpstr>Слайд 18</vt:lpstr>
      <vt:lpstr>We Must Have a Critical Understanding of Media</vt:lpstr>
      <vt:lpstr>Слайд 20</vt:lpstr>
      <vt:lpstr>Traditional Media</vt:lpstr>
      <vt:lpstr>Social Media</vt:lpstr>
      <vt:lpstr>Discuss</vt:lpstr>
      <vt:lpstr>What is advertising?</vt:lpstr>
      <vt:lpstr>Key points</vt:lpstr>
      <vt:lpstr>Analyzing the ad</vt:lpstr>
      <vt:lpstr>Слайд 27</vt:lpstr>
      <vt:lpstr>Flipping Technique</vt:lpstr>
      <vt:lpstr>Critical TV Commercial Analysis</vt:lpstr>
      <vt:lpstr> Television commercials</vt:lpstr>
      <vt:lpstr>Слайд 31</vt:lpstr>
      <vt:lpstr>Слайд 32</vt:lpstr>
      <vt:lpstr>They Live!</vt:lpstr>
      <vt:lpstr>BIAS</vt:lpstr>
      <vt:lpstr>MEDIA BIAS:</vt:lpstr>
      <vt:lpstr>BIAS BY OMISSION</vt:lpstr>
      <vt:lpstr>COVERAGE</vt:lpstr>
      <vt:lpstr>ONE-SIDED</vt:lpstr>
      <vt:lpstr>BIAS BY PLACEMENT</vt:lpstr>
      <vt:lpstr>SPIN</vt:lpstr>
      <vt:lpstr>BIAS BY SPIN</vt:lpstr>
      <vt:lpstr>Denotinations vs. Connotations</vt:lpstr>
      <vt:lpstr>OVERCOMING BIAS:</vt:lpstr>
      <vt:lpstr>Слайд 44</vt:lpstr>
      <vt:lpstr>EXPERIMENT  blue eyes vs brown eyes</vt:lpstr>
      <vt:lpstr>QUIZ</vt:lpstr>
      <vt:lpstr>WHICH QUESTION IS BEST FOR DETECTING BIAS ON A WEB PAGE?</vt:lpstr>
      <vt:lpstr>WHAT IS AN EXAMPLE OF BIAS COMMONLY FOUND IN PROPAGANDA?</vt:lpstr>
      <vt:lpstr>WHAT IS THE PURPOSE OF BIAS? MORE THEN 1 IS POSSSIBLE</vt:lpstr>
      <vt:lpstr>PREJUDICIAL BIAS MAY BE DETECTED IN …  MORE THEN 1 IS POSSSIBLE  </vt:lpstr>
      <vt:lpstr>SELECT ALL THE STATEMENTS THAT ARE TRUE:</vt:lpstr>
      <vt:lpstr>DIVERSE</vt:lpstr>
      <vt:lpstr>DIVERSITY</vt:lpstr>
      <vt:lpstr>A DIVERSE MEDIA MEANS:</vt:lpstr>
      <vt:lpstr>GROUPS:</vt:lpstr>
      <vt:lpstr>To be diverse, media must:</vt:lpstr>
      <vt:lpstr>The importance of diversity in the media:</vt:lpstr>
      <vt:lpstr>RACE AND ETHNICITY IN THE MEDIA</vt:lpstr>
      <vt:lpstr>CULTURE IN THE MEDIA</vt:lpstr>
      <vt:lpstr>WOMAN IN THE  MEDIA</vt:lpstr>
      <vt:lpstr>WOMAN IN THE  MEDIA</vt:lpstr>
      <vt:lpstr>Tic tac toe</vt:lpstr>
      <vt:lpstr>Слайд 63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Admin</dc:creator>
  <cp:lastModifiedBy>Таня</cp:lastModifiedBy>
  <cp:revision>45</cp:revision>
  <dcterms:created xsi:type="dcterms:W3CDTF">2018-04-18T17:26:52Z</dcterms:created>
  <dcterms:modified xsi:type="dcterms:W3CDTF">2019-02-06T20:51:20Z</dcterms:modified>
</cp:coreProperties>
</file>