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7" d="100"/>
          <a:sy n="77"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7A7867B-7B90-416A-843B-EC7E5E2257F8}" type="datetimeFigureOut">
              <a:rPr lang="ru-RU" smtClean="0"/>
              <a:t>11.11.2018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C22511-F110-47BF-A801-3DCC18078259}" type="slidenum">
              <a:rPr lang="ru-RU" smtClean="0"/>
              <a:t>‹#›</a:t>
            </a:fld>
            <a:endParaRPr lang="ru-RU"/>
          </a:p>
        </p:txBody>
      </p:sp>
    </p:spTree>
    <p:extLst>
      <p:ext uri="{BB962C8B-B14F-4D97-AF65-F5344CB8AC3E}">
        <p14:creationId xmlns:p14="http://schemas.microsoft.com/office/powerpoint/2010/main" val="3268362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A7867B-7B90-416A-843B-EC7E5E2257F8}" type="datetimeFigureOut">
              <a:rPr lang="ru-RU" smtClean="0"/>
              <a:t>11.11.2018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C22511-F110-47BF-A801-3DCC18078259}" type="slidenum">
              <a:rPr lang="ru-RU" smtClean="0"/>
              <a:t>‹#›</a:t>
            </a:fld>
            <a:endParaRPr lang="ru-RU"/>
          </a:p>
        </p:txBody>
      </p:sp>
    </p:spTree>
    <p:extLst>
      <p:ext uri="{BB962C8B-B14F-4D97-AF65-F5344CB8AC3E}">
        <p14:creationId xmlns:p14="http://schemas.microsoft.com/office/powerpoint/2010/main" val="8581898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A7867B-7B90-416A-843B-EC7E5E2257F8}" type="datetimeFigureOut">
              <a:rPr lang="ru-RU" smtClean="0"/>
              <a:t>11.11.2018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C22511-F110-47BF-A801-3DCC18078259}" type="slidenum">
              <a:rPr lang="ru-RU" smtClean="0"/>
              <a:t>‹#›</a:t>
            </a:fld>
            <a:endParaRPr lang="ru-RU"/>
          </a:p>
        </p:txBody>
      </p:sp>
    </p:spTree>
    <p:extLst>
      <p:ext uri="{BB962C8B-B14F-4D97-AF65-F5344CB8AC3E}">
        <p14:creationId xmlns:p14="http://schemas.microsoft.com/office/powerpoint/2010/main" val="37825894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A7867B-7B90-416A-843B-EC7E5E2257F8}" type="datetimeFigureOut">
              <a:rPr lang="ru-RU" smtClean="0"/>
              <a:t>11.11.2018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C22511-F110-47BF-A801-3DCC18078259}" type="slidenum">
              <a:rPr lang="ru-RU" smtClean="0"/>
              <a:t>‹#›</a:t>
            </a:fld>
            <a:endParaRPr lang="ru-RU"/>
          </a:p>
        </p:txBody>
      </p:sp>
    </p:spTree>
    <p:extLst>
      <p:ext uri="{BB962C8B-B14F-4D97-AF65-F5344CB8AC3E}">
        <p14:creationId xmlns:p14="http://schemas.microsoft.com/office/powerpoint/2010/main" val="9777634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7A7867B-7B90-416A-843B-EC7E5E2257F8}" type="datetimeFigureOut">
              <a:rPr lang="ru-RU" smtClean="0"/>
              <a:t>11.11.2018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C22511-F110-47BF-A801-3DCC18078259}" type="slidenum">
              <a:rPr lang="ru-RU" smtClean="0"/>
              <a:t>‹#›</a:t>
            </a:fld>
            <a:endParaRPr lang="ru-RU"/>
          </a:p>
        </p:txBody>
      </p:sp>
    </p:spTree>
    <p:extLst>
      <p:ext uri="{BB962C8B-B14F-4D97-AF65-F5344CB8AC3E}">
        <p14:creationId xmlns:p14="http://schemas.microsoft.com/office/powerpoint/2010/main" val="33074259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7A7867B-7B90-416A-843B-EC7E5E2257F8}" type="datetimeFigureOut">
              <a:rPr lang="ru-RU" smtClean="0"/>
              <a:t>11.11.2018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C22511-F110-47BF-A801-3DCC18078259}" type="slidenum">
              <a:rPr lang="ru-RU" smtClean="0"/>
              <a:t>‹#›</a:t>
            </a:fld>
            <a:endParaRPr lang="ru-RU"/>
          </a:p>
        </p:txBody>
      </p:sp>
    </p:spTree>
    <p:extLst>
      <p:ext uri="{BB962C8B-B14F-4D97-AF65-F5344CB8AC3E}">
        <p14:creationId xmlns:p14="http://schemas.microsoft.com/office/powerpoint/2010/main" val="9249924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7A7867B-7B90-416A-843B-EC7E5E2257F8}" type="datetimeFigureOut">
              <a:rPr lang="ru-RU" smtClean="0"/>
              <a:t>11.11.2018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C22511-F110-47BF-A801-3DCC18078259}" type="slidenum">
              <a:rPr lang="ru-RU" smtClean="0"/>
              <a:t>‹#›</a:t>
            </a:fld>
            <a:endParaRPr lang="ru-RU"/>
          </a:p>
        </p:txBody>
      </p:sp>
    </p:spTree>
    <p:extLst>
      <p:ext uri="{BB962C8B-B14F-4D97-AF65-F5344CB8AC3E}">
        <p14:creationId xmlns:p14="http://schemas.microsoft.com/office/powerpoint/2010/main" val="10442288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7A7867B-7B90-416A-843B-EC7E5E2257F8}" type="datetimeFigureOut">
              <a:rPr lang="ru-RU" smtClean="0"/>
              <a:t>11.11.2018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C22511-F110-47BF-A801-3DCC18078259}" type="slidenum">
              <a:rPr lang="ru-RU" smtClean="0"/>
              <a:t>‹#›</a:t>
            </a:fld>
            <a:endParaRPr lang="ru-RU"/>
          </a:p>
        </p:txBody>
      </p:sp>
    </p:spTree>
    <p:extLst>
      <p:ext uri="{BB962C8B-B14F-4D97-AF65-F5344CB8AC3E}">
        <p14:creationId xmlns:p14="http://schemas.microsoft.com/office/powerpoint/2010/main" val="17123196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A7867B-7B90-416A-843B-EC7E5E2257F8}" type="datetimeFigureOut">
              <a:rPr lang="ru-RU" smtClean="0"/>
              <a:t>11.11.2018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C22511-F110-47BF-A801-3DCC18078259}" type="slidenum">
              <a:rPr lang="ru-RU" smtClean="0"/>
              <a:t>‹#›</a:t>
            </a:fld>
            <a:endParaRPr lang="ru-RU"/>
          </a:p>
        </p:txBody>
      </p:sp>
    </p:spTree>
    <p:extLst>
      <p:ext uri="{BB962C8B-B14F-4D97-AF65-F5344CB8AC3E}">
        <p14:creationId xmlns:p14="http://schemas.microsoft.com/office/powerpoint/2010/main" val="28721925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A7867B-7B90-416A-843B-EC7E5E2257F8}" type="datetimeFigureOut">
              <a:rPr lang="ru-RU" smtClean="0"/>
              <a:t>11.11.2018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C22511-F110-47BF-A801-3DCC18078259}" type="slidenum">
              <a:rPr lang="ru-RU" smtClean="0"/>
              <a:t>‹#›</a:t>
            </a:fld>
            <a:endParaRPr lang="ru-RU"/>
          </a:p>
        </p:txBody>
      </p:sp>
    </p:spTree>
    <p:extLst>
      <p:ext uri="{BB962C8B-B14F-4D97-AF65-F5344CB8AC3E}">
        <p14:creationId xmlns:p14="http://schemas.microsoft.com/office/powerpoint/2010/main" val="39613504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A7867B-7B90-416A-843B-EC7E5E2257F8}" type="datetimeFigureOut">
              <a:rPr lang="ru-RU" smtClean="0"/>
              <a:t>11.11.2018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C22511-F110-47BF-A801-3DCC18078259}" type="slidenum">
              <a:rPr lang="ru-RU" smtClean="0"/>
              <a:t>‹#›</a:t>
            </a:fld>
            <a:endParaRPr lang="ru-RU"/>
          </a:p>
        </p:txBody>
      </p:sp>
    </p:spTree>
    <p:extLst>
      <p:ext uri="{BB962C8B-B14F-4D97-AF65-F5344CB8AC3E}">
        <p14:creationId xmlns:p14="http://schemas.microsoft.com/office/powerpoint/2010/main" val="38862527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7867B-7B90-416A-843B-EC7E5E2257F8}" type="datetimeFigureOut">
              <a:rPr lang="ru-RU" smtClean="0"/>
              <a:t>11.11.2018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22511-F110-47BF-A801-3DCC18078259}" type="slidenum">
              <a:rPr lang="ru-RU" smtClean="0"/>
              <a:t>‹#›</a:t>
            </a:fld>
            <a:endParaRPr lang="ru-RU"/>
          </a:p>
        </p:txBody>
      </p:sp>
    </p:spTree>
    <p:extLst>
      <p:ext uri="{BB962C8B-B14F-4D97-AF65-F5344CB8AC3E}">
        <p14:creationId xmlns:p14="http://schemas.microsoft.com/office/powerpoint/2010/main" val="220987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33728" y="710883"/>
            <a:ext cx="9144000" cy="2387600"/>
          </a:xfrm>
          <a:solidFill>
            <a:schemeClr val="lt1">
              <a:alpha val="74000"/>
            </a:schemeClr>
          </a:solidFill>
          <a:ln w="57150"/>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
                <a:rot lat="0" lon="0" rev="15600000"/>
              </a:lightRig>
            </a:scene3d>
            <a:sp3d extrusionH="57150" prstMaterial="softEdge">
              <a:bevelT w="25400" h="38100"/>
            </a:sp3d>
          </a:bodyPr>
          <a:lstStyle/>
          <a:p>
            <a:r>
              <a:rPr lang="ru-RU" sz="8000" b="1" smtClean="0">
                <a:ln w="57150"/>
                <a:solidFill>
                  <a:srgbClr val="00B050"/>
                </a:solidFill>
              </a:rPr>
              <a:t>Г</a:t>
            </a:r>
            <a:r>
              <a:rPr lang="uk-UA" sz="8000" b="1" smtClean="0">
                <a:ln w="57150"/>
                <a:solidFill>
                  <a:srgbClr val="00B050"/>
                </a:solidFill>
              </a:rPr>
              <a:t>іподинамія – ворог сучасної людини</a:t>
            </a:r>
            <a:endParaRPr lang="ru-RU" sz="8000" b="1">
              <a:ln w="57150"/>
              <a:solidFill>
                <a:srgbClr val="00B050"/>
              </a:solidFill>
            </a:endParaRPr>
          </a:p>
        </p:txBody>
      </p:sp>
      <p:sp>
        <p:nvSpPr>
          <p:cNvPr id="3" name="Подзаголовок 2"/>
          <p:cNvSpPr>
            <a:spLocks noGrp="1"/>
          </p:cNvSpPr>
          <p:nvPr>
            <p:ph type="subTitle" idx="1"/>
          </p:nvPr>
        </p:nvSpPr>
        <p:spPr>
          <a:xfrm>
            <a:off x="1542288" y="4324414"/>
            <a:ext cx="3703320" cy="1655762"/>
          </a:xfrm>
          <a:ln w="38100"/>
        </p:spPr>
        <p:style>
          <a:lnRef idx="2">
            <a:schemeClr val="accent2"/>
          </a:lnRef>
          <a:fillRef idx="1">
            <a:schemeClr val="lt1"/>
          </a:fillRef>
          <a:effectRef idx="0">
            <a:schemeClr val="accent2"/>
          </a:effectRef>
          <a:fontRef idx="minor">
            <a:schemeClr val="dk1"/>
          </a:fontRef>
        </p:style>
        <p:txBody>
          <a:bodyPr>
            <a:normAutofit/>
          </a:bodyPr>
          <a:lstStyle/>
          <a:p>
            <a:r>
              <a:rPr lang="uk-UA" b="1" spc="50" dirty="0" smtClean="0">
                <a:ln w="9525" cmpd="sng">
                  <a:solidFill>
                    <a:srgbClr val="00B050"/>
                  </a:solidFill>
                  <a:prstDash val="solid"/>
                </a:ln>
                <a:solidFill>
                  <a:srgbClr val="70AD47">
                    <a:tint val="1000"/>
                  </a:srgbClr>
                </a:solidFill>
                <a:effectLst>
                  <a:glow rad="38100">
                    <a:schemeClr val="accent1">
                      <a:alpha val="40000"/>
                    </a:schemeClr>
                  </a:glow>
                </a:effectLst>
              </a:rPr>
              <a:t>Підготував </a:t>
            </a:r>
            <a:r>
              <a:rPr lang="uk-UA" b="1" spc="50" dirty="0" smtClean="0">
                <a:ln w="9525" cmpd="sng">
                  <a:solidFill>
                    <a:srgbClr val="00B050"/>
                  </a:solidFill>
                  <a:prstDash val="solid"/>
                </a:ln>
                <a:solidFill>
                  <a:srgbClr val="70AD47">
                    <a:tint val="1000"/>
                  </a:srgbClr>
                </a:solidFill>
                <a:effectLst>
                  <a:glow rad="38100">
                    <a:schemeClr val="accent1">
                      <a:alpha val="40000"/>
                    </a:schemeClr>
                  </a:glow>
                </a:effectLst>
              </a:rPr>
              <a:t>презентацію:</a:t>
            </a:r>
          </a:p>
          <a:p>
            <a:r>
              <a:rPr lang="uk-UA" b="1" spc="50" dirty="0" smtClean="0">
                <a:ln w="9525" cmpd="sng">
                  <a:solidFill>
                    <a:srgbClr val="00B050"/>
                  </a:solidFill>
                  <a:prstDash val="solid"/>
                </a:ln>
                <a:solidFill>
                  <a:srgbClr val="70AD47">
                    <a:tint val="1000"/>
                  </a:srgbClr>
                </a:solidFill>
                <a:effectLst>
                  <a:glow rad="38100">
                    <a:schemeClr val="accent1">
                      <a:alpha val="40000"/>
                    </a:schemeClr>
                  </a:glow>
                </a:effectLst>
              </a:rPr>
              <a:t>Учень 8-А класу</a:t>
            </a:r>
            <a:endParaRPr lang="uk-UA" b="1" spc="50" dirty="0" smtClean="0">
              <a:ln w="9525" cmpd="sng">
                <a:solidFill>
                  <a:srgbClr val="00B050"/>
                </a:solidFill>
                <a:prstDash val="solid"/>
              </a:ln>
              <a:solidFill>
                <a:srgbClr val="70AD47">
                  <a:tint val="1000"/>
                </a:srgbClr>
              </a:solidFill>
              <a:effectLst>
                <a:glow rad="38100">
                  <a:schemeClr val="accent1">
                    <a:alpha val="40000"/>
                  </a:schemeClr>
                </a:glow>
              </a:effectLst>
            </a:endParaRPr>
          </a:p>
          <a:p>
            <a:r>
              <a:rPr lang="uk-UA" b="1" spc="50" dirty="0" smtClean="0">
                <a:ln w="9525" cmpd="sng">
                  <a:solidFill>
                    <a:srgbClr val="00B050"/>
                  </a:solidFill>
                  <a:prstDash val="solid"/>
                </a:ln>
                <a:solidFill>
                  <a:srgbClr val="70AD47">
                    <a:tint val="1000"/>
                  </a:srgbClr>
                </a:solidFill>
                <a:effectLst>
                  <a:glow rad="38100">
                    <a:schemeClr val="accent1">
                      <a:alpha val="40000"/>
                    </a:schemeClr>
                  </a:glow>
                </a:effectLst>
              </a:rPr>
              <a:t>Тимчук Арсеній</a:t>
            </a:r>
            <a:endParaRPr lang="ru-RU" b="1" spc="50" dirty="0">
              <a:ln w="9525" cmpd="sng">
                <a:solidFill>
                  <a:srgbClr val="00B050"/>
                </a:solidFill>
                <a:prstDash val="solid"/>
              </a:ln>
              <a:solidFill>
                <a:srgbClr val="70AD47">
                  <a:tint val="1000"/>
                </a:srgbClr>
              </a:solidFill>
              <a:effectLst>
                <a:glow rad="38100">
                  <a:schemeClr val="accent1">
                    <a:alpha val="40000"/>
                  </a:schemeClr>
                </a:glow>
              </a:effectLst>
            </a:endParaRPr>
          </a:p>
        </p:txBody>
      </p:sp>
      <p:pic>
        <p:nvPicPr>
          <p:cNvPr id="1026" name="Picture 2" descr="http://mamovediya.com.ua/assets_images/post/1194/image_originals.jpg?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300984"/>
            <a:ext cx="4687481" cy="312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3355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5270" y="179774"/>
            <a:ext cx="10515600" cy="1325563"/>
          </a:xfrm>
        </p:spPr>
        <p:txBody>
          <a:bodyPr>
            <a:normAutofit/>
          </a:bodyPr>
          <a:lstStyle/>
          <a:p>
            <a:r>
              <a:rPr lang="uk-UA" sz="5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Профілактика гіподинамії</a:t>
            </a:r>
            <a:endParaRPr lang="ru-RU" sz="5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a:xfrm>
            <a:off x="1171833" y="1714414"/>
            <a:ext cx="5154827" cy="4351338"/>
          </a:xfrm>
          <a:prstGeom prst="round2DiagRect">
            <a:avLst/>
          </a:prstGeom>
          <a:ln w="38100"/>
        </p:spPr>
        <p:style>
          <a:lnRef idx="2">
            <a:schemeClr val="accent4"/>
          </a:lnRef>
          <a:fillRef idx="1">
            <a:schemeClr val="lt1"/>
          </a:fillRef>
          <a:effectRef idx="0">
            <a:schemeClr val="accent4"/>
          </a:effectRef>
          <a:fontRef idx="minor">
            <a:schemeClr val="dk1"/>
          </a:fontRef>
        </p:style>
        <p:txBody>
          <a:bodyPr>
            <a:normAutofit/>
            <a:scene3d>
              <a:camera prst="orthographicFront"/>
              <a:lightRig rig="soft" dir="t">
                <a:rot lat="0" lon="0" rev="15600000"/>
              </a:lightRig>
            </a:scene3d>
            <a:sp3d extrusionH="57150" prstMaterial="softEdge">
              <a:bevelT w="25400" h="38100"/>
            </a:sp3d>
          </a:bodyPr>
          <a:lstStyle/>
          <a:p>
            <a:pPr marL="0" indent="0" algn="ctr">
              <a:buNone/>
            </a:pPr>
            <a:r>
              <a:rPr lang="ru-RU" b="1">
                <a:ln/>
                <a:solidFill>
                  <a:srgbClr val="00B050"/>
                </a:solidFill>
              </a:rPr>
              <a:t>Що стосується харчування, то воно повинно бути збалансованим - більше фруктів і овочів, корисний мед з лимоном. Дуже важливий і повноцінний відпочинок - людина повинна спати не менше восьми годин.</a:t>
            </a:r>
          </a:p>
        </p:txBody>
      </p:sp>
      <p:pic>
        <p:nvPicPr>
          <p:cNvPr id="10242" name="Picture 2" descr="https://im1-tub-ua.yandex.net/i?id=124a260f88e75632c9908231ff838ef6&amp;n=33&amp;h=215&amp;w=3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7845" y="1714414"/>
            <a:ext cx="3551451" cy="235667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iki.kubg.edu.ua/images/9/93/Slee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3480" y="4280165"/>
            <a:ext cx="3200179" cy="212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0233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1" presetClass="entr" presetSubtype="0" fill="hold" nodeType="afterEffect">
                                  <p:stCondLst>
                                    <p:cond delay="0"/>
                                  </p:stCondLst>
                                  <p:childTnLst>
                                    <p:set>
                                      <p:cBhvr>
                                        <p:cTn id="22" dur="1" fill="hold">
                                          <p:stCondLst>
                                            <p:cond delay="0"/>
                                          </p:stCondLst>
                                        </p:cTn>
                                        <p:tgtEl>
                                          <p:spTgt spid="10242"/>
                                        </p:tgtEl>
                                        <p:attrNameLst>
                                          <p:attrName>style.visibility</p:attrName>
                                        </p:attrNameLst>
                                      </p:cBhvr>
                                      <p:to>
                                        <p:strVal val="visible"/>
                                      </p:to>
                                    </p:set>
                                    <p:anim calcmode="lin" valueType="num">
                                      <p:cBhvr>
                                        <p:cTn id="23" dur="1000" fill="hold"/>
                                        <p:tgtEl>
                                          <p:spTgt spid="10242"/>
                                        </p:tgtEl>
                                        <p:attrNameLst>
                                          <p:attrName>ppt_w</p:attrName>
                                        </p:attrNameLst>
                                      </p:cBhvr>
                                      <p:tavLst>
                                        <p:tav tm="0">
                                          <p:val>
                                            <p:fltVal val="0"/>
                                          </p:val>
                                        </p:tav>
                                        <p:tav tm="100000">
                                          <p:val>
                                            <p:strVal val="#ppt_w"/>
                                          </p:val>
                                        </p:tav>
                                      </p:tavLst>
                                    </p:anim>
                                    <p:anim calcmode="lin" valueType="num">
                                      <p:cBhvr>
                                        <p:cTn id="24" dur="1000" fill="hold"/>
                                        <p:tgtEl>
                                          <p:spTgt spid="10242"/>
                                        </p:tgtEl>
                                        <p:attrNameLst>
                                          <p:attrName>ppt_h</p:attrName>
                                        </p:attrNameLst>
                                      </p:cBhvr>
                                      <p:tavLst>
                                        <p:tav tm="0">
                                          <p:val>
                                            <p:fltVal val="0"/>
                                          </p:val>
                                        </p:tav>
                                        <p:tav tm="100000">
                                          <p:val>
                                            <p:strVal val="#ppt_h"/>
                                          </p:val>
                                        </p:tav>
                                      </p:tavLst>
                                    </p:anim>
                                    <p:anim calcmode="lin" valueType="num">
                                      <p:cBhvr>
                                        <p:cTn id="25" dur="1000" fill="hold"/>
                                        <p:tgtEl>
                                          <p:spTgt spid="10242"/>
                                        </p:tgtEl>
                                        <p:attrNameLst>
                                          <p:attrName>style.rotation</p:attrName>
                                        </p:attrNameLst>
                                      </p:cBhvr>
                                      <p:tavLst>
                                        <p:tav tm="0">
                                          <p:val>
                                            <p:fltVal val="90"/>
                                          </p:val>
                                        </p:tav>
                                        <p:tav tm="100000">
                                          <p:val>
                                            <p:fltVal val="0"/>
                                          </p:val>
                                        </p:tav>
                                      </p:tavLst>
                                    </p:anim>
                                    <p:animEffect transition="in" filter="fade">
                                      <p:cBhvr>
                                        <p:cTn id="26" dur="1000"/>
                                        <p:tgtEl>
                                          <p:spTgt spid="10242"/>
                                        </p:tgtEl>
                                      </p:cBhvr>
                                    </p:animEffect>
                                  </p:childTnLst>
                                </p:cTn>
                              </p:par>
                              <p:par>
                                <p:cTn id="27" presetID="31" presetClass="entr" presetSubtype="0" fill="hold" nodeType="withEffect">
                                  <p:stCondLst>
                                    <p:cond delay="0"/>
                                  </p:stCondLst>
                                  <p:childTnLst>
                                    <p:set>
                                      <p:cBhvr>
                                        <p:cTn id="28" dur="1" fill="hold">
                                          <p:stCondLst>
                                            <p:cond delay="0"/>
                                          </p:stCondLst>
                                        </p:cTn>
                                        <p:tgtEl>
                                          <p:spTgt spid="10244"/>
                                        </p:tgtEl>
                                        <p:attrNameLst>
                                          <p:attrName>style.visibility</p:attrName>
                                        </p:attrNameLst>
                                      </p:cBhvr>
                                      <p:to>
                                        <p:strVal val="visible"/>
                                      </p:to>
                                    </p:set>
                                    <p:anim calcmode="lin" valueType="num">
                                      <p:cBhvr>
                                        <p:cTn id="29" dur="1000" fill="hold"/>
                                        <p:tgtEl>
                                          <p:spTgt spid="10244"/>
                                        </p:tgtEl>
                                        <p:attrNameLst>
                                          <p:attrName>ppt_w</p:attrName>
                                        </p:attrNameLst>
                                      </p:cBhvr>
                                      <p:tavLst>
                                        <p:tav tm="0">
                                          <p:val>
                                            <p:fltVal val="0"/>
                                          </p:val>
                                        </p:tav>
                                        <p:tav tm="100000">
                                          <p:val>
                                            <p:strVal val="#ppt_w"/>
                                          </p:val>
                                        </p:tav>
                                      </p:tavLst>
                                    </p:anim>
                                    <p:anim calcmode="lin" valueType="num">
                                      <p:cBhvr>
                                        <p:cTn id="30" dur="1000" fill="hold"/>
                                        <p:tgtEl>
                                          <p:spTgt spid="10244"/>
                                        </p:tgtEl>
                                        <p:attrNameLst>
                                          <p:attrName>ppt_h</p:attrName>
                                        </p:attrNameLst>
                                      </p:cBhvr>
                                      <p:tavLst>
                                        <p:tav tm="0">
                                          <p:val>
                                            <p:fltVal val="0"/>
                                          </p:val>
                                        </p:tav>
                                        <p:tav tm="100000">
                                          <p:val>
                                            <p:strVal val="#ppt_h"/>
                                          </p:val>
                                        </p:tav>
                                      </p:tavLst>
                                    </p:anim>
                                    <p:anim calcmode="lin" valueType="num">
                                      <p:cBhvr>
                                        <p:cTn id="31" dur="1000" fill="hold"/>
                                        <p:tgtEl>
                                          <p:spTgt spid="10244"/>
                                        </p:tgtEl>
                                        <p:attrNameLst>
                                          <p:attrName>style.rotation</p:attrName>
                                        </p:attrNameLst>
                                      </p:cBhvr>
                                      <p:tavLst>
                                        <p:tav tm="0">
                                          <p:val>
                                            <p:fltVal val="90"/>
                                          </p:val>
                                        </p:tav>
                                        <p:tav tm="100000">
                                          <p:val>
                                            <p:fltVal val="0"/>
                                          </p:val>
                                        </p:tav>
                                      </p:tavLst>
                                    </p:anim>
                                    <p:animEffect transition="in" filter="fade">
                                      <p:cBhvr>
                                        <p:cTn id="32"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2653" y="2159418"/>
            <a:ext cx="10515600" cy="2179668"/>
          </a:xfrm>
          <a:prstGeom prst="ellipse">
            <a:avLst/>
          </a:prstGeom>
          <a:ln w="57150"/>
        </p:spPr>
        <p:style>
          <a:lnRef idx="2">
            <a:schemeClr val="accent4"/>
          </a:lnRef>
          <a:fillRef idx="1">
            <a:schemeClr val="lt1"/>
          </a:fillRef>
          <a:effectRef idx="0">
            <a:schemeClr val="accent4"/>
          </a:effectRef>
          <a:fontRef idx="minor">
            <a:schemeClr val="dk1"/>
          </a:fontRef>
        </p:style>
        <p:txBody>
          <a:bodyPr>
            <a:normAutofit/>
            <a:scene3d>
              <a:camera prst="orthographicFront"/>
              <a:lightRig rig="soft" dir="t">
                <a:rot lat="0" lon="0" rev="15600000"/>
              </a:lightRig>
            </a:scene3d>
            <a:sp3d extrusionH="57150" prstMaterial="softEdge">
              <a:bevelT w="25400" h="38100"/>
            </a:sp3d>
          </a:bodyPr>
          <a:lstStyle/>
          <a:p>
            <a:pPr algn="ctr"/>
            <a:r>
              <a:rPr lang="uk-UA" sz="8000" b="1" smtClean="0">
                <a:ln/>
                <a:solidFill>
                  <a:srgbClr val="00B050"/>
                </a:solidFill>
              </a:rPr>
              <a:t>Дякую за увагу</a:t>
            </a:r>
            <a:endParaRPr lang="ru-RU" sz="8000" b="1">
              <a:ln/>
              <a:solidFill>
                <a:srgbClr val="00B050"/>
              </a:solidFill>
            </a:endParaRPr>
          </a:p>
        </p:txBody>
      </p:sp>
    </p:spTree>
    <p:extLst>
      <p:ext uri="{BB962C8B-B14F-4D97-AF65-F5344CB8AC3E}">
        <p14:creationId xmlns:p14="http://schemas.microsoft.com/office/powerpoint/2010/main" val="2729817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7928" y="182245"/>
            <a:ext cx="10515600" cy="1325563"/>
          </a:xfrm>
        </p:spPr>
        <p:txBody>
          <a:bodyPr>
            <a:normAutofit/>
          </a:bodyPr>
          <a:lstStyle/>
          <a:p>
            <a:r>
              <a:rPr lang="uk-UA" sz="60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Що таке гіподинамія?</a:t>
            </a:r>
            <a:endParaRPr lang="ru-RU" sz="6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a:xfrm>
            <a:off x="947928" y="2048255"/>
            <a:ext cx="5434584" cy="3260027"/>
          </a:xfrm>
          <a:ln w="57150"/>
        </p:spPr>
        <p:style>
          <a:lnRef idx="2">
            <a:schemeClr val="accent2"/>
          </a:lnRef>
          <a:fillRef idx="1">
            <a:schemeClr val="lt1"/>
          </a:fillRef>
          <a:effectRef idx="0">
            <a:schemeClr val="accent2"/>
          </a:effectRef>
          <a:fontRef idx="minor">
            <a:schemeClr val="dk1"/>
          </a:fontRef>
        </p:style>
        <p:txBody>
          <a:bodyPr>
            <a:scene3d>
              <a:camera prst="orthographicFront"/>
              <a:lightRig rig="soft" dir="t">
                <a:rot lat="0" lon="0" rev="15600000"/>
              </a:lightRig>
            </a:scene3d>
            <a:sp3d extrusionH="57150" prstMaterial="softEdge">
              <a:bevelT w="25400" h="38100"/>
            </a:sp3d>
          </a:bodyPr>
          <a:lstStyle/>
          <a:p>
            <a:pPr marL="0" indent="0" algn="ctr">
              <a:buNone/>
            </a:pPr>
            <a:r>
              <a:rPr lang="ru-RU" b="1">
                <a:ln/>
                <a:solidFill>
                  <a:srgbClr val="00B050"/>
                </a:solidFill>
              </a:rPr>
              <a:t>Гіподинамія - це обмеження рухової активності, обумовлене способом життя, професійною діяльністю, тривалим </a:t>
            </a:r>
            <a:r>
              <a:rPr lang="ru-RU" b="1" smtClean="0">
                <a:ln/>
                <a:solidFill>
                  <a:srgbClr val="00B050"/>
                </a:solidFill>
              </a:rPr>
              <a:t>постільним </a:t>
            </a:r>
            <a:r>
              <a:rPr lang="ru-RU" b="1">
                <a:ln/>
                <a:solidFill>
                  <a:srgbClr val="00B050"/>
                </a:solidFill>
              </a:rPr>
              <a:t>режимом, перебуванням людини в умовах невагомості (тривалі космічні польоти) і т.д..</a:t>
            </a:r>
          </a:p>
        </p:txBody>
      </p:sp>
      <p:pic>
        <p:nvPicPr>
          <p:cNvPr id="2050" name="Picture 2" descr="http://www.syl.ru/misc/i/ai/196097/8522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609" y="2048255"/>
            <a:ext cx="4945447" cy="317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3461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p:cTn id="22" dur="1000" fill="hold"/>
                                        <p:tgtEl>
                                          <p:spTgt spid="2050"/>
                                        </p:tgtEl>
                                        <p:attrNameLst>
                                          <p:attrName>ppt_w</p:attrName>
                                        </p:attrNameLst>
                                      </p:cBhvr>
                                      <p:tavLst>
                                        <p:tav tm="0">
                                          <p:val>
                                            <p:fltVal val="0"/>
                                          </p:val>
                                        </p:tav>
                                        <p:tav tm="100000">
                                          <p:val>
                                            <p:strVal val="#ppt_w"/>
                                          </p:val>
                                        </p:tav>
                                      </p:tavLst>
                                    </p:anim>
                                    <p:anim calcmode="lin" valueType="num">
                                      <p:cBhvr>
                                        <p:cTn id="23" dur="1000" fill="hold"/>
                                        <p:tgtEl>
                                          <p:spTgt spid="2050"/>
                                        </p:tgtEl>
                                        <p:attrNameLst>
                                          <p:attrName>ppt_h</p:attrName>
                                        </p:attrNameLst>
                                      </p:cBhvr>
                                      <p:tavLst>
                                        <p:tav tm="0">
                                          <p:val>
                                            <p:fltVal val="0"/>
                                          </p:val>
                                        </p:tav>
                                        <p:tav tm="100000">
                                          <p:val>
                                            <p:strVal val="#ppt_h"/>
                                          </p:val>
                                        </p:tav>
                                      </p:tavLst>
                                    </p:anim>
                                    <p:anim calcmode="lin" valueType="num">
                                      <p:cBhvr>
                                        <p:cTn id="24" dur="1000" fill="hold"/>
                                        <p:tgtEl>
                                          <p:spTgt spid="2050"/>
                                        </p:tgtEl>
                                        <p:attrNameLst>
                                          <p:attrName>style.rotation</p:attrName>
                                        </p:attrNameLst>
                                      </p:cBhvr>
                                      <p:tavLst>
                                        <p:tav tm="0">
                                          <p:val>
                                            <p:fltVal val="90"/>
                                          </p:val>
                                        </p:tav>
                                        <p:tav tm="100000">
                                          <p:val>
                                            <p:fltVal val="0"/>
                                          </p:val>
                                        </p:tav>
                                      </p:tavLst>
                                    </p:anim>
                                    <p:animEffect transition="in" filter="fade">
                                      <p:cBhvr>
                                        <p:cTn id="2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8784" y="273685"/>
            <a:ext cx="10515600" cy="1325563"/>
          </a:xfrm>
        </p:spPr>
        <p:txBody>
          <a:bodyPr>
            <a:normAutofit/>
          </a:bodyPr>
          <a:lstStyle/>
          <a:p>
            <a:r>
              <a:rPr lang="uk-UA" sz="5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Вплив гіподинамії</a:t>
            </a:r>
            <a:endParaRPr lang="ru-RU" sz="5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a:xfrm>
            <a:off x="1170432" y="1471232"/>
            <a:ext cx="11021568" cy="3311080"/>
          </a:xfrm>
          <a:prstGeom prst="cloudCallout">
            <a:avLst/>
          </a:prstGeom>
          <a:ln w="38100"/>
        </p:spPr>
        <p:style>
          <a:lnRef idx="2">
            <a:schemeClr val="accent2"/>
          </a:lnRef>
          <a:fillRef idx="1">
            <a:schemeClr val="lt1"/>
          </a:fillRef>
          <a:effectRef idx="0">
            <a:schemeClr val="accent2"/>
          </a:effectRef>
          <a:fontRef idx="minor">
            <a:schemeClr val="dk1"/>
          </a:fontRef>
        </p:style>
        <p:txBody>
          <a:bodyPr>
            <a:normAutofit fontScale="85000" lnSpcReduction="10000"/>
            <a:scene3d>
              <a:camera prst="orthographicFront"/>
              <a:lightRig rig="soft" dir="t">
                <a:rot lat="0" lon="0" rev="15600000"/>
              </a:lightRig>
            </a:scene3d>
            <a:sp3d extrusionH="57150" prstMaterial="softEdge">
              <a:bevelT w="25400" h="38100"/>
            </a:sp3d>
          </a:bodyPr>
          <a:lstStyle/>
          <a:p>
            <a:pPr marL="0" indent="0" algn="ctr">
              <a:buNone/>
            </a:pPr>
            <a:r>
              <a:rPr lang="ru-RU" b="1">
                <a:ln/>
                <a:solidFill>
                  <a:srgbClr val="00B050"/>
                </a:solidFill>
              </a:rPr>
              <a:t>Вона є наслідком звільнення людини від фізичної праці. Іноді називається «Хворобою цивілізації». Особливо впливає на серцево-судинну систему: слабшає сила скорочень серця, зменшується працездатність, знижується тонус судин. Негативний вплив виявляється і на обмін речовин і енергії, зменшується кровопостачання тканин. </a:t>
            </a:r>
          </a:p>
        </p:txBody>
      </p:sp>
      <p:pic>
        <p:nvPicPr>
          <p:cNvPr id="3074" name="Picture 2" descr="http://fotohood.ru/images/358281_dumauschii-smailik-animaciya.jp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6897" y="4544568"/>
            <a:ext cx="1920240" cy="192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9117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1000"/>
                                        <p:tgtEl>
                                          <p:spTgt spid="3">
                                            <p:bg/>
                                          </p:spTgt>
                                        </p:tgtEl>
                                      </p:cBhvr>
                                    </p:animEffect>
                                    <p:anim calcmode="lin" valueType="num">
                                      <p:cBhvr>
                                        <p:cTn id="11" dur="1000" fill="hold"/>
                                        <p:tgtEl>
                                          <p:spTgt spid="3">
                                            <p:bg/>
                                          </p:spTgt>
                                        </p:tgtEl>
                                        <p:attrNameLst>
                                          <p:attrName>ppt_x</p:attrName>
                                        </p:attrNameLst>
                                      </p:cBhvr>
                                      <p:tavLst>
                                        <p:tav tm="0">
                                          <p:val>
                                            <p:strVal val="#ppt_x"/>
                                          </p:val>
                                        </p:tav>
                                        <p:tav tm="100000">
                                          <p:val>
                                            <p:strVal val="#ppt_x"/>
                                          </p:val>
                                        </p:tav>
                                      </p:tavLst>
                                    </p:anim>
                                    <p:anim calcmode="lin" valueType="num">
                                      <p:cBhvr>
                                        <p:cTn id="12" dur="1000" fill="hold"/>
                                        <p:tgtEl>
                                          <p:spTgt spid="3">
                                            <p:bg/>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9640" y="273685"/>
            <a:ext cx="10515600" cy="1325563"/>
          </a:xfrm>
        </p:spPr>
        <p:txBody>
          <a:bodyPr>
            <a:normAutofit/>
          </a:bodyPr>
          <a:lstStyle/>
          <a:p>
            <a:r>
              <a:rPr lang="uk-UA" sz="5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Симптоми гіподинамії</a:t>
            </a:r>
            <a:endParaRPr lang="ru-RU" sz="5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a:xfrm>
            <a:off x="1493251" y="1590922"/>
            <a:ext cx="5858919" cy="2963608"/>
          </a:xfrm>
        </p:spPr>
        <p:txBody>
          <a:bodyPr/>
          <a:lstStyle/>
          <a:p>
            <a:r>
              <a:rPr lang="ru-RU" b="1">
                <a:ln w="10160">
                  <a:solidFill>
                    <a:srgbClr val="002060"/>
                  </a:solidFill>
                  <a:prstDash val="solid"/>
                </a:ln>
                <a:solidFill>
                  <a:srgbClr val="FFFFFF"/>
                </a:solidFill>
                <a:effectLst>
                  <a:outerShdw blurRad="38100" dist="22860" dir="5400000" algn="tl" rotWithShape="0">
                    <a:srgbClr val="000000">
                      <a:alpha val="30000"/>
                    </a:srgbClr>
                  </a:outerShdw>
                </a:effectLst>
              </a:rPr>
              <a:t>млявість, сонливість;</a:t>
            </a:r>
          </a:p>
          <a:p>
            <a:r>
              <a:rPr lang="ru-RU" b="1">
                <a:ln w="10160">
                  <a:solidFill>
                    <a:srgbClr val="002060"/>
                  </a:solidFill>
                  <a:prstDash val="solid"/>
                </a:ln>
                <a:solidFill>
                  <a:srgbClr val="FFFFFF"/>
                </a:solidFill>
                <a:effectLst>
                  <a:outerShdw blurRad="38100" dist="22860" dir="5400000" algn="tl" rotWithShape="0">
                    <a:srgbClr val="000000">
                      <a:alpha val="30000"/>
                    </a:srgbClr>
                  </a:outerShdw>
                </a:effectLst>
              </a:rPr>
              <a:t>поганий настрій, дратівливість;</a:t>
            </a:r>
          </a:p>
          <a:p>
            <a:r>
              <a:rPr lang="ru-RU" b="1">
                <a:ln w="10160">
                  <a:solidFill>
                    <a:srgbClr val="002060"/>
                  </a:solidFill>
                  <a:prstDash val="solid"/>
                </a:ln>
                <a:solidFill>
                  <a:srgbClr val="FFFFFF"/>
                </a:solidFill>
                <a:effectLst>
                  <a:outerShdw blurRad="38100" dist="22860" dir="5400000" algn="tl" rotWithShape="0">
                    <a:srgbClr val="000000">
                      <a:alpha val="30000"/>
                    </a:srgbClr>
                  </a:outerShdw>
                </a:effectLst>
              </a:rPr>
              <a:t>загальне нездужання, утома;</a:t>
            </a:r>
          </a:p>
          <a:p>
            <a:r>
              <a:rPr lang="ru-RU" b="1">
                <a:ln w="10160">
                  <a:solidFill>
                    <a:srgbClr val="002060"/>
                  </a:solidFill>
                  <a:prstDash val="solid"/>
                </a:ln>
                <a:solidFill>
                  <a:srgbClr val="FFFFFF"/>
                </a:solidFill>
                <a:effectLst>
                  <a:outerShdw blurRad="38100" dist="22860" dir="5400000" algn="tl" rotWithShape="0">
                    <a:srgbClr val="000000">
                      <a:alpha val="30000"/>
                    </a:srgbClr>
                  </a:outerShdw>
                </a:effectLst>
              </a:rPr>
              <a:t>зниження апетиту;</a:t>
            </a:r>
          </a:p>
          <a:p>
            <a:r>
              <a:rPr lang="ru-RU" b="1">
                <a:ln w="10160">
                  <a:solidFill>
                    <a:srgbClr val="002060"/>
                  </a:solidFill>
                  <a:prstDash val="solid"/>
                </a:ln>
                <a:solidFill>
                  <a:srgbClr val="FFFFFF"/>
                </a:solidFill>
                <a:effectLst>
                  <a:outerShdw blurRad="38100" dist="22860" dir="5400000" algn="tl" rotWithShape="0">
                    <a:srgbClr val="000000">
                      <a:alpha val="30000"/>
                    </a:srgbClr>
                  </a:outerShdw>
                </a:effectLst>
              </a:rPr>
              <a:t>порушення сну, зниження працездатності.</a:t>
            </a:r>
          </a:p>
          <a:p>
            <a:endParaRPr lang="ru-RU"/>
          </a:p>
        </p:txBody>
      </p:sp>
      <p:pic>
        <p:nvPicPr>
          <p:cNvPr id="4098" name="Picture 2" descr="https://im0-tub-ua.yandex.net/i?id=874ca9665619eed98668221892ec3390&amp;n=33&amp;h=215&amp;w=3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7350" y="1475953"/>
            <a:ext cx="3739769" cy="24970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letnews.ru/wp-content/uploads/2014/09/%D0%9D%D0%B0%D1%81%D1%82%D1%80%D0%BE%D0%B5%D0%BD%D0%B8%D0%B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3688" y="4709160"/>
            <a:ext cx="2396358" cy="19110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im0-tub-ua.yandex.net/i?id=a8f64e61f7c942a1ea0092f058fb34e3&amp;n=33&amp;h=215&amp;w=3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711" y="4270926"/>
            <a:ext cx="3529457" cy="234933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bdzhola.com/Media/files/filemanager/New%20folder666/New%20folder/New%20folder/New%20folder/New%20folder/New%20folder/povyishennaya-razdrazhitelnos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6912" y="4562856"/>
            <a:ext cx="3146990" cy="205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942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53" presetClass="entr" presetSubtype="16" fill="hold" nodeType="withEffect">
                                  <p:stCondLst>
                                    <p:cond delay="0"/>
                                  </p:stCondLst>
                                  <p:childTnLst>
                                    <p:set>
                                      <p:cBhvr>
                                        <p:cTn id="39" dur="1" fill="hold">
                                          <p:stCondLst>
                                            <p:cond delay="0"/>
                                          </p:stCondLst>
                                        </p:cTn>
                                        <p:tgtEl>
                                          <p:spTgt spid="4098"/>
                                        </p:tgtEl>
                                        <p:attrNameLst>
                                          <p:attrName>style.visibility</p:attrName>
                                        </p:attrNameLst>
                                      </p:cBhvr>
                                      <p:to>
                                        <p:strVal val="visible"/>
                                      </p:to>
                                    </p:set>
                                    <p:anim calcmode="lin" valueType="num">
                                      <p:cBhvr>
                                        <p:cTn id="40" dur="500" fill="hold"/>
                                        <p:tgtEl>
                                          <p:spTgt spid="4098"/>
                                        </p:tgtEl>
                                        <p:attrNameLst>
                                          <p:attrName>ppt_w</p:attrName>
                                        </p:attrNameLst>
                                      </p:cBhvr>
                                      <p:tavLst>
                                        <p:tav tm="0">
                                          <p:val>
                                            <p:fltVal val="0"/>
                                          </p:val>
                                        </p:tav>
                                        <p:tav tm="100000">
                                          <p:val>
                                            <p:strVal val="#ppt_w"/>
                                          </p:val>
                                        </p:tav>
                                      </p:tavLst>
                                    </p:anim>
                                    <p:anim calcmode="lin" valueType="num">
                                      <p:cBhvr>
                                        <p:cTn id="41" dur="500" fill="hold"/>
                                        <p:tgtEl>
                                          <p:spTgt spid="4098"/>
                                        </p:tgtEl>
                                        <p:attrNameLst>
                                          <p:attrName>ppt_h</p:attrName>
                                        </p:attrNameLst>
                                      </p:cBhvr>
                                      <p:tavLst>
                                        <p:tav tm="0">
                                          <p:val>
                                            <p:fltVal val="0"/>
                                          </p:val>
                                        </p:tav>
                                        <p:tav tm="100000">
                                          <p:val>
                                            <p:strVal val="#ppt_h"/>
                                          </p:val>
                                        </p:tav>
                                      </p:tavLst>
                                    </p:anim>
                                    <p:animEffect transition="in" filter="fade">
                                      <p:cBhvr>
                                        <p:cTn id="42" dur="500"/>
                                        <p:tgtEl>
                                          <p:spTgt spid="4098"/>
                                        </p:tgtEl>
                                      </p:cBhvr>
                                    </p:animEffect>
                                  </p:childTnLst>
                                </p:cTn>
                              </p:par>
                              <p:par>
                                <p:cTn id="43" presetID="16" presetClass="entr" presetSubtype="21" fill="hold" nodeType="withEffect">
                                  <p:stCondLst>
                                    <p:cond delay="0"/>
                                  </p:stCondLst>
                                  <p:childTnLst>
                                    <p:set>
                                      <p:cBhvr>
                                        <p:cTn id="44" dur="1" fill="hold">
                                          <p:stCondLst>
                                            <p:cond delay="0"/>
                                          </p:stCondLst>
                                        </p:cTn>
                                        <p:tgtEl>
                                          <p:spTgt spid="4104"/>
                                        </p:tgtEl>
                                        <p:attrNameLst>
                                          <p:attrName>style.visibility</p:attrName>
                                        </p:attrNameLst>
                                      </p:cBhvr>
                                      <p:to>
                                        <p:strVal val="visible"/>
                                      </p:to>
                                    </p:set>
                                    <p:animEffect transition="in" filter="barn(inVertical)">
                                      <p:cBhvr>
                                        <p:cTn id="45" dur="500"/>
                                        <p:tgtEl>
                                          <p:spTgt spid="4104"/>
                                        </p:tgtEl>
                                      </p:cBhvr>
                                    </p:animEffect>
                                  </p:childTnLst>
                                </p:cTn>
                              </p:par>
                              <p:par>
                                <p:cTn id="46" presetID="42" presetClass="entr" presetSubtype="0" fill="hold" nodeType="withEffect">
                                  <p:stCondLst>
                                    <p:cond delay="0"/>
                                  </p:stCondLst>
                                  <p:childTnLst>
                                    <p:set>
                                      <p:cBhvr>
                                        <p:cTn id="47" dur="1" fill="hold">
                                          <p:stCondLst>
                                            <p:cond delay="0"/>
                                          </p:stCondLst>
                                        </p:cTn>
                                        <p:tgtEl>
                                          <p:spTgt spid="4102"/>
                                        </p:tgtEl>
                                        <p:attrNameLst>
                                          <p:attrName>style.visibility</p:attrName>
                                        </p:attrNameLst>
                                      </p:cBhvr>
                                      <p:to>
                                        <p:strVal val="visible"/>
                                      </p:to>
                                    </p:set>
                                    <p:animEffect transition="in" filter="fade">
                                      <p:cBhvr>
                                        <p:cTn id="48" dur="1000"/>
                                        <p:tgtEl>
                                          <p:spTgt spid="4102"/>
                                        </p:tgtEl>
                                      </p:cBhvr>
                                    </p:animEffect>
                                    <p:anim calcmode="lin" valueType="num">
                                      <p:cBhvr>
                                        <p:cTn id="49" dur="1000" fill="hold"/>
                                        <p:tgtEl>
                                          <p:spTgt spid="4102"/>
                                        </p:tgtEl>
                                        <p:attrNameLst>
                                          <p:attrName>ppt_x</p:attrName>
                                        </p:attrNameLst>
                                      </p:cBhvr>
                                      <p:tavLst>
                                        <p:tav tm="0">
                                          <p:val>
                                            <p:strVal val="#ppt_x"/>
                                          </p:val>
                                        </p:tav>
                                        <p:tav tm="100000">
                                          <p:val>
                                            <p:strVal val="#ppt_x"/>
                                          </p:val>
                                        </p:tav>
                                      </p:tavLst>
                                    </p:anim>
                                    <p:anim calcmode="lin" valueType="num">
                                      <p:cBhvr>
                                        <p:cTn id="50" dur="1000" fill="hold"/>
                                        <p:tgtEl>
                                          <p:spTgt spid="4102"/>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0"/>
                                  </p:stCondLst>
                                  <p:childTnLst>
                                    <p:set>
                                      <p:cBhvr>
                                        <p:cTn id="52" dur="1" fill="hold">
                                          <p:stCondLst>
                                            <p:cond delay="0"/>
                                          </p:stCondLst>
                                        </p:cTn>
                                        <p:tgtEl>
                                          <p:spTgt spid="4100"/>
                                        </p:tgtEl>
                                        <p:attrNameLst>
                                          <p:attrName>style.visibility</p:attrName>
                                        </p:attrNameLst>
                                      </p:cBhvr>
                                      <p:to>
                                        <p:strVal val="visible"/>
                                      </p:to>
                                    </p:set>
                                    <p:anim calcmode="lin" valueType="num">
                                      <p:cBhvr>
                                        <p:cTn id="53" dur="500" fill="hold"/>
                                        <p:tgtEl>
                                          <p:spTgt spid="4100"/>
                                        </p:tgtEl>
                                        <p:attrNameLst>
                                          <p:attrName>ppt_w</p:attrName>
                                        </p:attrNameLst>
                                      </p:cBhvr>
                                      <p:tavLst>
                                        <p:tav tm="0">
                                          <p:val>
                                            <p:fltVal val="0"/>
                                          </p:val>
                                        </p:tav>
                                        <p:tav tm="100000">
                                          <p:val>
                                            <p:strVal val="#ppt_w"/>
                                          </p:val>
                                        </p:tav>
                                      </p:tavLst>
                                    </p:anim>
                                    <p:anim calcmode="lin" valueType="num">
                                      <p:cBhvr>
                                        <p:cTn id="54" dur="500" fill="hold"/>
                                        <p:tgtEl>
                                          <p:spTgt spid="4100"/>
                                        </p:tgtEl>
                                        <p:attrNameLst>
                                          <p:attrName>ppt_h</p:attrName>
                                        </p:attrNameLst>
                                      </p:cBhvr>
                                      <p:tavLst>
                                        <p:tav tm="0">
                                          <p:val>
                                            <p:fltVal val="0"/>
                                          </p:val>
                                        </p:tav>
                                        <p:tav tm="100000">
                                          <p:val>
                                            <p:strVal val="#ppt_h"/>
                                          </p:val>
                                        </p:tav>
                                      </p:tavLst>
                                    </p:anim>
                                    <p:animEffect transition="in" filter="fade">
                                      <p:cBhvr>
                                        <p:cTn id="5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7138"/>
            <a:ext cx="10515600" cy="1325563"/>
          </a:xfrm>
        </p:spPr>
        <p:txBody>
          <a:bodyPr>
            <a:normAutofit/>
          </a:bodyPr>
          <a:lstStyle/>
          <a:p>
            <a:r>
              <a:rPr lang="uk-UA" sz="5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Причини гіподинамії</a:t>
            </a:r>
            <a:endParaRPr lang="ru-RU" sz="5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a:xfrm>
            <a:off x="602225" y="1641067"/>
            <a:ext cx="7037439" cy="4243540"/>
          </a:xfrm>
          <a:prstGeom prst="round2DiagRect">
            <a:avLst/>
          </a:prstGeom>
          <a:ln w="57150"/>
        </p:spPr>
        <p:style>
          <a:lnRef idx="2">
            <a:schemeClr val="accent5"/>
          </a:lnRef>
          <a:fillRef idx="1">
            <a:schemeClr val="lt1"/>
          </a:fillRef>
          <a:effectRef idx="0">
            <a:schemeClr val="accent5"/>
          </a:effectRef>
          <a:fontRef idx="minor">
            <a:schemeClr val="dk1"/>
          </a:fontRef>
        </p:style>
        <p:txBody>
          <a:bodyPr>
            <a:normAutofit/>
            <a:scene3d>
              <a:camera prst="orthographicFront"/>
              <a:lightRig rig="soft" dir="t">
                <a:rot lat="0" lon="0" rev="15600000"/>
              </a:lightRig>
            </a:scene3d>
            <a:sp3d extrusionH="57150" prstMaterial="softEdge">
              <a:bevelT w="25400" h="38100"/>
            </a:sp3d>
          </a:bodyPr>
          <a:lstStyle/>
          <a:p>
            <a:pPr marL="0" indent="0" algn="ctr">
              <a:buNone/>
            </a:pPr>
            <a:r>
              <a:rPr lang="ru-RU" b="1" smtClean="0">
                <a:ln/>
                <a:solidFill>
                  <a:srgbClr val="FF0000"/>
                </a:solidFill>
              </a:rPr>
              <a:t>Досягнення </a:t>
            </a:r>
            <a:r>
              <a:rPr lang="ru-RU" b="1">
                <a:ln/>
                <a:solidFill>
                  <a:srgbClr val="FF0000"/>
                </a:solidFill>
              </a:rPr>
              <a:t>технічного прогресу роблять більш комфортним життя людини, однак мало хто замислюється, що зниження фізичної активності, наприклад, при використанні особистого автомобіля, негативно позначається на здоров'ї. Крім того, гіподинамія незмінний супутник людей так званих сидячих професій (програмісти, менеджери і т.д.). </a:t>
            </a:r>
          </a:p>
        </p:txBody>
      </p:sp>
      <p:pic>
        <p:nvPicPr>
          <p:cNvPr id="5122" name="Picture 2" descr="http://okeydoc.ru/wp-content/uploads/2016/03/eea0693af5b8c2e49354ebc104c0da18-728x4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0207" y="1572701"/>
            <a:ext cx="3826490" cy="25492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d3hhi5knjyj98j.cloudfront.net/f_auto,q_70/hjdl7qu1xgw5kthgs7h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670" y="4121943"/>
            <a:ext cx="3653564" cy="224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6833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1" presetClass="entr" presetSubtype="0" fill="hold" nodeType="afterEffect">
                                  <p:stCondLst>
                                    <p:cond delay="0"/>
                                  </p:stCondLst>
                                  <p:childTnLst>
                                    <p:set>
                                      <p:cBhvr>
                                        <p:cTn id="22" dur="1" fill="hold">
                                          <p:stCondLst>
                                            <p:cond delay="0"/>
                                          </p:stCondLst>
                                        </p:cTn>
                                        <p:tgtEl>
                                          <p:spTgt spid="5122"/>
                                        </p:tgtEl>
                                        <p:attrNameLst>
                                          <p:attrName>style.visibility</p:attrName>
                                        </p:attrNameLst>
                                      </p:cBhvr>
                                      <p:to>
                                        <p:strVal val="visible"/>
                                      </p:to>
                                    </p:set>
                                    <p:anim calcmode="lin" valueType="num">
                                      <p:cBhvr>
                                        <p:cTn id="23" dur="1000" fill="hold"/>
                                        <p:tgtEl>
                                          <p:spTgt spid="5122"/>
                                        </p:tgtEl>
                                        <p:attrNameLst>
                                          <p:attrName>ppt_w</p:attrName>
                                        </p:attrNameLst>
                                      </p:cBhvr>
                                      <p:tavLst>
                                        <p:tav tm="0">
                                          <p:val>
                                            <p:fltVal val="0"/>
                                          </p:val>
                                        </p:tav>
                                        <p:tav tm="100000">
                                          <p:val>
                                            <p:strVal val="#ppt_w"/>
                                          </p:val>
                                        </p:tav>
                                      </p:tavLst>
                                    </p:anim>
                                    <p:anim calcmode="lin" valueType="num">
                                      <p:cBhvr>
                                        <p:cTn id="24" dur="1000" fill="hold"/>
                                        <p:tgtEl>
                                          <p:spTgt spid="5122"/>
                                        </p:tgtEl>
                                        <p:attrNameLst>
                                          <p:attrName>ppt_h</p:attrName>
                                        </p:attrNameLst>
                                      </p:cBhvr>
                                      <p:tavLst>
                                        <p:tav tm="0">
                                          <p:val>
                                            <p:fltVal val="0"/>
                                          </p:val>
                                        </p:tav>
                                        <p:tav tm="100000">
                                          <p:val>
                                            <p:strVal val="#ppt_h"/>
                                          </p:val>
                                        </p:tav>
                                      </p:tavLst>
                                    </p:anim>
                                    <p:anim calcmode="lin" valueType="num">
                                      <p:cBhvr>
                                        <p:cTn id="25" dur="1000" fill="hold"/>
                                        <p:tgtEl>
                                          <p:spTgt spid="5122"/>
                                        </p:tgtEl>
                                        <p:attrNameLst>
                                          <p:attrName>style.rotation</p:attrName>
                                        </p:attrNameLst>
                                      </p:cBhvr>
                                      <p:tavLst>
                                        <p:tav tm="0">
                                          <p:val>
                                            <p:fltVal val="90"/>
                                          </p:val>
                                        </p:tav>
                                        <p:tav tm="100000">
                                          <p:val>
                                            <p:fltVal val="0"/>
                                          </p:val>
                                        </p:tav>
                                      </p:tavLst>
                                    </p:anim>
                                    <p:animEffect transition="in" filter="fade">
                                      <p:cBhvr>
                                        <p:cTn id="26" dur="1000"/>
                                        <p:tgtEl>
                                          <p:spTgt spid="5122"/>
                                        </p:tgtEl>
                                      </p:cBhvr>
                                    </p:animEffect>
                                  </p:childTnLst>
                                </p:cTn>
                              </p:par>
                              <p:par>
                                <p:cTn id="27" presetID="53" presetClass="entr" presetSubtype="16"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anim calcmode="lin" valueType="num">
                                      <p:cBhvr>
                                        <p:cTn id="29" dur="500" fill="hold"/>
                                        <p:tgtEl>
                                          <p:spTgt spid="5124"/>
                                        </p:tgtEl>
                                        <p:attrNameLst>
                                          <p:attrName>ppt_w</p:attrName>
                                        </p:attrNameLst>
                                      </p:cBhvr>
                                      <p:tavLst>
                                        <p:tav tm="0">
                                          <p:val>
                                            <p:fltVal val="0"/>
                                          </p:val>
                                        </p:tav>
                                        <p:tav tm="100000">
                                          <p:val>
                                            <p:strVal val="#ppt_w"/>
                                          </p:val>
                                        </p:tav>
                                      </p:tavLst>
                                    </p:anim>
                                    <p:anim calcmode="lin" valueType="num">
                                      <p:cBhvr>
                                        <p:cTn id="30" dur="500" fill="hold"/>
                                        <p:tgtEl>
                                          <p:spTgt spid="5124"/>
                                        </p:tgtEl>
                                        <p:attrNameLst>
                                          <p:attrName>ppt_h</p:attrName>
                                        </p:attrNameLst>
                                      </p:cBhvr>
                                      <p:tavLst>
                                        <p:tav tm="0">
                                          <p:val>
                                            <p:fltVal val="0"/>
                                          </p:val>
                                        </p:tav>
                                        <p:tav tm="100000">
                                          <p:val>
                                            <p:strVal val="#ppt_h"/>
                                          </p:val>
                                        </p:tav>
                                      </p:tavLst>
                                    </p:anim>
                                    <p:animEffect transition="in" filter="fade">
                                      <p:cBhvr>
                                        <p:cTn id="3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61886"/>
            <a:ext cx="10515600" cy="1325563"/>
          </a:xfrm>
        </p:spPr>
        <p:txBody>
          <a:bodyPr>
            <a:normAutofit/>
          </a:bodyPr>
          <a:lstStyle/>
          <a:p>
            <a:r>
              <a:rPr lang="uk-UA" sz="5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Причини гіподинамії</a:t>
            </a:r>
            <a:endParaRPr lang="ru-RU" sz="5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a:xfrm>
            <a:off x="5306962" y="3430998"/>
            <a:ext cx="6594986" cy="3043544"/>
          </a:xfrm>
          <a:prstGeom prst="foldedCorner">
            <a:avLst/>
          </a:prstGeom>
          <a:ln w="57150"/>
        </p:spPr>
        <p:style>
          <a:lnRef idx="2">
            <a:schemeClr val="accent5"/>
          </a:lnRef>
          <a:fillRef idx="1">
            <a:schemeClr val="lt1"/>
          </a:fillRef>
          <a:effectRef idx="0">
            <a:schemeClr val="accent5"/>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pPr marL="0" indent="0" algn="ctr">
              <a:buNone/>
            </a:pPr>
            <a:r>
              <a:rPr lang="ru-RU" b="1">
                <a:ln/>
                <a:solidFill>
                  <a:srgbClr val="7030A0"/>
                </a:solidFill>
              </a:rPr>
              <a:t>Гіподинамія в шкільному віці часто пов'язана з нераціональним розпорядком дня дитини, перевантаженням і навчальною роботою, внаслідок чого залишається мало часу для прогулянок, ігор, занять спортом.</a:t>
            </a:r>
          </a:p>
        </p:txBody>
      </p:sp>
      <p:pic>
        <p:nvPicPr>
          <p:cNvPr id="6146" name="Picture 2" descr="http://www.ufest.in.ua/sites/default/files/17062_html_m432a2a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639" y="1443569"/>
            <a:ext cx="3491631" cy="18435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iki.kspu.kr.ua/images/3/3c/Child-in-white-frustrated-while-looking-at-paper-on-des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1313" y="1416281"/>
            <a:ext cx="2876165" cy="218588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kaknado.su/wp-content/uploads/2015/06/vo-skolko-otdat-rebenka-v-shkolu_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5049" y="4112324"/>
            <a:ext cx="2687663" cy="201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1214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6146"/>
                                        </p:tgtEl>
                                        <p:attrNameLst>
                                          <p:attrName>style.visibility</p:attrName>
                                        </p:attrNameLst>
                                      </p:cBhvr>
                                      <p:to>
                                        <p:strVal val="visible"/>
                                      </p:to>
                                    </p:set>
                                    <p:anim calcmode="lin" valueType="num">
                                      <p:cBhvr>
                                        <p:cTn id="22" dur="500" fill="hold"/>
                                        <p:tgtEl>
                                          <p:spTgt spid="6146"/>
                                        </p:tgtEl>
                                        <p:attrNameLst>
                                          <p:attrName>ppt_w</p:attrName>
                                        </p:attrNameLst>
                                      </p:cBhvr>
                                      <p:tavLst>
                                        <p:tav tm="0">
                                          <p:val>
                                            <p:fltVal val="0"/>
                                          </p:val>
                                        </p:tav>
                                        <p:tav tm="100000">
                                          <p:val>
                                            <p:strVal val="#ppt_w"/>
                                          </p:val>
                                        </p:tav>
                                      </p:tavLst>
                                    </p:anim>
                                    <p:anim calcmode="lin" valueType="num">
                                      <p:cBhvr>
                                        <p:cTn id="23" dur="500" fill="hold"/>
                                        <p:tgtEl>
                                          <p:spTgt spid="6146"/>
                                        </p:tgtEl>
                                        <p:attrNameLst>
                                          <p:attrName>ppt_h</p:attrName>
                                        </p:attrNameLst>
                                      </p:cBhvr>
                                      <p:tavLst>
                                        <p:tav tm="0">
                                          <p:val>
                                            <p:fltVal val="0"/>
                                          </p:val>
                                        </p:tav>
                                        <p:tav tm="100000">
                                          <p:val>
                                            <p:strVal val="#ppt_h"/>
                                          </p:val>
                                        </p:tav>
                                      </p:tavLst>
                                    </p:anim>
                                    <p:animEffect transition="in" filter="fade">
                                      <p:cBhvr>
                                        <p:cTn id="24" dur="500"/>
                                        <p:tgtEl>
                                          <p:spTgt spid="6146"/>
                                        </p:tgtEl>
                                      </p:cBhvr>
                                    </p:animEffect>
                                  </p:childTnLst>
                                </p:cTn>
                              </p:par>
                              <p:par>
                                <p:cTn id="25" presetID="53" presetClass="entr" presetSubtype="16" fill="hold" nodeType="withEffect">
                                  <p:stCondLst>
                                    <p:cond delay="0"/>
                                  </p:stCondLst>
                                  <p:childTnLst>
                                    <p:set>
                                      <p:cBhvr>
                                        <p:cTn id="26" dur="1" fill="hold">
                                          <p:stCondLst>
                                            <p:cond delay="0"/>
                                          </p:stCondLst>
                                        </p:cTn>
                                        <p:tgtEl>
                                          <p:spTgt spid="6148"/>
                                        </p:tgtEl>
                                        <p:attrNameLst>
                                          <p:attrName>style.visibility</p:attrName>
                                        </p:attrNameLst>
                                      </p:cBhvr>
                                      <p:to>
                                        <p:strVal val="visible"/>
                                      </p:to>
                                    </p:set>
                                    <p:anim calcmode="lin" valueType="num">
                                      <p:cBhvr>
                                        <p:cTn id="27" dur="500" fill="hold"/>
                                        <p:tgtEl>
                                          <p:spTgt spid="6148"/>
                                        </p:tgtEl>
                                        <p:attrNameLst>
                                          <p:attrName>ppt_w</p:attrName>
                                        </p:attrNameLst>
                                      </p:cBhvr>
                                      <p:tavLst>
                                        <p:tav tm="0">
                                          <p:val>
                                            <p:fltVal val="0"/>
                                          </p:val>
                                        </p:tav>
                                        <p:tav tm="100000">
                                          <p:val>
                                            <p:strVal val="#ppt_w"/>
                                          </p:val>
                                        </p:tav>
                                      </p:tavLst>
                                    </p:anim>
                                    <p:anim calcmode="lin" valueType="num">
                                      <p:cBhvr>
                                        <p:cTn id="28" dur="500" fill="hold"/>
                                        <p:tgtEl>
                                          <p:spTgt spid="6148"/>
                                        </p:tgtEl>
                                        <p:attrNameLst>
                                          <p:attrName>ppt_h</p:attrName>
                                        </p:attrNameLst>
                                      </p:cBhvr>
                                      <p:tavLst>
                                        <p:tav tm="0">
                                          <p:val>
                                            <p:fltVal val="0"/>
                                          </p:val>
                                        </p:tav>
                                        <p:tav tm="100000">
                                          <p:val>
                                            <p:strVal val="#ppt_h"/>
                                          </p:val>
                                        </p:tav>
                                      </p:tavLst>
                                    </p:anim>
                                    <p:animEffect transition="in" filter="fade">
                                      <p:cBhvr>
                                        <p:cTn id="29" dur="500"/>
                                        <p:tgtEl>
                                          <p:spTgt spid="6148"/>
                                        </p:tgtEl>
                                      </p:cBhvr>
                                    </p:animEffect>
                                  </p:childTnLst>
                                </p:cTn>
                              </p:par>
                              <p:par>
                                <p:cTn id="30" presetID="53" presetClass="entr" presetSubtype="16" fill="hold" nodeType="withEffect">
                                  <p:stCondLst>
                                    <p:cond delay="0"/>
                                  </p:stCondLst>
                                  <p:childTnLst>
                                    <p:set>
                                      <p:cBhvr>
                                        <p:cTn id="31" dur="1" fill="hold">
                                          <p:stCondLst>
                                            <p:cond delay="0"/>
                                          </p:stCondLst>
                                        </p:cTn>
                                        <p:tgtEl>
                                          <p:spTgt spid="6150"/>
                                        </p:tgtEl>
                                        <p:attrNameLst>
                                          <p:attrName>style.visibility</p:attrName>
                                        </p:attrNameLst>
                                      </p:cBhvr>
                                      <p:to>
                                        <p:strVal val="visible"/>
                                      </p:to>
                                    </p:set>
                                    <p:anim calcmode="lin" valueType="num">
                                      <p:cBhvr>
                                        <p:cTn id="32" dur="500" fill="hold"/>
                                        <p:tgtEl>
                                          <p:spTgt spid="6150"/>
                                        </p:tgtEl>
                                        <p:attrNameLst>
                                          <p:attrName>ppt_w</p:attrName>
                                        </p:attrNameLst>
                                      </p:cBhvr>
                                      <p:tavLst>
                                        <p:tav tm="0">
                                          <p:val>
                                            <p:fltVal val="0"/>
                                          </p:val>
                                        </p:tav>
                                        <p:tav tm="100000">
                                          <p:val>
                                            <p:strVal val="#ppt_w"/>
                                          </p:val>
                                        </p:tav>
                                      </p:tavLst>
                                    </p:anim>
                                    <p:anim calcmode="lin" valueType="num">
                                      <p:cBhvr>
                                        <p:cTn id="33" dur="500" fill="hold"/>
                                        <p:tgtEl>
                                          <p:spTgt spid="6150"/>
                                        </p:tgtEl>
                                        <p:attrNameLst>
                                          <p:attrName>ppt_h</p:attrName>
                                        </p:attrNameLst>
                                      </p:cBhvr>
                                      <p:tavLst>
                                        <p:tav tm="0">
                                          <p:val>
                                            <p:fltVal val="0"/>
                                          </p:val>
                                        </p:tav>
                                        <p:tav tm="100000">
                                          <p:val>
                                            <p:strVal val="#ppt_h"/>
                                          </p:val>
                                        </p:tav>
                                      </p:tavLst>
                                    </p:anim>
                                    <p:animEffect transition="in" filter="fade">
                                      <p:cBhvr>
                                        <p:cTn id="34"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63525"/>
            <a:ext cx="10515600" cy="1325563"/>
          </a:xfrm>
        </p:spPr>
        <p:txBody>
          <a:bodyPr>
            <a:normAutofit/>
          </a:bodyPr>
          <a:lstStyle/>
          <a:p>
            <a:r>
              <a:rPr lang="uk-UA" sz="5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Наслідки гіподиномії </a:t>
            </a:r>
            <a:endParaRPr lang="ru-RU" sz="5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a:xfrm>
            <a:off x="1031240" y="1751824"/>
            <a:ext cx="6182360" cy="1273175"/>
          </a:xfrm>
          <a:prstGeom prst="homePlate">
            <a:avLst/>
          </a:prstGeom>
          <a:ln w="38100">
            <a:solidFill>
              <a:srgbClr val="002060"/>
            </a:solid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pPr marL="0" indent="0" algn="ctr">
              <a:buNone/>
            </a:pPr>
            <a:r>
              <a:rPr lang="ru-RU" sz="3200" b="1">
                <a:ln/>
                <a:solidFill>
                  <a:srgbClr val="00B050"/>
                </a:solidFill>
              </a:rPr>
              <a:t>Наслідком гіподинамії можуть стати ожиріння і атеросклероз.</a:t>
            </a:r>
          </a:p>
        </p:txBody>
      </p:sp>
      <p:pic>
        <p:nvPicPr>
          <p:cNvPr id="7170" name="Picture 2" descr="https://im3-tub-ua.yandex.net/i?id=34d406fef0e6d34b1f106a17d67ea5f6&amp;n=33&amp;h=215&amp;w=3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360" y="3371073"/>
            <a:ext cx="3745865" cy="26319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ips-ua.com/img/a/e/aea2f9dda4c4412d75b4cc1981d76f0f.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415" y="3818238"/>
            <a:ext cx="3451225" cy="22558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mybeautybody.ru/wp-content/uploads/migren-i-aterosklero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7160" y="1500505"/>
            <a:ext cx="3357880" cy="209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9400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1" presetClass="entr" presetSubtype="0" fill="hold" nodeType="afterEffect">
                                  <p:stCondLst>
                                    <p:cond delay="0"/>
                                  </p:stCondLst>
                                  <p:childTnLst>
                                    <p:set>
                                      <p:cBhvr>
                                        <p:cTn id="22" dur="1" fill="hold">
                                          <p:stCondLst>
                                            <p:cond delay="0"/>
                                          </p:stCondLst>
                                        </p:cTn>
                                        <p:tgtEl>
                                          <p:spTgt spid="7174"/>
                                        </p:tgtEl>
                                        <p:attrNameLst>
                                          <p:attrName>style.visibility</p:attrName>
                                        </p:attrNameLst>
                                      </p:cBhvr>
                                      <p:to>
                                        <p:strVal val="visible"/>
                                      </p:to>
                                    </p:set>
                                    <p:anim calcmode="lin" valueType="num">
                                      <p:cBhvr>
                                        <p:cTn id="23" dur="1000" fill="hold"/>
                                        <p:tgtEl>
                                          <p:spTgt spid="7174"/>
                                        </p:tgtEl>
                                        <p:attrNameLst>
                                          <p:attrName>ppt_w</p:attrName>
                                        </p:attrNameLst>
                                      </p:cBhvr>
                                      <p:tavLst>
                                        <p:tav tm="0">
                                          <p:val>
                                            <p:fltVal val="0"/>
                                          </p:val>
                                        </p:tav>
                                        <p:tav tm="100000">
                                          <p:val>
                                            <p:strVal val="#ppt_w"/>
                                          </p:val>
                                        </p:tav>
                                      </p:tavLst>
                                    </p:anim>
                                    <p:anim calcmode="lin" valueType="num">
                                      <p:cBhvr>
                                        <p:cTn id="24" dur="1000" fill="hold"/>
                                        <p:tgtEl>
                                          <p:spTgt spid="7174"/>
                                        </p:tgtEl>
                                        <p:attrNameLst>
                                          <p:attrName>ppt_h</p:attrName>
                                        </p:attrNameLst>
                                      </p:cBhvr>
                                      <p:tavLst>
                                        <p:tav tm="0">
                                          <p:val>
                                            <p:fltVal val="0"/>
                                          </p:val>
                                        </p:tav>
                                        <p:tav tm="100000">
                                          <p:val>
                                            <p:strVal val="#ppt_h"/>
                                          </p:val>
                                        </p:tav>
                                      </p:tavLst>
                                    </p:anim>
                                    <p:anim calcmode="lin" valueType="num">
                                      <p:cBhvr>
                                        <p:cTn id="25" dur="1000" fill="hold"/>
                                        <p:tgtEl>
                                          <p:spTgt spid="7174"/>
                                        </p:tgtEl>
                                        <p:attrNameLst>
                                          <p:attrName>style.rotation</p:attrName>
                                        </p:attrNameLst>
                                      </p:cBhvr>
                                      <p:tavLst>
                                        <p:tav tm="0">
                                          <p:val>
                                            <p:fltVal val="90"/>
                                          </p:val>
                                        </p:tav>
                                        <p:tav tm="100000">
                                          <p:val>
                                            <p:fltVal val="0"/>
                                          </p:val>
                                        </p:tav>
                                      </p:tavLst>
                                    </p:anim>
                                    <p:animEffect transition="in" filter="fade">
                                      <p:cBhvr>
                                        <p:cTn id="26" dur="1000"/>
                                        <p:tgtEl>
                                          <p:spTgt spid="7174"/>
                                        </p:tgtEl>
                                      </p:cBhvr>
                                    </p:animEffect>
                                  </p:childTnLst>
                                </p:cTn>
                              </p:par>
                              <p:par>
                                <p:cTn id="27" presetID="42" presetClass="entr" presetSubtype="0" fill="hold" nodeType="with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fade">
                                      <p:cBhvr>
                                        <p:cTn id="29" dur="1000"/>
                                        <p:tgtEl>
                                          <p:spTgt spid="7172"/>
                                        </p:tgtEl>
                                      </p:cBhvr>
                                    </p:animEffect>
                                    <p:anim calcmode="lin" valueType="num">
                                      <p:cBhvr>
                                        <p:cTn id="30" dur="1000" fill="hold"/>
                                        <p:tgtEl>
                                          <p:spTgt spid="7172"/>
                                        </p:tgtEl>
                                        <p:attrNameLst>
                                          <p:attrName>ppt_x</p:attrName>
                                        </p:attrNameLst>
                                      </p:cBhvr>
                                      <p:tavLst>
                                        <p:tav tm="0">
                                          <p:val>
                                            <p:strVal val="#ppt_x"/>
                                          </p:val>
                                        </p:tav>
                                        <p:tav tm="100000">
                                          <p:val>
                                            <p:strVal val="#ppt_x"/>
                                          </p:val>
                                        </p:tav>
                                      </p:tavLst>
                                    </p:anim>
                                    <p:anim calcmode="lin" valueType="num">
                                      <p:cBhvr>
                                        <p:cTn id="31" dur="1000" fill="hold"/>
                                        <p:tgtEl>
                                          <p:spTgt spid="717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170"/>
                                        </p:tgtEl>
                                        <p:attrNameLst>
                                          <p:attrName>style.visibility</p:attrName>
                                        </p:attrNameLst>
                                      </p:cBhvr>
                                      <p:to>
                                        <p:strVal val="visible"/>
                                      </p:to>
                                    </p:set>
                                    <p:animEffect transition="in" filter="fade">
                                      <p:cBhvr>
                                        <p:cTn id="34" dur="1000"/>
                                        <p:tgtEl>
                                          <p:spTgt spid="7170"/>
                                        </p:tgtEl>
                                      </p:cBhvr>
                                    </p:animEffect>
                                    <p:anim calcmode="lin" valueType="num">
                                      <p:cBhvr>
                                        <p:cTn id="35" dur="1000" fill="hold"/>
                                        <p:tgtEl>
                                          <p:spTgt spid="7170"/>
                                        </p:tgtEl>
                                        <p:attrNameLst>
                                          <p:attrName>ppt_x</p:attrName>
                                        </p:attrNameLst>
                                      </p:cBhvr>
                                      <p:tavLst>
                                        <p:tav tm="0">
                                          <p:val>
                                            <p:strVal val="#ppt_x"/>
                                          </p:val>
                                        </p:tav>
                                        <p:tav tm="100000">
                                          <p:val>
                                            <p:strVal val="#ppt_x"/>
                                          </p:val>
                                        </p:tav>
                                      </p:tavLst>
                                    </p:anim>
                                    <p:anim calcmode="lin" valueType="num">
                                      <p:cBhvr>
                                        <p:cTn id="36"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0120" y="161925"/>
            <a:ext cx="10515600" cy="1325563"/>
          </a:xfrm>
        </p:spPr>
        <p:txBody>
          <a:bodyPr>
            <a:normAutofit/>
          </a:bodyPr>
          <a:lstStyle/>
          <a:p>
            <a:r>
              <a:rPr lang="uk-UA" sz="5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Профілактика гіподинамії</a:t>
            </a:r>
            <a:endParaRPr lang="ru-RU" sz="5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a:xfrm>
            <a:off x="1092200" y="1487488"/>
            <a:ext cx="10515600" cy="2482215"/>
          </a:xfrm>
          <a:ln w="57150"/>
        </p:spPr>
        <p:style>
          <a:lnRef idx="2">
            <a:schemeClr val="accent5"/>
          </a:lnRef>
          <a:fillRef idx="1">
            <a:schemeClr val="lt1"/>
          </a:fillRef>
          <a:effectRef idx="0">
            <a:schemeClr val="accent5"/>
          </a:effectRef>
          <a:fontRef idx="minor">
            <a:schemeClr val="dk1"/>
          </a:fontRef>
        </p:style>
        <p:txBody>
          <a:bodyPr>
            <a:normAutofit fontScale="92500" lnSpcReduction="10000"/>
            <a:scene3d>
              <a:camera prst="orthographicFront"/>
              <a:lightRig rig="soft" dir="t">
                <a:rot lat="0" lon="0" rev="15600000"/>
              </a:lightRig>
            </a:scene3d>
            <a:sp3d extrusionH="57150" prstMaterial="softEdge">
              <a:bevelT w="25400" h="38100"/>
            </a:sp3d>
          </a:bodyPr>
          <a:lstStyle/>
          <a:p>
            <a:pPr marL="0" indent="0" algn="ctr">
              <a:buNone/>
            </a:pPr>
            <a:r>
              <a:rPr lang="ru-RU" b="1" i="0" smtClean="0">
                <a:ln/>
                <a:solidFill>
                  <a:srgbClr val="00B050"/>
                </a:solidFill>
                <a:latin typeface="Arial" panose="020B0604020202020204" pitchFamily="34" charset="0"/>
              </a:rPr>
              <a:t>Очевидно, що заходу профілактики повинні бути спрямовані на збільшення фізичної активності в кожної людини. Дітей необхідно з раннього дитинства привчати до щоденного виконання ранкової зарядки, активним іграм на свіжому повітрі, обов'язковому відвідуванню уроків фізичної культури в школі, дуже корисне відвідування спортивних секцій.</a:t>
            </a:r>
            <a:endParaRPr lang="ru-RU" b="1">
              <a:ln/>
              <a:solidFill>
                <a:srgbClr val="00B050"/>
              </a:solidFill>
            </a:endParaRPr>
          </a:p>
        </p:txBody>
      </p:sp>
      <p:pic>
        <p:nvPicPr>
          <p:cNvPr id="8194" name="Picture 2" descr="https://im1-tub-ua.yandex.net/i?id=b4e2530ea0be02e64eafe63aadd7acb9&amp;n=33&amp;h=215&amp;w=3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4096347"/>
            <a:ext cx="3076575" cy="20478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4t4.org/images/2015/05/25/running-runn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6295" y="4107497"/>
            <a:ext cx="2909713" cy="204787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volynnews.com/files/news/2016/02-28/180970/20-bi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0873" y="4096347"/>
            <a:ext cx="2947527" cy="205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3780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8194"/>
                                        </p:tgtEl>
                                        <p:attrNameLst>
                                          <p:attrName>style.visibility</p:attrName>
                                        </p:attrNameLst>
                                      </p:cBhvr>
                                      <p:to>
                                        <p:strVal val="visible"/>
                                      </p:to>
                                    </p:set>
                                    <p:anim calcmode="lin" valueType="num">
                                      <p:cBhvr>
                                        <p:cTn id="22" dur="1000" fill="hold"/>
                                        <p:tgtEl>
                                          <p:spTgt spid="8194"/>
                                        </p:tgtEl>
                                        <p:attrNameLst>
                                          <p:attrName>ppt_w</p:attrName>
                                        </p:attrNameLst>
                                      </p:cBhvr>
                                      <p:tavLst>
                                        <p:tav tm="0">
                                          <p:val>
                                            <p:fltVal val="0"/>
                                          </p:val>
                                        </p:tav>
                                        <p:tav tm="100000">
                                          <p:val>
                                            <p:strVal val="#ppt_w"/>
                                          </p:val>
                                        </p:tav>
                                      </p:tavLst>
                                    </p:anim>
                                    <p:anim calcmode="lin" valueType="num">
                                      <p:cBhvr>
                                        <p:cTn id="23" dur="1000" fill="hold"/>
                                        <p:tgtEl>
                                          <p:spTgt spid="8194"/>
                                        </p:tgtEl>
                                        <p:attrNameLst>
                                          <p:attrName>ppt_h</p:attrName>
                                        </p:attrNameLst>
                                      </p:cBhvr>
                                      <p:tavLst>
                                        <p:tav tm="0">
                                          <p:val>
                                            <p:fltVal val="0"/>
                                          </p:val>
                                        </p:tav>
                                        <p:tav tm="100000">
                                          <p:val>
                                            <p:strVal val="#ppt_h"/>
                                          </p:val>
                                        </p:tav>
                                      </p:tavLst>
                                    </p:anim>
                                    <p:anim calcmode="lin" valueType="num">
                                      <p:cBhvr>
                                        <p:cTn id="24" dur="1000" fill="hold"/>
                                        <p:tgtEl>
                                          <p:spTgt spid="8194"/>
                                        </p:tgtEl>
                                        <p:attrNameLst>
                                          <p:attrName>style.rotation</p:attrName>
                                        </p:attrNameLst>
                                      </p:cBhvr>
                                      <p:tavLst>
                                        <p:tav tm="0">
                                          <p:val>
                                            <p:fltVal val="90"/>
                                          </p:val>
                                        </p:tav>
                                        <p:tav tm="100000">
                                          <p:val>
                                            <p:fltVal val="0"/>
                                          </p:val>
                                        </p:tav>
                                      </p:tavLst>
                                    </p:anim>
                                    <p:animEffect transition="in" filter="fade">
                                      <p:cBhvr>
                                        <p:cTn id="25" dur="1000"/>
                                        <p:tgtEl>
                                          <p:spTgt spid="8194"/>
                                        </p:tgtEl>
                                      </p:cBhvr>
                                    </p:animEffect>
                                  </p:childTnLst>
                                </p:cTn>
                              </p:par>
                              <p:par>
                                <p:cTn id="26" presetID="42" presetClass="entr" presetSubtype="0" fill="hold" nodeType="withEffect">
                                  <p:stCondLst>
                                    <p:cond delay="0"/>
                                  </p:stCondLst>
                                  <p:childTnLst>
                                    <p:set>
                                      <p:cBhvr>
                                        <p:cTn id="27" dur="1" fill="hold">
                                          <p:stCondLst>
                                            <p:cond delay="0"/>
                                          </p:stCondLst>
                                        </p:cTn>
                                        <p:tgtEl>
                                          <p:spTgt spid="8196"/>
                                        </p:tgtEl>
                                        <p:attrNameLst>
                                          <p:attrName>style.visibility</p:attrName>
                                        </p:attrNameLst>
                                      </p:cBhvr>
                                      <p:to>
                                        <p:strVal val="visible"/>
                                      </p:to>
                                    </p:set>
                                    <p:animEffect transition="in" filter="fade">
                                      <p:cBhvr>
                                        <p:cTn id="28" dur="1000"/>
                                        <p:tgtEl>
                                          <p:spTgt spid="8196"/>
                                        </p:tgtEl>
                                      </p:cBhvr>
                                    </p:animEffect>
                                    <p:anim calcmode="lin" valueType="num">
                                      <p:cBhvr>
                                        <p:cTn id="29" dur="1000" fill="hold"/>
                                        <p:tgtEl>
                                          <p:spTgt spid="8196"/>
                                        </p:tgtEl>
                                        <p:attrNameLst>
                                          <p:attrName>ppt_x</p:attrName>
                                        </p:attrNameLst>
                                      </p:cBhvr>
                                      <p:tavLst>
                                        <p:tav tm="0">
                                          <p:val>
                                            <p:strVal val="#ppt_x"/>
                                          </p:val>
                                        </p:tav>
                                        <p:tav tm="100000">
                                          <p:val>
                                            <p:strVal val="#ppt_x"/>
                                          </p:val>
                                        </p:tav>
                                      </p:tavLst>
                                    </p:anim>
                                    <p:anim calcmode="lin" valueType="num">
                                      <p:cBhvr>
                                        <p:cTn id="30" dur="1000" fill="hold"/>
                                        <p:tgtEl>
                                          <p:spTgt spid="819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198"/>
                                        </p:tgtEl>
                                        <p:attrNameLst>
                                          <p:attrName>style.visibility</p:attrName>
                                        </p:attrNameLst>
                                      </p:cBhvr>
                                      <p:to>
                                        <p:strVal val="visible"/>
                                      </p:to>
                                    </p:set>
                                    <p:animEffect transition="in" filter="fade">
                                      <p:cBhvr>
                                        <p:cTn id="33" dur="1000"/>
                                        <p:tgtEl>
                                          <p:spTgt spid="8198"/>
                                        </p:tgtEl>
                                      </p:cBhvr>
                                    </p:animEffect>
                                    <p:anim calcmode="lin" valueType="num">
                                      <p:cBhvr>
                                        <p:cTn id="34" dur="1000" fill="hold"/>
                                        <p:tgtEl>
                                          <p:spTgt spid="8198"/>
                                        </p:tgtEl>
                                        <p:attrNameLst>
                                          <p:attrName>ppt_x</p:attrName>
                                        </p:attrNameLst>
                                      </p:cBhvr>
                                      <p:tavLst>
                                        <p:tav tm="0">
                                          <p:val>
                                            <p:strVal val="#ppt_x"/>
                                          </p:val>
                                        </p:tav>
                                        <p:tav tm="100000">
                                          <p:val>
                                            <p:strVal val="#ppt_x"/>
                                          </p:val>
                                        </p:tav>
                                      </p:tavLst>
                                    </p:anim>
                                    <p:anim calcmode="lin" valueType="num">
                                      <p:cBhvr>
                                        <p:cTn id="35"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33045"/>
            <a:ext cx="10515600" cy="1325563"/>
          </a:xfrm>
        </p:spPr>
        <p:txBody>
          <a:bodyPr>
            <a:normAutofit/>
          </a:bodyPr>
          <a:lstStyle/>
          <a:p>
            <a:r>
              <a:rPr lang="uk-UA" sz="5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Профілактика гіподинамії</a:t>
            </a:r>
            <a:endParaRPr lang="ru-RU" sz="5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a:xfrm>
            <a:off x="6096000" y="1604685"/>
            <a:ext cx="5694680" cy="2098992"/>
          </a:xfrm>
          <a:ln w="38100"/>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pPr marL="0" indent="0" algn="ctr">
              <a:buNone/>
            </a:pPr>
            <a:r>
              <a:rPr lang="ru-RU" sz="2000" b="1" smtClean="0">
                <a:ln/>
                <a:solidFill>
                  <a:srgbClr val="00B050"/>
                </a:solidFill>
                <a:latin typeface="Verdana" panose="020B0604030504040204" pitchFamily="34" charset="0"/>
              </a:rPr>
              <a:t>Лі</a:t>
            </a:r>
            <a:r>
              <a:rPr lang="ru-RU" sz="2000" b="1" i="0" smtClean="0">
                <a:ln/>
                <a:solidFill>
                  <a:srgbClr val="00B050"/>
                </a:solidFill>
                <a:latin typeface="Verdana" panose="020B0604030504040204" pitchFamily="34" charset="0"/>
              </a:rPr>
              <a:t>карі рекомендують для профілактики гіподинамії пити якомога більше рідини - чай, компоти, соки. Удвічі корисно пити фруктові і овочеві соки - вони допоможуть зміцнити імунітет. </a:t>
            </a:r>
            <a:endParaRPr lang="ru-RU" sz="3200" b="1">
              <a:ln/>
              <a:solidFill>
                <a:srgbClr val="00B050"/>
              </a:solidFill>
            </a:endParaRPr>
          </a:p>
        </p:txBody>
      </p:sp>
      <p:pic>
        <p:nvPicPr>
          <p:cNvPr id="9218" name="Picture 2" descr="https://w-dog.ru/wallpapers/1/8/451320671789206/frukty-sok-svezh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535" y="1604685"/>
            <a:ext cx="4426585" cy="276661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gazetaingush.ru/sites/default/files/pubs/obshchestvo/20161220-v-trete-voskresene-dekabrya-otmechaetsya-mezhdunarodnyy-den-chaya/tea-cup-lemon-mint-z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930" y="4597744"/>
            <a:ext cx="2946399" cy="184149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useky.com/wp-content/uploads/2016/08/slivovyj-so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8432" y="3941806"/>
            <a:ext cx="3749665" cy="224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652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1" presetClass="entr" presetSubtype="0" fill="hold" nodeType="afterEffect">
                                  <p:stCondLst>
                                    <p:cond delay="0"/>
                                  </p:stCondLst>
                                  <p:childTnLst>
                                    <p:set>
                                      <p:cBhvr>
                                        <p:cTn id="22" dur="1" fill="hold">
                                          <p:stCondLst>
                                            <p:cond delay="0"/>
                                          </p:stCondLst>
                                        </p:cTn>
                                        <p:tgtEl>
                                          <p:spTgt spid="9218"/>
                                        </p:tgtEl>
                                        <p:attrNameLst>
                                          <p:attrName>style.visibility</p:attrName>
                                        </p:attrNameLst>
                                      </p:cBhvr>
                                      <p:to>
                                        <p:strVal val="visible"/>
                                      </p:to>
                                    </p:set>
                                    <p:anim calcmode="lin" valueType="num">
                                      <p:cBhvr>
                                        <p:cTn id="23" dur="1000" fill="hold"/>
                                        <p:tgtEl>
                                          <p:spTgt spid="9218"/>
                                        </p:tgtEl>
                                        <p:attrNameLst>
                                          <p:attrName>ppt_w</p:attrName>
                                        </p:attrNameLst>
                                      </p:cBhvr>
                                      <p:tavLst>
                                        <p:tav tm="0">
                                          <p:val>
                                            <p:fltVal val="0"/>
                                          </p:val>
                                        </p:tav>
                                        <p:tav tm="100000">
                                          <p:val>
                                            <p:strVal val="#ppt_w"/>
                                          </p:val>
                                        </p:tav>
                                      </p:tavLst>
                                    </p:anim>
                                    <p:anim calcmode="lin" valueType="num">
                                      <p:cBhvr>
                                        <p:cTn id="24" dur="1000" fill="hold"/>
                                        <p:tgtEl>
                                          <p:spTgt spid="9218"/>
                                        </p:tgtEl>
                                        <p:attrNameLst>
                                          <p:attrName>ppt_h</p:attrName>
                                        </p:attrNameLst>
                                      </p:cBhvr>
                                      <p:tavLst>
                                        <p:tav tm="0">
                                          <p:val>
                                            <p:fltVal val="0"/>
                                          </p:val>
                                        </p:tav>
                                        <p:tav tm="100000">
                                          <p:val>
                                            <p:strVal val="#ppt_h"/>
                                          </p:val>
                                        </p:tav>
                                      </p:tavLst>
                                    </p:anim>
                                    <p:anim calcmode="lin" valueType="num">
                                      <p:cBhvr>
                                        <p:cTn id="25" dur="1000" fill="hold"/>
                                        <p:tgtEl>
                                          <p:spTgt spid="9218"/>
                                        </p:tgtEl>
                                        <p:attrNameLst>
                                          <p:attrName>style.rotation</p:attrName>
                                        </p:attrNameLst>
                                      </p:cBhvr>
                                      <p:tavLst>
                                        <p:tav tm="0">
                                          <p:val>
                                            <p:fltVal val="90"/>
                                          </p:val>
                                        </p:tav>
                                        <p:tav tm="100000">
                                          <p:val>
                                            <p:fltVal val="0"/>
                                          </p:val>
                                        </p:tav>
                                      </p:tavLst>
                                    </p:anim>
                                    <p:animEffect transition="in" filter="fade">
                                      <p:cBhvr>
                                        <p:cTn id="26" dur="1000"/>
                                        <p:tgtEl>
                                          <p:spTgt spid="9218"/>
                                        </p:tgtEl>
                                      </p:cBhvr>
                                    </p:animEffect>
                                  </p:childTnLst>
                                </p:cTn>
                              </p:par>
                              <p:par>
                                <p:cTn id="27" presetID="31" presetClass="entr" presetSubtype="0" fill="hold" nodeType="withEffect">
                                  <p:stCondLst>
                                    <p:cond delay="0"/>
                                  </p:stCondLst>
                                  <p:childTnLst>
                                    <p:set>
                                      <p:cBhvr>
                                        <p:cTn id="28" dur="1" fill="hold">
                                          <p:stCondLst>
                                            <p:cond delay="0"/>
                                          </p:stCondLst>
                                        </p:cTn>
                                        <p:tgtEl>
                                          <p:spTgt spid="9220"/>
                                        </p:tgtEl>
                                        <p:attrNameLst>
                                          <p:attrName>style.visibility</p:attrName>
                                        </p:attrNameLst>
                                      </p:cBhvr>
                                      <p:to>
                                        <p:strVal val="visible"/>
                                      </p:to>
                                    </p:set>
                                    <p:anim calcmode="lin" valueType="num">
                                      <p:cBhvr>
                                        <p:cTn id="29" dur="1000" fill="hold"/>
                                        <p:tgtEl>
                                          <p:spTgt spid="9220"/>
                                        </p:tgtEl>
                                        <p:attrNameLst>
                                          <p:attrName>ppt_w</p:attrName>
                                        </p:attrNameLst>
                                      </p:cBhvr>
                                      <p:tavLst>
                                        <p:tav tm="0">
                                          <p:val>
                                            <p:fltVal val="0"/>
                                          </p:val>
                                        </p:tav>
                                        <p:tav tm="100000">
                                          <p:val>
                                            <p:strVal val="#ppt_w"/>
                                          </p:val>
                                        </p:tav>
                                      </p:tavLst>
                                    </p:anim>
                                    <p:anim calcmode="lin" valueType="num">
                                      <p:cBhvr>
                                        <p:cTn id="30" dur="1000" fill="hold"/>
                                        <p:tgtEl>
                                          <p:spTgt spid="9220"/>
                                        </p:tgtEl>
                                        <p:attrNameLst>
                                          <p:attrName>ppt_h</p:attrName>
                                        </p:attrNameLst>
                                      </p:cBhvr>
                                      <p:tavLst>
                                        <p:tav tm="0">
                                          <p:val>
                                            <p:fltVal val="0"/>
                                          </p:val>
                                        </p:tav>
                                        <p:tav tm="100000">
                                          <p:val>
                                            <p:strVal val="#ppt_h"/>
                                          </p:val>
                                        </p:tav>
                                      </p:tavLst>
                                    </p:anim>
                                    <p:anim calcmode="lin" valueType="num">
                                      <p:cBhvr>
                                        <p:cTn id="31" dur="1000" fill="hold"/>
                                        <p:tgtEl>
                                          <p:spTgt spid="9220"/>
                                        </p:tgtEl>
                                        <p:attrNameLst>
                                          <p:attrName>style.rotation</p:attrName>
                                        </p:attrNameLst>
                                      </p:cBhvr>
                                      <p:tavLst>
                                        <p:tav tm="0">
                                          <p:val>
                                            <p:fltVal val="90"/>
                                          </p:val>
                                        </p:tav>
                                        <p:tav tm="100000">
                                          <p:val>
                                            <p:fltVal val="0"/>
                                          </p:val>
                                        </p:tav>
                                      </p:tavLst>
                                    </p:anim>
                                    <p:animEffect transition="in" filter="fade">
                                      <p:cBhvr>
                                        <p:cTn id="32" dur="1000"/>
                                        <p:tgtEl>
                                          <p:spTgt spid="9220"/>
                                        </p:tgtEl>
                                      </p:cBhvr>
                                    </p:animEffect>
                                  </p:childTnLst>
                                </p:cTn>
                              </p:par>
                              <p:par>
                                <p:cTn id="33" presetID="31" presetClass="entr" presetSubtype="0" fill="hold" nodeType="withEffect">
                                  <p:stCondLst>
                                    <p:cond delay="0"/>
                                  </p:stCondLst>
                                  <p:childTnLst>
                                    <p:set>
                                      <p:cBhvr>
                                        <p:cTn id="34" dur="1" fill="hold">
                                          <p:stCondLst>
                                            <p:cond delay="0"/>
                                          </p:stCondLst>
                                        </p:cTn>
                                        <p:tgtEl>
                                          <p:spTgt spid="9222"/>
                                        </p:tgtEl>
                                        <p:attrNameLst>
                                          <p:attrName>style.visibility</p:attrName>
                                        </p:attrNameLst>
                                      </p:cBhvr>
                                      <p:to>
                                        <p:strVal val="visible"/>
                                      </p:to>
                                    </p:set>
                                    <p:anim calcmode="lin" valueType="num">
                                      <p:cBhvr>
                                        <p:cTn id="35" dur="1000" fill="hold"/>
                                        <p:tgtEl>
                                          <p:spTgt spid="9222"/>
                                        </p:tgtEl>
                                        <p:attrNameLst>
                                          <p:attrName>ppt_w</p:attrName>
                                        </p:attrNameLst>
                                      </p:cBhvr>
                                      <p:tavLst>
                                        <p:tav tm="0">
                                          <p:val>
                                            <p:fltVal val="0"/>
                                          </p:val>
                                        </p:tav>
                                        <p:tav tm="100000">
                                          <p:val>
                                            <p:strVal val="#ppt_w"/>
                                          </p:val>
                                        </p:tav>
                                      </p:tavLst>
                                    </p:anim>
                                    <p:anim calcmode="lin" valueType="num">
                                      <p:cBhvr>
                                        <p:cTn id="36" dur="1000" fill="hold"/>
                                        <p:tgtEl>
                                          <p:spTgt spid="9222"/>
                                        </p:tgtEl>
                                        <p:attrNameLst>
                                          <p:attrName>ppt_h</p:attrName>
                                        </p:attrNameLst>
                                      </p:cBhvr>
                                      <p:tavLst>
                                        <p:tav tm="0">
                                          <p:val>
                                            <p:fltVal val="0"/>
                                          </p:val>
                                        </p:tav>
                                        <p:tav tm="100000">
                                          <p:val>
                                            <p:strVal val="#ppt_h"/>
                                          </p:val>
                                        </p:tav>
                                      </p:tavLst>
                                    </p:anim>
                                    <p:anim calcmode="lin" valueType="num">
                                      <p:cBhvr>
                                        <p:cTn id="37" dur="1000" fill="hold"/>
                                        <p:tgtEl>
                                          <p:spTgt spid="9222"/>
                                        </p:tgtEl>
                                        <p:attrNameLst>
                                          <p:attrName>style.rotation</p:attrName>
                                        </p:attrNameLst>
                                      </p:cBhvr>
                                      <p:tavLst>
                                        <p:tav tm="0">
                                          <p:val>
                                            <p:fltVal val="90"/>
                                          </p:val>
                                        </p:tav>
                                        <p:tav tm="100000">
                                          <p:val>
                                            <p:fltVal val="0"/>
                                          </p:val>
                                        </p:tav>
                                      </p:tavLst>
                                    </p:anim>
                                    <p:animEffect transition="in" filter="fade">
                                      <p:cBhvr>
                                        <p:cTn id="38" dur="1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306</Words>
  <Application>Microsoft Office PowerPoint</Application>
  <PresentationFormat>Широкоэкранный</PresentationFormat>
  <Paragraphs>27</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Verdana</vt:lpstr>
      <vt:lpstr>Тема Office</vt:lpstr>
      <vt:lpstr>Гіподинамія – ворог сучасної людини</vt:lpstr>
      <vt:lpstr>Що таке гіподинамія?</vt:lpstr>
      <vt:lpstr>Вплив гіподинамії</vt:lpstr>
      <vt:lpstr>Симптоми гіподинамії</vt:lpstr>
      <vt:lpstr>Причини гіподинамії</vt:lpstr>
      <vt:lpstr>Причини гіподинамії</vt:lpstr>
      <vt:lpstr>Наслідки гіподиномії </vt:lpstr>
      <vt:lpstr>Профілактика гіподинамії</vt:lpstr>
      <vt:lpstr>Профілактика гіподинамії</vt:lpstr>
      <vt:lpstr>Профілактика гіподинамії</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Гіподинамія – ворог сучасної людини</dc:title>
  <dc:creator>misha</dc:creator>
  <cp:lastModifiedBy>Ріна Тимчук</cp:lastModifiedBy>
  <cp:revision>11</cp:revision>
  <dcterms:created xsi:type="dcterms:W3CDTF">2017-01-29T11:13:29Z</dcterms:created>
  <dcterms:modified xsi:type="dcterms:W3CDTF">2018-11-11T16:04:08Z</dcterms:modified>
</cp:coreProperties>
</file>