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1" r:id="rId5"/>
    <p:sldId id="260" r:id="rId6"/>
    <p:sldId id="261" r:id="rId7"/>
    <p:sldId id="262" r:id="rId8"/>
    <p:sldId id="263" r:id="rId9"/>
    <p:sldId id="264" r:id="rId10"/>
    <p:sldId id="274" r:id="rId11"/>
    <p:sldId id="272" r:id="rId12"/>
    <p:sldId id="266" r:id="rId13"/>
    <p:sldId id="268" r:id="rId14"/>
    <p:sldId id="269" r:id="rId15"/>
    <p:sldId id="270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F1142-0CA3-4E02-BC46-7F5BD75A85F4}" type="datetimeFigureOut">
              <a:rPr lang="uk-UA" smtClean="0"/>
              <a:pPr/>
              <a:t>25.03.2019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B2F16F-6C9B-4B7D-BB17-4BCB1F80C5B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animals/status/neocineny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animals/status/ridkisny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animals/status/vrazlyvyi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animals/status/vrazlyvy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animals/status/ridkisny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animals/status/vrazlyvyi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ridkisny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ridkisnyi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k.wikipedia.org/wiki/%D0%A3%D0%BA%D1%80%D0%B0%D1%97%D0%BD%D0%B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vrazlyvy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edbook-ua.org/plants/status/neocinenyi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neocineny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vrazlyvy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ridkisny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vrazlyvy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book-ua.org/plants/status/znykayuchy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uk-UA" sz="2800" dirty="0" smtClean="0"/>
              <a:t>ПІДГОТУВАВ</a:t>
            </a:r>
            <a:br>
              <a:rPr lang="uk-UA" sz="2800" dirty="0" smtClean="0"/>
            </a:br>
            <a:r>
              <a:rPr lang="uk-UA" sz="2800" dirty="0" smtClean="0"/>
              <a:t>УЧЕНЬ </a:t>
            </a:r>
            <a:r>
              <a:rPr lang="uk-UA" sz="2800" dirty="0"/>
              <a:t>5</a:t>
            </a:r>
            <a:r>
              <a:rPr lang="uk-UA" sz="2800" dirty="0" smtClean="0"/>
              <a:t> </a:t>
            </a:r>
            <a:r>
              <a:rPr lang="uk-UA" sz="2800" dirty="0" smtClean="0"/>
              <a:t>КЛАСУ </a:t>
            </a:r>
            <a:br>
              <a:rPr lang="uk-UA" sz="2800" dirty="0" smtClean="0"/>
            </a:br>
            <a:r>
              <a:rPr lang="uk-UA" sz="2800" dirty="0" smtClean="0"/>
              <a:t>ШЕВЧУК СВЯТОСЛАВ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000" b="1" i="1" dirty="0" smtClean="0"/>
              <a:t>Рослини, тварини та гриби Тернопільщини, які належать до </a:t>
            </a:r>
            <a:r>
              <a:rPr lang="uk-UA" sz="6000" b="1" i="1" dirty="0" err="1" smtClean="0"/>
              <a:t>“Червоної</a:t>
            </a:r>
            <a:r>
              <a:rPr lang="uk-UA" sz="6000" b="1" i="1" dirty="0" smtClean="0"/>
              <a:t> </a:t>
            </a:r>
            <a:r>
              <a:rPr lang="uk-UA" sz="6000" b="1" i="1" dirty="0" err="1" smtClean="0"/>
              <a:t>книги”</a:t>
            </a:r>
            <a:endParaRPr lang="uk-UA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D\Desktop\kingdom1-a83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16"/>
            <a:ext cx="4786346" cy="670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Видра річкова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5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071546"/>
            <a:ext cx="4105293" cy="3256323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/>
              <a:t>Таксономічна належність: Клас — Ссавці</a:t>
            </a:r>
            <a:r>
              <a:rPr lang="en-US" b="1" i="1" dirty="0" smtClean="0"/>
              <a:t>, </a:t>
            </a:r>
            <a:r>
              <a:rPr lang="uk-UA" b="1" i="1" dirty="0" smtClean="0"/>
              <a:t>ряд </a:t>
            </a:r>
            <a:r>
              <a:rPr lang="uk-UA" b="1" i="1" dirty="0" err="1" smtClean="0"/>
              <a:t>–Хижі</a:t>
            </a:r>
            <a:r>
              <a:rPr lang="uk-UA" b="1" i="1" dirty="0" smtClean="0"/>
              <a:t>, родина — Куницеві (</a:t>
            </a:r>
            <a:r>
              <a:rPr lang="en-US" b="1" i="1" dirty="0" err="1" smtClean="0"/>
              <a:t>Mustelidae</a:t>
            </a:r>
            <a:r>
              <a:rPr lang="en-US" b="1" i="1" dirty="0" smtClean="0"/>
              <a:t>). </a:t>
            </a:r>
            <a:r>
              <a:rPr lang="uk-UA" b="1" i="1" dirty="0" smtClean="0"/>
              <a:t>Один з 12-ти видів роду, один вид в фауні України.</a:t>
            </a:r>
          </a:p>
          <a:p>
            <a:r>
              <a:rPr lang="uk-UA" b="1" i="1" dirty="0" smtClean="0"/>
              <a:t>Природоохоронний статус виду: </a:t>
            </a:r>
            <a:r>
              <a:rPr lang="uk-UA" b="1" i="1" u="sng" dirty="0" smtClean="0">
                <a:hlinkClick r:id="rId3"/>
              </a:rPr>
              <a:t>Неоцінений.</a:t>
            </a:r>
            <a:endParaRPr lang="uk-UA" b="1" i="1" dirty="0" smtClean="0"/>
          </a:p>
          <a:p>
            <a:r>
              <a:rPr lang="uk-UA" b="1" i="1" dirty="0" smtClean="0"/>
              <a:t>Ареал виду та його поширення в Україні: вид поширений скрізь, окрім Криму. Наприкінці 1980-х рр. відбулося розширення ареалу, пд. межа якого перемістилась у степову зону.</a:t>
            </a:r>
          </a:p>
          <a:p>
            <a:r>
              <a:rPr lang="uk-UA" b="1" i="1" dirty="0" smtClean="0"/>
              <a:t>Чисельність і причини її зміни: Причини </a:t>
            </a:r>
            <a:r>
              <a:rPr lang="uk-UA" b="1" i="1" dirty="0" err="1" smtClean="0"/>
              <a:t>зм</a:t>
            </a:r>
            <a:r>
              <a:rPr lang="en-US" b="1" i="1" dirty="0" err="1" smtClean="0"/>
              <a:t>i</a:t>
            </a:r>
            <a:r>
              <a:rPr lang="uk-UA" b="1" i="1" dirty="0" err="1" smtClean="0"/>
              <a:t>ни</a:t>
            </a:r>
            <a:r>
              <a:rPr lang="uk-UA" b="1" i="1" dirty="0" smtClean="0"/>
              <a:t> </a:t>
            </a:r>
            <a:r>
              <a:rPr lang="uk-UA" b="1" i="1" dirty="0" err="1" smtClean="0"/>
              <a:t>чисельност</a:t>
            </a:r>
            <a:r>
              <a:rPr lang="en-US" b="1" i="1" dirty="0" err="1" smtClean="0"/>
              <a:t>i</a:t>
            </a:r>
            <a:r>
              <a:rPr lang="en-US" b="1" i="1" dirty="0" smtClean="0"/>
              <a:t>: </a:t>
            </a:r>
            <a:r>
              <a:rPr lang="uk-UA" b="1" i="1" dirty="0" smtClean="0"/>
              <a:t>спостерігається зростання чисельності, причиною чого є зменшення мисливського тиску та потепління клімату, яке дало змогу зимовим мігрантам освоїти нові місця. На сьогодні в межиріччі Дністра та Дунаю мешкає щонайменше 70 особин цього виду.</a:t>
            </a:r>
            <a:endParaRPr lang="uk-U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Лелека чорний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39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142984"/>
            <a:ext cx="3819541" cy="302966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071546"/>
            <a:ext cx="521494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i="1" dirty="0" smtClean="0"/>
              <a:t>Таксономічна належність: Клас — Птахи </a:t>
            </a:r>
            <a:r>
              <a:rPr lang="en-US" sz="1900" b="1" i="1" dirty="0" smtClean="0"/>
              <a:t>, </a:t>
            </a:r>
            <a:r>
              <a:rPr lang="uk-UA" sz="1900" b="1" i="1" dirty="0" smtClean="0"/>
              <a:t>ряд — </a:t>
            </a:r>
            <a:r>
              <a:rPr lang="uk-UA" sz="1900" b="1" i="1" dirty="0" err="1" smtClean="0"/>
              <a:t>Лелекопо-дібні</a:t>
            </a:r>
            <a:r>
              <a:rPr lang="en-US" sz="1900" b="1" i="1" dirty="0" smtClean="0"/>
              <a:t>, </a:t>
            </a:r>
            <a:r>
              <a:rPr lang="uk-UA" sz="1900" b="1" i="1" dirty="0" smtClean="0"/>
              <a:t>родина — </a:t>
            </a:r>
            <a:r>
              <a:rPr lang="uk-UA" sz="1900" b="1" i="1" dirty="0" err="1" smtClean="0"/>
              <a:t>Лелекові</a:t>
            </a:r>
            <a:r>
              <a:rPr lang="uk-UA" sz="1900" b="1" i="1" dirty="0" smtClean="0"/>
              <a:t> </a:t>
            </a:r>
          </a:p>
          <a:p>
            <a:r>
              <a:rPr lang="uk-UA" sz="1900" b="1" i="1" dirty="0" smtClean="0"/>
              <a:t>Природоохоронний статус виду: </a:t>
            </a:r>
            <a:r>
              <a:rPr lang="uk-UA" sz="1900" b="1" i="1" u="sng" dirty="0" smtClean="0">
                <a:hlinkClick r:id="rId3"/>
              </a:rPr>
              <a:t>Рідкісний.</a:t>
            </a:r>
            <a:endParaRPr lang="uk-UA" sz="1900" b="1" i="1" dirty="0" smtClean="0"/>
          </a:p>
          <a:p>
            <a:r>
              <a:rPr lang="uk-UA" sz="1900" b="1" i="1" dirty="0" smtClean="0"/>
              <a:t>Ареал виду та його поширення в </a:t>
            </a:r>
            <a:r>
              <a:rPr lang="uk-UA" sz="1900" b="1" i="1" dirty="0" err="1" smtClean="0"/>
              <a:t>україні</a:t>
            </a:r>
            <a:r>
              <a:rPr lang="uk-UA" sz="1900" b="1" i="1" dirty="0" smtClean="0"/>
              <a:t>: гніздиться на Поліссі, в Карпатському </a:t>
            </a:r>
            <a:r>
              <a:rPr lang="uk-UA" sz="1900" b="1" i="1" dirty="0" err="1" smtClean="0"/>
              <a:t>р-ні</a:t>
            </a:r>
            <a:r>
              <a:rPr lang="uk-UA" sz="1900" b="1" i="1" dirty="0" smtClean="0"/>
              <a:t>, подекуди на пн. Лісостепу: на початку ХХІ ст. ареал значною мірою відновився.</a:t>
            </a:r>
          </a:p>
          <a:p>
            <a:r>
              <a:rPr lang="uk-UA" sz="1900" b="1" i="1" dirty="0" smtClean="0"/>
              <a:t>Чисельність і причини її зміни: По Україні чисельність досягає 400–450 пар. У Волинській обл. 50–60 пар, Рівненській — 60–70, Львівській — 30–40, Закарпатській — 30–40, Івано-Франківській — 30–40, Чернівецькій — 8–10, Київській — 25–30, Чернігівській — 40–50, Сумській — 10–12. Чисельність у Європі сягає 7,8–12 тис. пар з тенденцію до зростання. </a:t>
            </a:r>
            <a:r>
              <a:rPr lang="uk-UA" sz="1900" b="1" i="1" dirty="0" err="1" smtClean="0"/>
              <a:t>При-чини</a:t>
            </a:r>
            <a:r>
              <a:rPr lang="uk-UA" sz="1900" b="1" i="1" dirty="0" smtClean="0"/>
              <a:t> зміни чисельності: деградація місць </a:t>
            </a:r>
            <a:r>
              <a:rPr lang="uk-UA" sz="1900" b="1" i="1" dirty="0" err="1" smtClean="0"/>
              <a:t>гніз-дування</a:t>
            </a:r>
            <a:r>
              <a:rPr lang="uk-UA" sz="1900" b="1" i="1" dirty="0" smtClean="0"/>
              <a:t> через вирубування лісів, меліорація лісових угідь у смузі Лісостепу, фактор непокою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Мідянка звичайна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38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142984"/>
            <a:ext cx="3826715" cy="307896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071546"/>
            <a:ext cx="5286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Таксономічна належність: Клас — Плазуни</a:t>
            </a:r>
            <a:r>
              <a:rPr lang="en-US" sz="2400" b="1" i="1" dirty="0" smtClean="0"/>
              <a:t>, </a:t>
            </a:r>
            <a:r>
              <a:rPr lang="uk-UA" sz="2400" b="1" i="1" dirty="0" smtClean="0"/>
              <a:t>ряд — Змії</a:t>
            </a:r>
            <a:r>
              <a:rPr lang="en-US" sz="2400" b="1" i="1" dirty="0" smtClean="0"/>
              <a:t>, </a:t>
            </a:r>
            <a:r>
              <a:rPr lang="uk-UA" sz="2400" b="1" i="1" dirty="0" smtClean="0"/>
              <a:t>родина — Вужеві  єдиний вид роду у фауні України. </a:t>
            </a:r>
            <a:endParaRPr lang="en-US" sz="2400" b="1" i="1" dirty="0" smtClean="0"/>
          </a:p>
          <a:p>
            <a:r>
              <a:rPr lang="uk-UA" sz="2400" b="1" i="1" dirty="0" smtClean="0"/>
              <a:t>Природоохоронний </a:t>
            </a:r>
            <a:r>
              <a:rPr lang="uk-UA" sz="2400" b="1" i="1" dirty="0" err="1" smtClean="0"/>
              <a:t>татус</a:t>
            </a:r>
            <a:r>
              <a:rPr lang="uk-UA" sz="2400" b="1" i="1" dirty="0" smtClean="0"/>
              <a:t>: </a:t>
            </a:r>
            <a:r>
              <a:rPr lang="uk-UA" sz="2400" b="1" i="1" u="sng" dirty="0" smtClean="0">
                <a:hlinkClick r:id="rId3"/>
              </a:rPr>
              <a:t>Вразливий.</a:t>
            </a:r>
            <a:endParaRPr lang="uk-UA" sz="2400" b="1" i="1" dirty="0" smtClean="0"/>
          </a:p>
          <a:p>
            <a:r>
              <a:rPr lang="uk-UA" sz="2400" b="1" i="1" dirty="0" smtClean="0"/>
              <a:t>Ареал виду та його поширення в Україні: Україна повністю входить в ареал виду. На більшій частині </a:t>
            </a:r>
            <a:r>
              <a:rPr lang="uk-UA" sz="2400" b="1" i="1" dirty="0" err="1" smtClean="0"/>
              <a:t>тери-торії</a:t>
            </a:r>
            <a:r>
              <a:rPr lang="uk-UA" sz="2400" b="1" i="1" dirty="0" smtClean="0"/>
              <a:t> країни трапляється спорадично, у Кар-патах </a:t>
            </a:r>
          </a:p>
          <a:p>
            <a:r>
              <a:rPr lang="uk-UA" sz="2400" b="1" i="1" dirty="0" smtClean="0"/>
              <a:t>Чисельність і </a:t>
            </a:r>
            <a:r>
              <a:rPr lang="uk-UA" sz="2400" b="1" i="1" dirty="0" err="1" smtClean="0"/>
              <a:t>прічини</a:t>
            </a:r>
            <a:r>
              <a:rPr lang="uk-UA" sz="2400" b="1" i="1" dirty="0" smtClean="0"/>
              <a:t> її зміни: Щільність популяцій зазвичай дуже низька — реєструються поодинокі знахідки.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Жук-самітник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1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142984"/>
            <a:ext cx="3605227" cy="285967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Таксономічна належність: Клас — Комахи</a:t>
            </a:r>
            <a:r>
              <a:rPr lang="en-US" sz="2400" b="1" i="1" dirty="0" smtClean="0"/>
              <a:t>, </a:t>
            </a:r>
            <a:r>
              <a:rPr lang="uk-UA" sz="2400" b="1" i="1" dirty="0" smtClean="0"/>
              <a:t>ряд — Твердокрилі</a:t>
            </a:r>
            <a:r>
              <a:rPr lang="en-US" sz="2400" b="1" i="1" dirty="0" smtClean="0"/>
              <a:t>, </a:t>
            </a:r>
            <a:r>
              <a:rPr lang="uk-UA" sz="2400" b="1" i="1" dirty="0" smtClean="0"/>
              <a:t>родина — Жуки-пустельники </a:t>
            </a:r>
            <a:endParaRPr lang="en-US" sz="2400" b="1" i="1" dirty="0" smtClean="0"/>
          </a:p>
          <a:p>
            <a:r>
              <a:rPr lang="uk-UA" sz="2400" b="1" i="1" dirty="0" smtClean="0"/>
              <a:t>Природоохоронний статус виду: </a:t>
            </a:r>
            <a:r>
              <a:rPr lang="uk-UA" sz="2400" b="1" i="1" u="sng" dirty="0" smtClean="0">
                <a:hlinkClick r:id="rId3"/>
              </a:rPr>
              <a:t>Вразливий.</a:t>
            </a:r>
            <a:endParaRPr lang="uk-UA" sz="2400" b="1" i="1" dirty="0" smtClean="0"/>
          </a:p>
          <a:p>
            <a:r>
              <a:rPr lang="uk-UA" sz="2400" b="1" i="1" dirty="0" smtClean="0"/>
              <a:t>Ареал виду та його поширення в Україні: Вся зона листяних лісів  України</a:t>
            </a:r>
          </a:p>
          <a:p>
            <a:r>
              <a:rPr lang="uk-UA" sz="2400" b="1" i="1" dirty="0" smtClean="0"/>
              <a:t>Чисельність і причини її зміни: Рідкісний вид, зустрічається поодинокими особинами.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Мишівка лісова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5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142984"/>
            <a:ext cx="3890979" cy="3086329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Таксономічна належність: Клас — Ссавці</a:t>
            </a:r>
            <a:r>
              <a:rPr lang="en-US" sz="2000" b="1" i="1" dirty="0" smtClean="0"/>
              <a:t>, </a:t>
            </a:r>
            <a:r>
              <a:rPr lang="uk-UA" sz="2000" b="1" i="1" dirty="0" smtClean="0"/>
              <a:t>ряд — Гризуни</a:t>
            </a:r>
            <a:r>
              <a:rPr lang="en-US" sz="2000" b="1" i="1" dirty="0" smtClean="0"/>
              <a:t>, </a:t>
            </a:r>
            <a:r>
              <a:rPr lang="uk-UA" sz="2000" b="1" i="1" dirty="0" smtClean="0"/>
              <a:t>родина — </a:t>
            </a:r>
            <a:r>
              <a:rPr lang="uk-UA" sz="2000" b="1" i="1" dirty="0" err="1" smtClean="0"/>
              <a:t>Мишівкові</a:t>
            </a:r>
            <a:r>
              <a:rPr lang="uk-UA" sz="2000" b="1" i="1" dirty="0" smtClean="0"/>
              <a:t> </a:t>
            </a:r>
            <a:r>
              <a:rPr lang="en-US" sz="2000" b="1" i="1" dirty="0" smtClean="0"/>
              <a:t>. </a:t>
            </a:r>
            <a:r>
              <a:rPr lang="uk-UA" sz="2000" b="1" i="1" dirty="0" smtClean="0"/>
              <a:t>Один із 23-х видів роду; один із 4-х видів роду у фауні України.</a:t>
            </a:r>
          </a:p>
          <a:p>
            <a:r>
              <a:rPr lang="uk-UA" sz="2000" b="1" i="1" dirty="0" smtClean="0"/>
              <a:t>Природоохоронний статус виду: </a:t>
            </a:r>
            <a:r>
              <a:rPr lang="uk-UA" sz="2000" b="1" i="1" u="sng" dirty="0" smtClean="0">
                <a:hlinkClick r:id="rId3"/>
              </a:rPr>
              <a:t>Рідкісний.</a:t>
            </a:r>
            <a:endParaRPr lang="uk-UA" sz="2000" b="1" i="1" dirty="0" smtClean="0"/>
          </a:p>
          <a:p>
            <a:r>
              <a:rPr lang="uk-UA" sz="2000" b="1" i="1" dirty="0" smtClean="0"/>
              <a:t>Ареал виду та його поширення в Україні: лісова та лісостепова зони, Карпати; пд. межа поширення потребує уточнення.</a:t>
            </a:r>
          </a:p>
          <a:p>
            <a:r>
              <a:rPr lang="uk-UA" sz="2000" b="1" i="1" dirty="0" smtClean="0"/>
              <a:t>Чисельність і причини її зміни: В типових біотопах частка у відловах не перевищує 2,6%, в </a:t>
            </a:r>
            <a:r>
              <a:rPr lang="uk-UA" sz="2000" b="1" i="1" dirty="0" err="1" smtClean="0"/>
              <a:t>погадках</a:t>
            </a:r>
            <a:r>
              <a:rPr lang="uk-UA" sz="2000" b="1" i="1" dirty="0" smtClean="0"/>
              <a:t> хижих птахів — сягає 6%.</a:t>
            </a:r>
            <a:endParaRPr lang="uk-UA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429264"/>
            <a:ext cx="85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000" b="1" i="1" dirty="0" err="1" smtClean="0"/>
              <a:t>Зустрічається</a:t>
            </a:r>
            <a:r>
              <a:rPr lang="ru-RU" sz="2000" b="1" i="1" dirty="0" smtClean="0"/>
              <a:t> спорадично. </a:t>
            </a:r>
            <a:r>
              <a:rPr lang="ru-RU" sz="2000" b="1" i="1" dirty="0" err="1" smtClean="0"/>
              <a:t>Віддає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перевагу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місцям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мешкання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високим</a:t>
            </a:r>
            <a:r>
              <a:rPr lang="ru-RU" sz="2000" b="1" i="1" dirty="0" smtClean="0"/>
              <a:t> густим </a:t>
            </a:r>
            <a:r>
              <a:rPr lang="ru-RU" sz="2000" b="1" i="1" dirty="0" err="1" smtClean="0"/>
              <a:t>травостоєм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галявинам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вирубкам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чагарниковим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заростям</a:t>
            </a:r>
            <a:r>
              <a:rPr lang="ru-RU" sz="2000" b="1" i="1" dirty="0" smtClean="0"/>
              <a:t>, </a:t>
            </a:r>
            <a:endParaRPr lang="uk-UA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Ящірка зелена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37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142984"/>
            <a:ext cx="3962417" cy="3142994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/>
              <a:t>Таксономічна належність: Клас — Плазуни</a:t>
            </a:r>
            <a:r>
              <a:rPr lang="en-US" sz="2000" b="1" i="1" dirty="0" smtClean="0"/>
              <a:t>, </a:t>
            </a:r>
            <a:r>
              <a:rPr lang="uk-UA" sz="2000" b="1" i="1" dirty="0" smtClean="0"/>
              <a:t>ряд — Ящірки</a:t>
            </a:r>
            <a:r>
              <a:rPr lang="en-US" sz="2000" b="1" i="1" dirty="0" smtClean="0"/>
              <a:t>, </a:t>
            </a:r>
            <a:r>
              <a:rPr lang="uk-UA" sz="2000" b="1" i="1" dirty="0" smtClean="0"/>
              <a:t>родина — Справжні ящірки </a:t>
            </a:r>
          </a:p>
          <a:p>
            <a:r>
              <a:rPr lang="uk-UA" sz="2000" b="1" i="1" dirty="0" smtClean="0"/>
              <a:t>Природоохоронний статус: </a:t>
            </a:r>
            <a:r>
              <a:rPr lang="uk-UA" sz="2000" b="1" i="1" u="sng" dirty="0" smtClean="0">
                <a:hlinkClick r:id="rId3"/>
              </a:rPr>
              <a:t>Вразливий.</a:t>
            </a:r>
            <a:endParaRPr lang="uk-UA" sz="2000" b="1" i="1" dirty="0" smtClean="0"/>
          </a:p>
          <a:p>
            <a:r>
              <a:rPr lang="uk-UA" sz="2000" b="1" i="1" dirty="0" smtClean="0"/>
              <a:t>Ареал виду та його поширення в Україні: трапляється мозаїчно у степовій і лісостеповій зонах майже виключно Правобережної України, а також у Закарпатті.</a:t>
            </a:r>
          </a:p>
          <a:p>
            <a:r>
              <a:rPr lang="uk-UA" sz="2000" b="1" i="1" dirty="0" smtClean="0"/>
              <a:t>Причини зміни чисельності: антропогенна трансформація місць помешкання, застосування пестицидів, хижацький вилов, в окремі роки — надто холодні зими.</a:t>
            </a:r>
            <a:endParaRPr lang="uk-UA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b="1" i="1" dirty="0" smtClean="0"/>
              <a:t>ГРИБИ</a:t>
            </a:r>
            <a:endParaRPr lang="uk-UA" sz="7200" b="1" i="1" dirty="0"/>
          </a:p>
        </p:txBody>
      </p:sp>
      <p:pic>
        <p:nvPicPr>
          <p:cNvPr id="4" name="Содержимое 3" descr="f65ff4ce590d75911c912403a95feb5235589a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296" y="1554163"/>
            <a:ext cx="3321807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Білопавутинник</a:t>
            </a:r>
            <a:r>
              <a:rPr lang="uk-UA" b="1" dirty="0" smtClean="0"/>
              <a:t> </a:t>
            </a:r>
            <a:r>
              <a:rPr lang="uk-UA" b="1" dirty="0" err="1" smtClean="0"/>
              <a:t>бульбистий</a:t>
            </a:r>
            <a:r>
              <a:rPr lang="uk-UA" b="1" dirty="0" smtClean="0"/>
              <a:t>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179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142984"/>
            <a:ext cx="3676664" cy="2927344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142984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Таксономічна належність: Родина </a:t>
            </a:r>
            <a:r>
              <a:rPr lang="uk-UA" sz="2400" b="1" i="1" dirty="0" err="1" smtClean="0"/>
              <a:t>Павутинникові</a:t>
            </a:r>
            <a:r>
              <a:rPr lang="uk-UA" sz="2400" b="1" i="1" dirty="0" smtClean="0"/>
              <a:t> </a:t>
            </a:r>
            <a:endParaRPr lang="en-US" sz="2400" b="1" i="1" dirty="0" smtClean="0"/>
          </a:p>
          <a:p>
            <a:r>
              <a:rPr lang="uk-UA" sz="2400" b="1" i="1" dirty="0" smtClean="0"/>
              <a:t>Природоохоронний статус виду: </a:t>
            </a:r>
            <a:r>
              <a:rPr lang="uk-UA" sz="2400" b="1" i="1" u="sng" dirty="0" smtClean="0">
                <a:hlinkClick r:id="rId3"/>
              </a:rPr>
              <a:t>Рідкісний.</a:t>
            </a:r>
            <a:endParaRPr lang="uk-UA" sz="2400" b="1" i="1" dirty="0" smtClean="0"/>
          </a:p>
          <a:p>
            <a:r>
              <a:rPr lang="uk-UA" sz="2400" b="1" i="1" dirty="0" smtClean="0"/>
              <a:t>Ареал виду та його поширення в Україні: відомий із Зх. та Лівобережного Лісостепу, .</a:t>
            </a:r>
          </a:p>
          <a:p>
            <a:r>
              <a:rPr lang="uk-UA" sz="2400" b="1" i="1" dirty="0" smtClean="0"/>
              <a:t>Чисельність та структура популяцій: Трапляється поодиноко та невеликими групами.</a:t>
            </a:r>
          </a:p>
          <a:p>
            <a:r>
              <a:rPr lang="uk-UA" sz="2400" b="1" i="1" dirty="0" smtClean="0"/>
              <a:t>Причини зміни чисельності: Вирубування лісів.</a:t>
            </a:r>
          </a:p>
          <a:p>
            <a:r>
              <a:rPr lang="uk-UA" sz="2400" b="1" i="1" dirty="0" smtClean="0"/>
              <a:t>Умови місцезростання: Росте в хвойних та листяних лісах; на ґрунті.</a:t>
            </a:r>
            <a:endParaRPr lang="uk-UA" sz="24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Трутовик зонтичний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18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584" y="1142984"/>
            <a:ext cx="3962416" cy="315485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5429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Таксономічна належність: Родина Трутовикові — </a:t>
            </a:r>
            <a:r>
              <a:rPr lang="en-US" sz="2000" b="1" i="1" dirty="0" err="1" smtClean="0"/>
              <a:t>Polyporaceae</a:t>
            </a:r>
            <a:r>
              <a:rPr lang="en-US" sz="2000" b="1" i="1" dirty="0" smtClean="0"/>
              <a:t>.</a:t>
            </a:r>
          </a:p>
          <a:p>
            <a:r>
              <a:rPr lang="uk-UA" sz="2000" b="1" i="1" dirty="0" smtClean="0"/>
              <a:t>Природоохоронний статус виду: </a:t>
            </a:r>
            <a:r>
              <a:rPr lang="uk-UA" sz="2000" b="1" i="1" u="sng" dirty="0" smtClean="0">
                <a:hlinkClick r:id="rId3"/>
              </a:rPr>
              <a:t>Рідкісний.</a:t>
            </a:r>
            <a:endParaRPr lang="uk-UA" sz="2000" b="1" i="1" dirty="0" smtClean="0"/>
          </a:p>
          <a:p>
            <a:r>
              <a:rPr lang="uk-UA" sz="2000" b="1" i="1" dirty="0" smtClean="0"/>
              <a:t>Ареал виду та його поширення в Україні: відомий з Прикарпаття, Закарпаття, Правобережного Лісостепу </a:t>
            </a:r>
          </a:p>
          <a:p>
            <a:r>
              <a:rPr lang="uk-UA" sz="2000" b="1" i="1" dirty="0" smtClean="0"/>
              <a:t>Чисельність та структура популяцій: Трапляється дуже рідко, поодинці.</a:t>
            </a:r>
          </a:p>
          <a:p>
            <a:r>
              <a:rPr lang="uk-UA" sz="2000" b="1" i="1" dirty="0" smtClean="0"/>
              <a:t>Причини зміни чисельності: Посилений рекреаційний вплив (збирання населенням), інтенсивна лісоексплуатація.</a:t>
            </a:r>
          </a:p>
          <a:p>
            <a:r>
              <a:rPr lang="uk-UA" sz="2000" b="1" i="1" dirty="0" smtClean="0"/>
              <a:t>Умови місцезростання: Переважно листяні, рідше мішані ліси, біля стовбурів дерев, насамперед дуба, бука, клена та граба.</a:t>
            </a:r>
            <a:endParaRPr lang="uk-UA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643050"/>
            <a:ext cx="5338770" cy="25715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3200" b="1" dirty="0" smtClean="0"/>
              <a:t>Червона книга України</a:t>
            </a:r>
            <a:r>
              <a:rPr lang="uk-UA" sz="3200" dirty="0" smtClean="0"/>
              <a:t> — анотований та ілюстрований перелік рідкісних видів і підвидів, що знаходяться під загрозою зникнення на території </a:t>
            </a:r>
            <a:r>
              <a:rPr lang="uk-UA" sz="3200" dirty="0" smtClean="0">
                <a:hlinkClick r:id="rId2" tooltip="Україна"/>
              </a:rPr>
              <a:t>України</a:t>
            </a:r>
            <a:r>
              <a:rPr lang="uk-UA" sz="3200" dirty="0" smtClean="0"/>
              <a:t>, та підлягають охороні</a:t>
            </a:r>
            <a:endParaRPr lang="uk-UA" sz="3200" dirty="0"/>
          </a:p>
        </p:txBody>
      </p:sp>
      <p:pic>
        <p:nvPicPr>
          <p:cNvPr id="4" name="Содержимое 3" descr="f65ff4ce590d75911c912403a95feb5235589a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582" y="642918"/>
            <a:ext cx="3991352" cy="5438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Герицій</a:t>
            </a:r>
            <a:r>
              <a:rPr lang="uk-UA" b="1" dirty="0" smtClean="0"/>
              <a:t> коралоподібний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18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142984"/>
            <a:ext cx="4248168" cy="3382373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1000108"/>
            <a:ext cx="4857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Таксономічна належність: Родина </a:t>
            </a:r>
            <a:r>
              <a:rPr lang="uk-UA" sz="2000" b="1" i="1" dirty="0" err="1" smtClean="0"/>
              <a:t>Герицієві</a:t>
            </a:r>
            <a:r>
              <a:rPr lang="uk-UA" sz="2000" b="1" i="1" dirty="0" smtClean="0"/>
              <a:t> </a:t>
            </a:r>
            <a:endParaRPr lang="en-US" sz="2000" b="1" i="1" dirty="0" smtClean="0"/>
          </a:p>
          <a:p>
            <a:r>
              <a:rPr lang="uk-UA" sz="2000" b="1" i="1" dirty="0" smtClean="0"/>
              <a:t>Природоохоронний статус виду: </a:t>
            </a:r>
            <a:r>
              <a:rPr lang="uk-UA" sz="2000" b="1" i="1" u="sng" dirty="0" smtClean="0">
                <a:hlinkClick r:id="rId3"/>
              </a:rPr>
              <a:t>Вразливий.</a:t>
            </a:r>
            <a:endParaRPr lang="uk-UA" sz="2000" b="1" i="1" dirty="0" smtClean="0"/>
          </a:p>
          <a:p>
            <a:r>
              <a:rPr lang="uk-UA" sz="2000" b="1" i="1" dirty="0" smtClean="0"/>
              <a:t>Ареал виду та його поширення в Україні: Закарпаття, Карпатських, Прикарпатських, та Західноукраїнських лісів, Полісся, Правобережного Лісостепу.</a:t>
            </a:r>
          </a:p>
          <a:p>
            <a:r>
              <a:rPr lang="uk-UA" sz="2000" b="1" i="1" dirty="0" smtClean="0"/>
              <a:t>Чисельність та структура популяцій: Трапляється поодинці або невеликими групами.</a:t>
            </a:r>
          </a:p>
          <a:p>
            <a:r>
              <a:rPr lang="uk-UA" sz="2000" b="1" i="1" dirty="0" smtClean="0"/>
              <a:t>Причини зміни чисельності: Збирання населенням, вирубування лісів.</a:t>
            </a:r>
          </a:p>
          <a:p>
            <a:r>
              <a:rPr lang="uk-UA" sz="2000" b="1" i="1" dirty="0" smtClean="0"/>
              <a:t>Умови місцезростання: Хвойні (на гнилій деревині ялиці), мішані, букові та дубові ліси (на деревині дуба та бука), зрідка міські насадження, переважно в гірських районах.</a:t>
            </a:r>
            <a:endParaRPr lang="uk-UA" sz="20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uk-UA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 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7650" name="Picture 2" descr="C:\Users\MD\Desktop\завантаже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4714908" cy="613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43862" cy="506398"/>
          </a:xfrm>
        </p:spPr>
        <p:txBody>
          <a:bodyPr>
            <a:normAutofit fontScale="90000"/>
          </a:bodyPr>
          <a:lstStyle/>
          <a:p>
            <a:r>
              <a:rPr lang="uk-UA" sz="4900" dirty="0" smtClean="0"/>
              <a:t>Шафран </a:t>
            </a:r>
            <a:r>
              <a:rPr lang="uk-UA" sz="4900" dirty="0" err="1" smtClean="0"/>
              <a:t>Гейфелів</a:t>
            </a:r>
            <a:r>
              <a:rPr lang="uk-UA" sz="4900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4572000" cy="5643602"/>
          </a:xfrm>
        </p:spPr>
        <p:txBody>
          <a:bodyPr>
            <a:noAutofit/>
          </a:bodyPr>
          <a:lstStyle/>
          <a:p>
            <a:r>
              <a:rPr lang="ru-RU" sz="2300" b="1" i="1" dirty="0" err="1" smtClean="0"/>
              <a:t>Таксономічна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належність</a:t>
            </a:r>
            <a:r>
              <a:rPr lang="ru-RU" sz="2300" b="1" i="1" dirty="0" smtClean="0"/>
              <a:t>: Родина </a:t>
            </a:r>
            <a:r>
              <a:rPr lang="ru-RU" sz="2300" b="1" i="1" dirty="0" err="1" smtClean="0"/>
              <a:t>Півникові</a:t>
            </a:r>
            <a:r>
              <a:rPr lang="ru-RU" sz="2300" b="1" i="1" dirty="0" smtClean="0"/>
              <a:t> </a:t>
            </a:r>
          </a:p>
          <a:p>
            <a:r>
              <a:rPr lang="ru-RU" sz="2300" b="1" i="1" dirty="0" err="1" smtClean="0"/>
              <a:t>Природоохоронний</a:t>
            </a:r>
            <a:r>
              <a:rPr lang="ru-RU" sz="2300" b="1" i="1" dirty="0" smtClean="0"/>
              <a:t> статус виду: </a:t>
            </a:r>
            <a:r>
              <a:rPr lang="ru-RU" sz="2300" b="1" i="1" u="sng" dirty="0" err="1" smtClean="0">
                <a:hlinkClick r:id="rId2"/>
              </a:rPr>
              <a:t>Неоцінений</a:t>
            </a:r>
            <a:r>
              <a:rPr lang="ru-RU" sz="2300" b="1" i="1" u="sng" dirty="0" smtClean="0">
                <a:hlinkClick r:id="rId2"/>
              </a:rPr>
              <a:t>.</a:t>
            </a:r>
            <a:endParaRPr lang="ru-RU" sz="2300" b="1" i="1" dirty="0" smtClean="0"/>
          </a:p>
          <a:p>
            <a:r>
              <a:rPr lang="ru-RU" sz="2300" b="1" i="1" dirty="0" smtClean="0"/>
              <a:t>Ареал виду та </a:t>
            </a:r>
            <a:r>
              <a:rPr lang="ru-RU" sz="2300" b="1" i="1" dirty="0" err="1" smtClean="0"/>
              <a:t>його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поширення</a:t>
            </a:r>
            <a:r>
              <a:rPr lang="ru-RU" sz="2300" b="1" i="1" dirty="0" smtClean="0"/>
              <a:t> в </a:t>
            </a:r>
            <a:r>
              <a:rPr lang="ru-RU" sz="2300" b="1" i="1" dirty="0" err="1" smtClean="0"/>
              <a:t>Україні:Карпати</a:t>
            </a:r>
            <a:r>
              <a:rPr lang="ru-RU" sz="2300" b="1" i="1" dirty="0" smtClean="0"/>
              <a:t> (</a:t>
            </a:r>
            <a:r>
              <a:rPr lang="ru-RU" sz="2300" b="1" i="1" dirty="0" err="1" smtClean="0"/>
              <a:t>усі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висотні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пояси</a:t>
            </a:r>
            <a:r>
              <a:rPr lang="ru-RU" sz="2300" b="1" i="1" dirty="0" smtClean="0"/>
              <a:t>), </a:t>
            </a:r>
            <a:r>
              <a:rPr lang="ru-RU" sz="2300" b="1" i="1" dirty="0" err="1" smtClean="0"/>
              <a:t>Передкарпаття</a:t>
            </a:r>
            <a:r>
              <a:rPr lang="ru-RU" sz="2300" b="1" i="1" dirty="0" smtClean="0"/>
              <a:t>, </a:t>
            </a:r>
            <a:r>
              <a:rPr lang="ru-RU" sz="2300" b="1" i="1" dirty="0" err="1" smtClean="0"/>
              <a:t>Прут-Дністровське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межиріччя</a:t>
            </a:r>
            <a:r>
              <a:rPr lang="ru-RU" sz="2300" b="1" i="1" dirty="0" smtClean="0"/>
              <a:t>, </a:t>
            </a:r>
            <a:r>
              <a:rPr lang="uk-UA" sz="2300" b="1" i="1" dirty="0" smtClean="0"/>
              <a:t>Зх. Поділля</a:t>
            </a:r>
          </a:p>
          <a:p>
            <a:r>
              <a:rPr lang="ru-RU" sz="2300" b="1" i="1" dirty="0" err="1" smtClean="0"/>
              <a:t>Чисельність</a:t>
            </a:r>
            <a:r>
              <a:rPr lang="ru-RU" sz="2300" b="1" i="1" dirty="0" smtClean="0"/>
              <a:t> та структура </a:t>
            </a:r>
            <a:r>
              <a:rPr lang="ru-RU" sz="2300" b="1" i="1" dirty="0" err="1" smtClean="0"/>
              <a:t>популяцій</a:t>
            </a:r>
            <a:r>
              <a:rPr lang="ru-RU" sz="2300" b="1" i="1" dirty="0" smtClean="0"/>
              <a:t>: </a:t>
            </a:r>
            <a:r>
              <a:rPr lang="ru-RU" sz="2300" b="1" i="1" dirty="0" err="1" smtClean="0"/>
              <a:t>Утворює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багаточисельні</a:t>
            </a:r>
            <a:r>
              <a:rPr lang="ru-RU" sz="2300" b="1" i="1" dirty="0" smtClean="0"/>
              <a:t>, </a:t>
            </a:r>
            <a:r>
              <a:rPr lang="ru-RU" sz="2300" b="1" i="1" dirty="0" err="1" smtClean="0"/>
              <a:t>великі</a:t>
            </a:r>
            <a:r>
              <a:rPr lang="ru-RU" sz="2300" b="1" i="1" dirty="0" smtClean="0"/>
              <a:t> за </a:t>
            </a:r>
            <a:r>
              <a:rPr lang="ru-RU" sz="2300" b="1" i="1" dirty="0" err="1" smtClean="0"/>
              <a:t>площею</a:t>
            </a:r>
            <a:r>
              <a:rPr lang="ru-RU" sz="2300" b="1" i="1" dirty="0" smtClean="0"/>
              <a:t>, </a:t>
            </a:r>
            <a:r>
              <a:rPr lang="ru-RU" sz="2300" b="1" i="1" dirty="0" err="1" smtClean="0"/>
              <a:t>здебільшого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повночленні</a:t>
            </a:r>
            <a:r>
              <a:rPr lang="ru-RU" sz="2300" b="1" i="1" dirty="0" smtClean="0"/>
              <a:t> </a:t>
            </a:r>
            <a:r>
              <a:rPr lang="ru-RU" sz="2300" b="1" i="1" dirty="0" err="1" smtClean="0"/>
              <a:t>популяції</a:t>
            </a:r>
            <a:r>
              <a:rPr lang="ru-RU" sz="2300" b="1" i="1" dirty="0" smtClean="0"/>
              <a:t>.</a:t>
            </a:r>
            <a:endParaRPr lang="uk-UA" sz="2300" b="1" i="1" dirty="0"/>
          </a:p>
        </p:txBody>
      </p:sp>
      <p:pic>
        <p:nvPicPr>
          <p:cNvPr id="5" name="Содержимое 4" descr="a-1110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54065" y="928670"/>
            <a:ext cx="4845106" cy="3857652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Цибуля ведмежа (черемша)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11" name="Содержимое 10" descr="a-10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4115450" cy="3571900"/>
          </a:xfrm>
        </p:spPr>
      </p:pic>
      <p:sp>
        <p:nvSpPr>
          <p:cNvPr id="12" name="Прямоугольник 11"/>
          <p:cNvSpPr/>
          <p:nvPr/>
        </p:nvSpPr>
        <p:spPr>
          <a:xfrm>
            <a:off x="4143372" y="1214422"/>
            <a:ext cx="50006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Таксономічна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належність</a:t>
            </a:r>
            <a:r>
              <a:rPr lang="ru-RU" sz="2400" b="1" i="1" dirty="0" smtClean="0"/>
              <a:t>: Родина </a:t>
            </a:r>
            <a:r>
              <a:rPr lang="ru-RU" sz="2400" b="1" i="1" dirty="0" err="1" smtClean="0"/>
              <a:t>Цибулеві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err="1" smtClean="0"/>
              <a:t>Природоохоронний</a:t>
            </a:r>
            <a:r>
              <a:rPr lang="ru-RU" sz="2400" b="1" i="1" dirty="0" smtClean="0"/>
              <a:t> статус виду: </a:t>
            </a:r>
            <a:r>
              <a:rPr lang="ru-RU" sz="2400" b="1" i="1" u="sng" dirty="0" err="1" smtClean="0">
                <a:hlinkClick r:id="rId3"/>
              </a:rPr>
              <a:t>Неоцінений</a:t>
            </a:r>
            <a:r>
              <a:rPr lang="ru-RU" sz="2400" b="1" i="1" u="sng" dirty="0" smtClean="0">
                <a:hlinkClick r:id="rId3"/>
              </a:rPr>
              <a:t>.</a:t>
            </a:r>
            <a:endParaRPr lang="ru-RU" sz="2400" b="1" i="1" u="sng" dirty="0" smtClean="0"/>
          </a:p>
          <a:p>
            <a:r>
              <a:rPr lang="ru-RU" sz="2400" b="1" i="1" dirty="0" smtClean="0"/>
              <a:t>Ареал виду та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поширення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Україні</a:t>
            </a:r>
            <a:r>
              <a:rPr lang="ru-RU" sz="2400" b="1" i="1" dirty="0" smtClean="0"/>
              <a:t>: </a:t>
            </a:r>
            <a:r>
              <a:rPr lang="ru-RU" sz="2400" b="1" i="1" dirty="0" err="1" smtClean="0"/>
              <a:t>Полісся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зрідка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Лісостеп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в</a:t>
            </a:r>
            <a:r>
              <a:rPr lang="ru-RU" sz="2400" b="1" i="1" dirty="0" smtClean="0"/>
              <a:t> основному </a:t>
            </a:r>
            <a:r>
              <a:rPr lang="ru-RU" sz="2400" b="1" i="1" dirty="0" err="1" smtClean="0"/>
              <a:t>Правобережний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Карпати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Передкарпаття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714884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Чисельність</a:t>
            </a:r>
            <a:r>
              <a:rPr lang="ru-RU" sz="2400" b="1" i="1" dirty="0" smtClean="0"/>
              <a:t> та структура </a:t>
            </a:r>
            <a:r>
              <a:rPr lang="ru-RU" sz="2400" b="1" i="1" dirty="0" err="1" smtClean="0"/>
              <a:t>популяцій</a:t>
            </a:r>
            <a:r>
              <a:rPr lang="ru-RU" sz="2400" b="1" i="1" dirty="0" smtClean="0"/>
              <a:t>: Вид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сезонним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домінантом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панує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навесні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трав’яному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покриві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лісів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окремих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місцях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площі</a:t>
            </a:r>
            <a:r>
              <a:rPr lang="ru-RU" sz="2400" b="1" i="1" dirty="0" smtClean="0"/>
              <a:t> до </a:t>
            </a:r>
            <a:r>
              <a:rPr lang="ru-RU" sz="2400" b="1" i="1" dirty="0" err="1" smtClean="0"/>
              <a:t>декількох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сотень</a:t>
            </a:r>
            <a:r>
              <a:rPr lang="ru-RU" sz="2400" b="1" i="1" dirty="0" smtClean="0"/>
              <a:t> га.</a:t>
            </a:r>
            <a:endParaRPr lang="uk-U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Плаун річний </a:t>
            </a:r>
            <a:br>
              <a:rPr lang="uk-UA" sz="4000" b="1" dirty="0" smtClean="0"/>
            </a:br>
            <a:endParaRPr lang="uk-UA" sz="4000" dirty="0"/>
          </a:p>
        </p:txBody>
      </p:sp>
      <p:pic>
        <p:nvPicPr>
          <p:cNvPr id="4" name="Содержимое 3" descr="a-10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214422"/>
            <a:ext cx="4714876" cy="375396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b="1" i="1" dirty="0" smtClean="0"/>
              <a:t>Таксономічна належність: Родина Плаунові </a:t>
            </a:r>
            <a:endParaRPr lang="en-US" sz="2200" b="1" i="1" dirty="0" smtClean="0"/>
          </a:p>
          <a:p>
            <a:r>
              <a:rPr lang="uk-UA" sz="2200" b="1" i="1" dirty="0" smtClean="0"/>
              <a:t>Природоохоронний статус виду: </a:t>
            </a:r>
            <a:r>
              <a:rPr lang="uk-UA" sz="2200" b="1" i="1" u="sng" dirty="0" smtClean="0">
                <a:hlinkClick r:id="rId3"/>
              </a:rPr>
              <a:t>Вразливий вид на межі ареалу.</a:t>
            </a:r>
            <a:endParaRPr lang="uk-UA" sz="2200" b="1" i="1" dirty="0" smtClean="0"/>
          </a:p>
          <a:p>
            <a:r>
              <a:rPr lang="uk-UA" sz="2200" b="1" i="1" dirty="0" smtClean="0"/>
              <a:t>Ареал виду та його поширення в Україні: Карпати, </a:t>
            </a:r>
            <a:r>
              <a:rPr lang="uk-UA" sz="2200" b="1" i="1" dirty="0" err="1" smtClean="0"/>
              <a:t>Розточчя</a:t>
            </a:r>
            <a:r>
              <a:rPr lang="uk-UA" sz="2200" b="1" i="1" dirty="0" smtClean="0"/>
              <a:t>, Волинська височина, Полісся, Лісостеп (зрідка). </a:t>
            </a:r>
          </a:p>
          <a:p>
            <a:r>
              <a:rPr lang="uk-UA" sz="2200" b="1" i="1" dirty="0" smtClean="0"/>
              <a:t>Чисельність та структура популяцій: Популяції чисельні. Завдяки сланкому стеблу формуються великі густі куртини. Інколи виступає як домінант у трав’яному покриві</a:t>
            </a:r>
            <a:endParaRPr lang="uk-UA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Конюшина червонувата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147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396485" cy="3500462"/>
          </a:xfrm>
        </p:spPr>
      </p:pic>
      <p:sp>
        <p:nvSpPr>
          <p:cNvPr id="5" name="Прямоугольник 4"/>
          <p:cNvSpPr/>
          <p:nvPr/>
        </p:nvSpPr>
        <p:spPr>
          <a:xfrm>
            <a:off x="4786314" y="1214422"/>
            <a:ext cx="35719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 smtClean="0"/>
              <a:t>Таксономічна належність: Родина Бобові </a:t>
            </a:r>
            <a:endParaRPr lang="en-US" sz="2200" b="1" i="1" dirty="0" smtClean="0"/>
          </a:p>
          <a:p>
            <a:r>
              <a:rPr lang="uk-UA" sz="2200" b="1" i="1" dirty="0" smtClean="0"/>
              <a:t>Природоохоронний статус виду: </a:t>
            </a:r>
            <a:r>
              <a:rPr lang="uk-UA" sz="2200" b="1" i="1" u="sng" dirty="0" smtClean="0">
                <a:hlinkClick r:id="rId3"/>
              </a:rPr>
              <a:t>Рідкісний.</a:t>
            </a:r>
            <a:endParaRPr lang="uk-UA" sz="2200" b="1" i="1" dirty="0" smtClean="0"/>
          </a:p>
          <a:p>
            <a:r>
              <a:rPr lang="uk-UA" sz="2200" b="1" i="1" dirty="0" smtClean="0"/>
              <a:t> Ареал виду та його поширення в Україні: Зрідка в правобережній частині України (Закарпаття та </a:t>
            </a:r>
            <a:r>
              <a:rPr lang="uk-UA" sz="2200" b="1" i="1" dirty="0" err="1" smtClean="0"/>
              <a:t>Волино-Поділля</a:t>
            </a:r>
            <a:r>
              <a:rPr lang="uk-UA" sz="2200" b="1" i="1" dirty="0" smtClean="0"/>
              <a:t>). </a:t>
            </a:r>
          </a:p>
          <a:p>
            <a:r>
              <a:rPr lang="uk-UA" b="1" dirty="0" smtClean="0"/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857760"/>
            <a:ext cx="8501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i="1" dirty="0" smtClean="0"/>
              <a:t>Чисельність та структура популяцій: Популяції займають невеликі площі. У межах популяції зростає невеликими куртинами чи поодиноко</a:t>
            </a:r>
            <a:r>
              <a:rPr lang="uk-UA" sz="2200" dirty="0" smtClean="0"/>
              <a:t>.</a:t>
            </a:r>
            <a:endParaRPr lang="uk-U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Зозулині черевички справжні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115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1071546"/>
            <a:ext cx="4462482" cy="366676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010245"/>
            <a:ext cx="4500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i="1" dirty="0" smtClean="0"/>
              <a:t>Таксономічна належність: Родина Зозулинцеві —</a:t>
            </a:r>
            <a:endParaRPr lang="en-US" sz="2100" b="1" i="1" dirty="0" smtClean="0"/>
          </a:p>
          <a:p>
            <a:r>
              <a:rPr lang="uk-UA" sz="2100" b="1" i="1" dirty="0" smtClean="0"/>
              <a:t>Природоохоронний статус виду: </a:t>
            </a:r>
            <a:r>
              <a:rPr lang="uk-UA" sz="2100" b="1" i="1" u="sng" dirty="0" smtClean="0">
                <a:hlinkClick r:id="rId3"/>
              </a:rPr>
              <a:t>Вразливий.</a:t>
            </a:r>
            <a:endParaRPr lang="uk-UA" sz="2100" b="1" i="1" dirty="0" smtClean="0"/>
          </a:p>
          <a:p>
            <a:r>
              <a:rPr lang="uk-UA" sz="2100" b="1" i="1" dirty="0" smtClean="0"/>
              <a:t>Ареал виду та його поширення в Україні: спорадично на Поліссі, у Лісостепу, Карпатах, Прикарпатті, Гірському Криму. </a:t>
            </a:r>
          </a:p>
          <a:p>
            <a:r>
              <a:rPr lang="uk-UA" sz="2100" b="1" i="1" dirty="0" smtClean="0"/>
              <a:t>Чисельність та структура популяцій: Популяції нечисленні, здебільшого з правобічним віковим спектром та незадовільним природним відновленням; трапляється невеликими групами. Найбільші популяції, </a:t>
            </a:r>
            <a:r>
              <a:rPr lang="uk-UA" sz="2100" b="1" i="1" dirty="0" err="1" smtClean="0"/>
              <a:t>очеподібно</a:t>
            </a:r>
            <a:r>
              <a:rPr lang="uk-UA" sz="2100" b="1" i="1" dirty="0" smtClean="0"/>
              <a:t>, не перевищують 500 особин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Береза </a:t>
            </a:r>
            <a:r>
              <a:rPr lang="uk-UA" b="1" dirty="0" err="1" smtClean="0"/>
              <a:t>Клокова</a:t>
            </a:r>
            <a:r>
              <a:rPr lang="uk-UA" b="1" dirty="0" smtClean="0"/>
              <a:t> 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" name="Содержимое 3" descr="a-13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518" y="1000108"/>
            <a:ext cx="4462482" cy="3553009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1210300"/>
            <a:ext cx="471487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i="1" dirty="0" smtClean="0"/>
              <a:t>Таксономічна належність: Родина Березові </a:t>
            </a:r>
            <a:endParaRPr lang="en-US" sz="1900" b="1" i="1" dirty="0" smtClean="0"/>
          </a:p>
          <a:p>
            <a:r>
              <a:rPr lang="uk-UA" sz="1900" b="1" i="1" dirty="0" smtClean="0"/>
              <a:t>Природоохоронний статус виду: </a:t>
            </a:r>
            <a:r>
              <a:rPr lang="uk-UA" sz="1900" b="1" i="1" u="sng" dirty="0" smtClean="0">
                <a:hlinkClick r:id="rId3"/>
              </a:rPr>
              <a:t>Зникаючий.</a:t>
            </a:r>
            <a:endParaRPr lang="uk-UA" sz="1900" b="1" i="1" dirty="0" smtClean="0"/>
          </a:p>
          <a:p>
            <a:r>
              <a:rPr lang="uk-UA" sz="1900" b="1" i="1" dirty="0" smtClean="0"/>
              <a:t>Ареал виду та його поширення в Україні: Пн.-зх. Поділля: Кременецькі гори — останцеві гг. Страхова, </a:t>
            </a:r>
            <a:r>
              <a:rPr lang="uk-UA" sz="1900" b="1" i="1" dirty="0" err="1" smtClean="0"/>
              <a:t>Маслятин</a:t>
            </a:r>
            <a:r>
              <a:rPr lang="uk-UA" sz="1900" b="1" i="1" dirty="0" smtClean="0"/>
              <a:t>, а також поодинокими особинами спорадично на інших пагорбах масиву. </a:t>
            </a:r>
          </a:p>
          <a:p>
            <a:r>
              <a:rPr lang="uk-UA" sz="1900" b="1" i="1" dirty="0" smtClean="0"/>
              <a:t>Чисельність та структура популяцій: Відомі дві популяції, що складаються з кількох локусів кожна. На г. </a:t>
            </a:r>
            <a:r>
              <a:rPr lang="uk-UA" sz="1900" b="1" i="1" dirty="0" err="1" smtClean="0"/>
              <a:t>Маслятин</a:t>
            </a:r>
            <a:r>
              <a:rPr lang="uk-UA" sz="1900" b="1" i="1" dirty="0" smtClean="0"/>
              <a:t> популяція найбільша (понад 40 різновікових особин), </a:t>
            </a:r>
            <a:r>
              <a:rPr lang="uk-UA" sz="1900" b="1" i="1" dirty="0" err="1" smtClean="0"/>
              <a:t>повночленна</a:t>
            </a:r>
            <a:r>
              <a:rPr lang="uk-UA" sz="1900" b="1" i="1" dirty="0" smtClean="0"/>
              <a:t>, з переважанням середньовікових і старих генеративних особин; молоді особини поодиноко трапляються в </a:t>
            </a:r>
            <a:r>
              <a:rPr lang="uk-UA" sz="1900" b="1" i="1" dirty="0" err="1" smtClean="0"/>
              <a:t>плакорній</a:t>
            </a:r>
            <a:r>
              <a:rPr lang="uk-UA" sz="1900" b="1" i="1" dirty="0" smtClean="0"/>
              <a:t> частині гори. На г. Страхова популяція згасає й представлена поодинокими пригніченими особинами.</a:t>
            </a:r>
            <a:endParaRPr lang="uk-UA" sz="1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111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ПІДГОТУВАВ УЧЕНЬ 5 КЛАСУ  ШЕВЧУК СВЯТОСЛАВ</vt:lpstr>
      <vt:lpstr>        Червона книга України — анотований та ілюстрований перелік рідкісних видів і підвидів, що знаходяться під загрозою зникнення на території України, та підлягають охороні</vt:lpstr>
      <vt:lpstr>Презентация PowerPoint</vt:lpstr>
      <vt:lpstr>Шафран Гейфелів  </vt:lpstr>
      <vt:lpstr>Цибуля ведмежа (черемша)  </vt:lpstr>
      <vt:lpstr>Плаун річний  </vt:lpstr>
      <vt:lpstr>Конюшина червонувата  </vt:lpstr>
      <vt:lpstr>Зозулині черевички справжні  </vt:lpstr>
      <vt:lpstr>Береза Клокова  </vt:lpstr>
      <vt:lpstr>Презентация PowerPoint</vt:lpstr>
      <vt:lpstr>Видра річкова </vt:lpstr>
      <vt:lpstr>Лелека чорний </vt:lpstr>
      <vt:lpstr>Мідянка звичайна </vt:lpstr>
      <vt:lpstr>Жук-самітник </vt:lpstr>
      <vt:lpstr>Мишівка лісова  </vt:lpstr>
      <vt:lpstr>Ящірка зелена  </vt:lpstr>
      <vt:lpstr>ГРИБИ</vt:lpstr>
      <vt:lpstr>Білопавутинник бульбистий  </vt:lpstr>
      <vt:lpstr>Трутовик зонтичний  </vt:lpstr>
      <vt:lpstr>Герицій коралоподібний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ПІДГОТУВАВ УЧЕНЬ 10 КЛАСУ  ШЕВЧУК СВЯТОСЛАВ</dc:title>
  <dc:creator>MD</dc:creator>
  <cp:lastModifiedBy>user</cp:lastModifiedBy>
  <cp:revision>13</cp:revision>
  <dcterms:created xsi:type="dcterms:W3CDTF">2018-12-03T17:29:38Z</dcterms:created>
  <dcterms:modified xsi:type="dcterms:W3CDTF">2019-03-24T22:37:36Z</dcterms:modified>
</cp:coreProperties>
</file>