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7" r:id="rId2"/>
    <p:sldId id="259" r:id="rId3"/>
    <p:sldId id="269" r:id="rId4"/>
    <p:sldId id="258" r:id="rId5"/>
    <p:sldId id="264" r:id="rId6"/>
    <p:sldId id="261" r:id="rId7"/>
    <p:sldId id="271" r:id="rId8"/>
    <p:sldId id="263" r:id="rId9"/>
    <p:sldId id="273" r:id="rId10"/>
    <p:sldId id="275" r:id="rId11"/>
    <p:sldId id="276" r:id="rId12"/>
    <p:sldId id="26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2115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148C50-04E4-4ADD-979B-5C5A1D01B393}" type="datetimeFigureOut">
              <a:rPr lang="uk-UA" smtClean="0"/>
              <a:pPr/>
              <a:t>28.02.2018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EC59E54-3CB8-4C88-81A4-7C16EE4D9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578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Поєднання елементів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казки і детективу у творі Діани </a:t>
            </a:r>
            <a:r>
              <a:rPr lang="uk-UA" sz="3200" b="1" dirty="0" err="1" smtClean="0">
                <a:solidFill>
                  <a:srgbClr val="0070C0"/>
                </a:solidFill>
              </a:rPr>
              <a:t>Вінн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Джонс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«Мандрівний замок </a:t>
            </a:r>
            <a:r>
              <a:rPr lang="uk-UA" sz="3200" b="1" dirty="0" err="1" smtClean="0">
                <a:solidFill>
                  <a:srgbClr val="0070C0"/>
                </a:solidFill>
              </a:rPr>
              <a:t>Хаула</a:t>
            </a:r>
            <a:r>
              <a:rPr lang="uk-UA" sz="3200" b="1" dirty="0" smtClean="0">
                <a:solidFill>
                  <a:srgbClr val="0070C0"/>
                </a:solidFill>
              </a:rPr>
              <a:t>»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3857628"/>
            <a:ext cx="33575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0070C0"/>
                </a:solidFill>
              </a:rPr>
              <a:t>Підготувала:</a:t>
            </a:r>
            <a:endParaRPr lang="uk-UA" sz="2800" b="1" u="sng" dirty="0" smtClean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Гунько Софія,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учениця 11 групи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Тернопільського технічного ліцею</a:t>
            </a:r>
          </a:p>
          <a:p>
            <a:endParaRPr lang="uk-UA" dirty="0"/>
          </a:p>
        </p:txBody>
      </p:sp>
      <p:pic>
        <p:nvPicPr>
          <p:cNvPr id="7172" name="Picture 4" descr="Результат пошуку зображень за запитом &quot;замок хау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27336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7030A0"/>
                </a:solidFill>
              </a:rPr>
              <a:t>Ця книга неймовірно добра і світла, місця брехні і зради тут немає. Зате в наявності - неймовірні пригоди і подорожі між світами, захоплююча дух магія і, що найголовніше, чудово виписані персонажі. Привабливий </a:t>
            </a:r>
            <a:r>
              <a:rPr lang="uk-UA" sz="2400" dirty="0" err="1" smtClean="0">
                <a:solidFill>
                  <a:srgbClr val="7030A0"/>
                </a:solidFill>
              </a:rPr>
              <a:t>Хаул</a:t>
            </a:r>
            <a:r>
              <a:rPr lang="uk-UA" sz="2400" dirty="0" smtClean="0">
                <a:solidFill>
                  <a:srgbClr val="7030A0"/>
                </a:solidFill>
              </a:rPr>
              <a:t>, за маскою боязкуватого приховує серце справжнього героя, Демон вогню </a:t>
            </a:r>
            <a:r>
              <a:rPr lang="uk-UA" sz="2400" dirty="0" err="1" smtClean="0">
                <a:solidFill>
                  <a:srgbClr val="7030A0"/>
                </a:solidFill>
              </a:rPr>
              <a:t>Кальцифер</a:t>
            </a:r>
            <a:r>
              <a:rPr lang="uk-UA" sz="2400" dirty="0" smtClean="0">
                <a:solidFill>
                  <a:srgbClr val="7030A0"/>
                </a:solidFill>
              </a:rPr>
              <a:t> - наймиліша істота, хитрун,  який за словом в кишеню лізти не буде. І, звичайно, Софі, головна героїня книги, так щиро вірить в своє невезіння і звичайність.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6626" name="Picture 2" descr="Результат пошуку зображень за запитом &quot;замок хау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421481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707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7030A0"/>
                </a:solidFill>
              </a:rPr>
              <a:t>Дослідивши</a:t>
            </a:r>
            <a:r>
              <a:rPr lang="ru-RU" sz="2400" dirty="0" smtClean="0">
                <a:solidFill>
                  <a:srgbClr val="7030A0"/>
                </a:solidFill>
              </a:rPr>
              <a:t>  </a:t>
            </a:r>
            <a:r>
              <a:rPr lang="ru-RU" sz="2400" dirty="0" err="1" smtClean="0">
                <a:solidFill>
                  <a:srgbClr val="7030A0"/>
                </a:solidFill>
              </a:rPr>
              <a:t>твір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7030A0"/>
                </a:solidFill>
              </a:rPr>
              <a:t>Діани </a:t>
            </a:r>
            <a:r>
              <a:rPr lang="uk-UA" sz="2400" dirty="0" err="1" smtClean="0">
                <a:solidFill>
                  <a:srgbClr val="7030A0"/>
                </a:solidFill>
              </a:rPr>
              <a:t>Вінн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</a:rPr>
              <a:t>Джонс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</a:rPr>
              <a:t>“</a:t>
            </a:r>
            <a:r>
              <a:rPr lang="uk-UA" sz="2400" dirty="0" err="1" smtClean="0">
                <a:solidFill>
                  <a:srgbClr val="7030A0"/>
                </a:solidFill>
              </a:rPr>
              <a:t>Мандрівний</a:t>
            </a:r>
            <a:r>
              <a:rPr lang="uk-UA" sz="2400" dirty="0" smtClean="0">
                <a:solidFill>
                  <a:srgbClr val="7030A0"/>
                </a:solidFill>
              </a:rPr>
              <a:t> замок </a:t>
            </a:r>
            <a:r>
              <a:rPr lang="uk-UA" sz="2400" dirty="0" err="1" smtClean="0">
                <a:solidFill>
                  <a:srgbClr val="7030A0"/>
                </a:solidFill>
              </a:rPr>
              <a:t>Хаула</a:t>
            </a:r>
            <a:r>
              <a:rPr lang="ru-RU" sz="2400" dirty="0" smtClean="0">
                <a:solidFill>
                  <a:srgbClr val="7030A0"/>
                </a:solidFill>
              </a:rPr>
              <a:t>», </a:t>
            </a:r>
            <a:r>
              <a:rPr lang="uk-UA" sz="2400" dirty="0" smtClean="0">
                <a:solidFill>
                  <a:srgbClr val="7030A0"/>
                </a:solidFill>
              </a:rPr>
              <a:t>можна зробити висновок, містика і реальність переплітаються на сторінках книги,  проте вічні цінності залишаються незмінними такі як: щастя та родина, що є основою щастя людини, дія, яка стає першим кроком до щастя, слідування своїй мрії, не зважаючи на умовності.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Результат пошуку зображень за запитом &quot;замок хау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43" y="3071810"/>
            <a:ext cx="862023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замок хаул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4929198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Результат пошуку зображень за запитом &quot;El castillo ambulan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2448272" cy="3486340"/>
          </a:xfrm>
          <a:prstGeom prst="rect">
            <a:avLst/>
          </a:prstGeom>
          <a:noFill/>
        </p:spPr>
      </p:pic>
      <p:sp>
        <p:nvSpPr>
          <p:cNvPr id="9218" name="AutoShape 2" descr="Результат пошуку зображень за запитом &quot;howl's moving castle boo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0" name="AutoShape 4" descr="Результат пошуку зображень за запитом &quot;howl's moving castle boo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2" name="Picture 6" descr="Результат пошуку зображень за запитом &quot;howl's moving castle book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743880" cy="4149080"/>
          </a:xfrm>
          <a:prstGeom prst="rect">
            <a:avLst/>
          </a:prstGeom>
          <a:noFill/>
        </p:spPr>
      </p:pic>
      <p:pic>
        <p:nvPicPr>
          <p:cNvPr id="9224" name="Picture 8" descr="Результат пошуку зображень за запитом &quot;howl's moving castle book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695699"/>
            <a:ext cx="2095500" cy="3162301"/>
          </a:xfrm>
          <a:prstGeom prst="rect">
            <a:avLst/>
          </a:prstGeom>
          <a:noFill/>
        </p:spPr>
      </p:pic>
      <p:pic>
        <p:nvPicPr>
          <p:cNvPr id="9226" name="Picture 10" descr="Результат пошуку зображень за запитом &quot;Подвижният замък на Хоу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43350"/>
            <a:ext cx="1971675" cy="2914650"/>
          </a:xfrm>
          <a:prstGeom prst="rect">
            <a:avLst/>
          </a:prstGeom>
          <a:noFill/>
        </p:spPr>
      </p:pic>
      <p:pic>
        <p:nvPicPr>
          <p:cNvPr id="9232" name="Picture 16" descr="Результат пошуку зображень за запитом &quot;Sophie im Schloss des Zauberers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"/>
            <a:ext cx="2221723" cy="3428999"/>
          </a:xfrm>
          <a:prstGeom prst="rect">
            <a:avLst/>
          </a:prstGeom>
          <a:noFill/>
        </p:spPr>
      </p:pic>
      <p:pic>
        <p:nvPicPr>
          <p:cNvPr id="9230" name="Picture 14" descr="Результат пошуку зображень за запитом &quot;Le Château de Hurle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573016"/>
            <a:ext cx="2258014" cy="3284984"/>
          </a:xfrm>
          <a:prstGeom prst="rect">
            <a:avLst/>
          </a:prstGeom>
          <a:noFill/>
        </p:spPr>
      </p:pic>
      <p:pic>
        <p:nvPicPr>
          <p:cNvPr id="9234" name="Picture 18" descr="Результат пошуку зображень за запитом &quot;O Castelo Animado book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216" y="3021293"/>
            <a:ext cx="2484784" cy="3836707"/>
          </a:xfrm>
          <a:prstGeom prst="rect">
            <a:avLst/>
          </a:prstGeom>
          <a:noFill/>
        </p:spPr>
      </p:pic>
      <p:pic>
        <p:nvPicPr>
          <p:cNvPr id="9236" name="Picture 20" descr="Результат пошуку зображень за запитом &quot;мандрівний замок хаула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7736" y="0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-5417"/>
            <a:ext cx="57864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>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Мета дослідження: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</a:rPr>
              <a:t>дослідити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</a:rPr>
              <a:t>зв'язок </a:t>
            </a:r>
            <a:r>
              <a:rPr lang="uk-UA" sz="2400" dirty="0" smtClean="0">
                <a:solidFill>
                  <a:srgbClr val="0070C0"/>
                </a:solidFill>
              </a:rPr>
              <a:t>казки й детективу у творі «Мандрівний замок </a:t>
            </a:r>
            <a:r>
              <a:rPr lang="uk-UA" sz="2400" dirty="0" err="1" smtClean="0">
                <a:solidFill>
                  <a:srgbClr val="0070C0"/>
                </a:solidFill>
              </a:rPr>
              <a:t>Хаула</a:t>
            </a:r>
            <a:r>
              <a:rPr lang="uk-UA" sz="2400" dirty="0" smtClean="0">
                <a:solidFill>
                  <a:srgbClr val="0070C0"/>
                </a:solidFill>
              </a:rPr>
              <a:t>»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u="sng" dirty="0" err="1" smtClean="0">
                <a:solidFill>
                  <a:srgbClr val="7030A0"/>
                </a:solidFill>
              </a:rPr>
              <a:t>Завдання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дослідження</a:t>
            </a:r>
            <a:r>
              <a:rPr lang="ru-RU" sz="2400" b="1" u="sng" dirty="0" smtClean="0">
                <a:solidFill>
                  <a:srgbClr val="7030A0"/>
                </a:solidFill>
              </a:rPr>
              <a:t>:</a:t>
            </a:r>
            <a:endParaRPr lang="uk-UA" sz="2400" b="1" u="sng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проаналізувати твір Діани </a:t>
            </a:r>
            <a:r>
              <a:rPr lang="uk-UA" sz="2400" dirty="0" err="1" smtClean="0">
                <a:solidFill>
                  <a:srgbClr val="0070C0"/>
                </a:solidFill>
              </a:rPr>
              <a:t>Вінн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</a:rPr>
              <a:t>Джонс</a:t>
            </a:r>
            <a:r>
              <a:rPr lang="uk-UA" sz="2400" dirty="0" smtClean="0">
                <a:solidFill>
                  <a:srgbClr val="0070C0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 віднайти елементи казки та елементи детективу;</a:t>
            </a:r>
          </a:p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 охарактеризувати головних героїв твору;</a:t>
            </a:r>
          </a:p>
          <a:p>
            <a:pPr lvl="0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0070C0"/>
                </a:solidFill>
              </a:rPr>
              <a:t> навести цитати, які підкреслюють казковість подій та елементи детективу.</a:t>
            </a:r>
          </a:p>
          <a:p>
            <a:r>
              <a:rPr lang="ru-RU" sz="2400" b="1" u="sng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Об’єкт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дослідження</a:t>
            </a:r>
            <a:r>
              <a:rPr lang="ru-RU" sz="2400" b="1" u="sng" dirty="0" smtClean="0">
                <a:solidFill>
                  <a:srgbClr val="7030A0"/>
                </a:solidFill>
              </a:rPr>
              <a:t>: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елементи твору: герої, образи, події, які відображають жанр написання твору.</a:t>
            </a:r>
          </a:p>
          <a:p>
            <a:r>
              <a:rPr lang="ru-RU" sz="2400" dirty="0" smtClean="0"/>
              <a:t> </a:t>
            </a:r>
            <a:r>
              <a:rPr lang="uk-UA" sz="2400" b="1" u="sng" dirty="0" smtClean="0">
                <a:solidFill>
                  <a:srgbClr val="7030A0"/>
                </a:solidFill>
              </a:rPr>
              <a:t>Методи дослідження:  </a:t>
            </a:r>
            <a:r>
              <a:rPr lang="uk-UA" sz="2400" dirty="0" smtClean="0">
                <a:solidFill>
                  <a:srgbClr val="0070C0"/>
                </a:solidFill>
              </a:rPr>
              <a:t>порівняльний,  </a:t>
            </a:r>
            <a:r>
              <a:rPr lang="uk-UA" sz="2400" dirty="0" err="1" smtClean="0">
                <a:solidFill>
                  <a:srgbClr val="0070C0"/>
                </a:solidFill>
              </a:rPr>
              <a:t>стилістич-ний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</a:rPr>
              <a:t> та структурно-семантичний аналіз твору.</a:t>
            </a:r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20482" name="Picture 2" descr="Результат пошуку зображень за запитом &quot;замок хау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04" y="428604"/>
            <a:ext cx="317349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Результат пошуку зображень за запитом &quot;howl's moving castle boo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4" name="AutoShape 4" descr="Результат пошуку зображень за запитом &quot;howl's moving castle boo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46" name="AutoShape 6" descr="Результат пошуку зображень за запитом &quot;howl's moving castle boo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0641" t="6977" r="14437" b="315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orage4.static.itmages.ru/i/11/0825/h_1314254223_9655133_18bd3d4bd4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2400301"/>
          </a:xfrm>
          <a:prstGeom prst="rect">
            <a:avLst/>
          </a:prstGeom>
          <a:noFill/>
        </p:spPr>
      </p:pic>
      <p:pic>
        <p:nvPicPr>
          <p:cNvPr id="3076" name="Picture 4" descr="Результат пошуку зображень за запитом &quot;мандрівний замок хаула кінец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320480" cy="2298496"/>
          </a:xfrm>
          <a:prstGeom prst="rect">
            <a:avLst/>
          </a:prstGeom>
          <a:noFill/>
        </p:spPr>
      </p:pic>
      <p:pic>
        <p:nvPicPr>
          <p:cNvPr id="3078" name="Picture 6" descr="http://storage3.static.itmages.ru/i/11/0825/h_1314254132_4333297_22831ad0af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348880"/>
            <a:ext cx="4762500" cy="2571751"/>
          </a:xfrm>
          <a:prstGeom prst="rect">
            <a:avLst/>
          </a:prstGeom>
          <a:noFill/>
        </p:spPr>
      </p:pic>
      <p:pic>
        <p:nvPicPr>
          <p:cNvPr id="3080" name="Picture 8" descr="http://storage5.static.itmages.ru/i/11/0825/h_1314254009_8047185_916b8f8e39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4667250" cy="2505076"/>
          </a:xfrm>
          <a:prstGeom prst="rect">
            <a:avLst/>
          </a:prstGeom>
          <a:noFill/>
        </p:spPr>
      </p:pic>
      <p:pic>
        <p:nvPicPr>
          <p:cNvPr id="3082" name="Picture 10" descr="http://storage8.static.itmages.ru/i/11/0825/h_1314254244_4569247_5c5b8326b0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72024"/>
            <a:ext cx="4762500" cy="2085976"/>
          </a:xfrm>
          <a:prstGeom prst="rect">
            <a:avLst/>
          </a:prstGeom>
          <a:noFill/>
        </p:spPr>
      </p:pic>
      <p:pic>
        <p:nvPicPr>
          <p:cNvPr id="3084" name="Picture 12" descr="http://storage8.static.itmages.ru/i/11/0825/h_1314253917_2673554_051fcafe5c.jpe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60648"/>
            <a:ext cx="3429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-243408"/>
            <a:ext cx="4762500" cy="2676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+mj-lt"/>
              </a:rPr>
              <a:t>Елементи казки</a:t>
            </a:r>
            <a:endParaRPr lang="uk-UA" sz="4000" dirty="0">
              <a:latin typeface="+mj-lt"/>
            </a:endParaRPr>
          </a:p>
        </p:txBody>
      </p:sp>
      <p:pic>
        <p:nvPicPr>
          <p:cNvPr id="6148" name="Picture 4" descr="Результат пошуку зображень за запитом &quot;мандрівний замок хаула аниме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762500" cy="2562226"/>
          </a:xfrm>
          <a:prstGeom prst="rect">
            <a:avLst/>
          </a:prstGeom>
          <a:noFill/>
        </p:spPr>
      </p:pic>
      <p:pic>
        <p:nvPicPr>
          <p:cNvPr id="6150" name="Picture 6" descr="Результат пошуку зображень за запитом &quot;мандрівний замок хаула аниме&quot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7042"/>
            <a:ext cx="4067944" cy="3050958"/>
          </a:xfrm>
          <a:prstGeom prst="rect">
            <a:avLst/>
          </a:prstGeom>
          <a:noFill/>
        </p:spPr>
      </p:pic>
      <p:pic>
        <p:nvPicPr>
          <p:cNvPr id="6158" name="Picture 14" descr="http://storage6.static.itmages.ru/i/11/0825/h_1314254190_1380470_97f5615500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8649"/>
            <a:ext cx="4762500" cy="2419351"/>
          </a:xfrm>
          <a:prstGeom prst="rect">
            <a:avLst/>
          </a:prstGeom>
          <a:noFill/>
        </p:spPr>
      </p:pic>
      <p:pic>
        <p:nvPicPr>
          <p:cNvPr id="10" name="Picture 6" descr="http://storage4.static.itmages.ru/i/11/0825/h_1314254313_3752195_ee01c6c786.jpe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2276872"/>
            <a:ext cx="47625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70723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200" i="1" dirty="0" smtClean="0">
                <a:solidFill>
                  <a:srgbClr val="7030A0"/>
                </a:solidFill>
              </a:rPr>
              <a:t>Назви</a:t>
            </a:r>
            <a:r>
              <a:rPr lang="uk-UA" sz="2200" dirty="0" smtClean="0">
                <a:solidFill>
                  <a:srgbClr val="7030A0"/>
                </a:solidFill>
              </a:rPr>
              <a:t>: країна </a:t>
            </a:r>
            <a:r>
              <a:rPr lang="uk-UA" sz="2200" dirty="0" err="1" smtClean="0">
                <a:solidFill>
                  <a:srgbClr val="7030A0"/>
                </a:solidFill>
              </a:rPr>
              <a:t>Інгарія</a:t>
            </a:r>
            <a:r>
              <a:rPr lang="uk-UA" sz="2200" dirty="0" smtClean="0">
                <a:solidFill>
                  <a:srgbClr val="7030A0"/>
                </a:solidFill>
              </a:rPr>
              <a:t>, Верхня </a:t>
            </a:r>
            <a:r>
              <a:rPr lang="uk-UA" sz="2200" dirty="0" err="1" smtClean="0">
                <a:solidFill>
                  <a:srgbClr val="7030A0"/>
                </a:solidFill>
              </a:rPr>
              <a:t>Норландія</a:t>
            </a:r>
            <a:r>
              <a:rPr lang="uk-UA" sz="2200" dirty="0" smtClean="0">
                <a:solidFill>
                  <a:srgbClr val="7030A0"/>
                </a:solidFill>
              </a:rPr>
              <a:t> і </a:t>
            </a:r>
            <a:r>
              <a:rPr lang="uk-UA" sz="2200" dirty="0" err="1" smtClean="0">
                <a:solidFill>
                  <a:srgbClr val="7030A0"/>
                </a:solidFill>
              </a:rPr>
              <a:t>Чужокрайнія</a:t>
            </a:r>
            <a:r>
              <a:rPr lang="uk-UA" sz="2200" b="1" dirty="0" smtClean="0">
                <a:solidFill>
                  <a:srgbClr val="7030A0"/>
                </a:solidFill>
              </a:rPr>
              <a:t>»;</a:t>
            </a:r>
            <a:br>
              <a:rPr lang="uk-UA" sz="2200" b="1" dirty="0" smtClean="0">
                <a:solidFill>
                  <a:srgbClr val="7030A0"/>
                </a:solidFill>
              </a:rPr>
            </a:br>
            <a:r>
              <a:rPr lang="uk-UA" sz="2200" i="1" dirty="0" smtClean="0">
                <a:solidFill>
                  <a:srgbClr val="7030A0"/>
                </a:solidFill>
              </a:rPr>
              <a:t>Замок</a:t>
            </a:r>
            <a:r>
              <a:rPr lang="uk-UA" sz="2200" dirty="0" smtClean="0">
                <a:solidFill>
                  <a:srgbClr val="7030A0"/>
                </a:solidFill>
              </a:rPr>
              <a:t> ходить, повертається тощо. Дверна ручка, яка переміщає Замок у просторово-часових </a:t>
            </a:r>
            <a:r>
              <a:rPr lang="uk-UA" sz="2200" dirty="0" smtClean="0">
                <a:solidFill>
                  <a:srgbClr val="7030A0"/>
                </a:solidFill>
              </a:rPr>
              <a:t>площинах;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>
                <a:solidFill>
                  <a:srgbClr val="7030A0"/>
                </a:solidFill>
              </a:rPr>
              <a:t>Балакучі й незвичайні герої</a:t>
            </a:r>
            <a:r>
              <a:rPr lang="uk-UA" sz="2200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Вогненний демон </a:t>
            </a:r>
            <a:r>
              <a:rPr lang="uk-UA" sz="2200" dirty="0" err="1" smtClean="0">
                <a:solidFill>
                  <a:srgbClr val="7030A0"/>
                </a:solidFill>
              </a:rPr>
              <a:t>Кальцифер</a:t>
            </a:r>
            <a:r>
              <a:rPr lang="uk-UA" sz="2200" dirty="0" smtClean="0">
                <a:solidFill>
                  <a:srgbClr val="7030A0"/>
                </a:solidFill>
              </a:rPr>
              <a:t>, зірка, Опудало, </a:t>
            </a:r>
            <a:r>
              <a:rPr lang="uk-UA" sz="2200" dirty="0" smtClean="0">
                <a:solidFill>
                  <a:srgbClr val="7030A0"/>
                </a:solidFill>
              </a:rPr>
              <a:t>людина-пес;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>
                <a:solidFill>
                  <a:srgbClr val="7030A0"/>
                </a:solidFill>
              </a:rPr>
              <a:t>Чарівні предмети</a:t>
            </a:r>
            <a:r>
              <a:rPr lang="uk-UA" sz="2200" dirty="0" smtClean="0">
                <a:solidFill>
                  <a:srgbClr val="7030A0"/>
                </a:solidFill>
              </a:rPr>
              <a:t>: семимильні чоботи, шапка-невидимка, ціпок, чарівні </a:t>
            </a:r>
            <a:r>
              <a:rPr lang="uk-UA" sz="2200" dirty="0" smtClean="0">
                <a:solidFill>
                  <a:srgbClr val="7030A0"/>
                </a:solidFill>
              </a:rPr>
              <a:t>порошки;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Перешкоди на шляху до входу в </a:t>
            </a:r>
            <a:r>
              <a:rPr lang="uk-UA" sz="2200" dirty="0" smtClean="0">
                <a:solidFill>
                  <a:srgbClr val="7030A0"/>
                </a:solidFill>
              </a:rPr>
              <a:t>Замок;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Трикратні зустрічі і дії Софі, </a:t>
            </a:r>
            <a:r>
              <a:rPr lang="uk-UA" sz="2200" dirty="0" err="1" smtClean="0">
                <a:solidFill>
                  <a:srgbClr val="7030A0"/>
                </a:solidFill>
              </a:rPr>
              <a:t>Хаула</a:t>
            </a:r>
            <a:r>
              <a:rPr lang="uk-UA" sz="22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Пошуки Софі кращої </a:t>
            </a:r>
            <a:r>
              <a:rPr lang="uk-UA" sz="2200" dirty="0" smtClean="0">
                <a:solidFill>
                  <a:srgbClr val="7030A0"/>
                </a:solidFill>
              </a:rPr>
              <a:t>долі;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Фантастичні </a:t>
            </a:r>
            <a:r>
              <a:rPr lang="uk-UA" sz="2200" dirty="0" smtClean="0">
                <a:solidFill>
                  <a:srgbClr val="7030A0"/>
                </a:solidFill>
              </a:rPr>
              <a:t>перетворення;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Дія </a:t>
            </a:r>
            <a:r>
              <a:rPr lang="uk-UA" sz="2200" dirty="0" smtClean="0">
                <a:solidFill>
                  <a:srgbClr val="7030A0"/>
                </a:solidFill>
              </a:rPr>
              <a:t>заклинань;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Боротьба добра зі злом. Перемога </a:t>
            </a:r>
            <a:r>
              <a:rPr lang="uk-UA" sz="2200" dirty="0" err="1" smtClean="0">
                <a:solidFill>
                  <a:srgbClr val="7030A0"/>
                </a:solidFill>
              </a:rPr>
              <a:t>Хаула</a:t>
            </a:r>
            <a:r>
              <a:rPr lang="uk-UA" sz="2200" dirty="0" smtClean="0">
                <a:solidFill>
                  <a:srgbClr val="7030A0"/>
                </a:solidFill>
              </a:rPr>
              <a:t> над </a:t>
            </a:r>
            <a:r>
              <a:rPr lang="uk-UA" sz="2200" dirty="0" err="1" smtClean="0">
                <a:solidFill>
                  <a:srgbClr val="7030A0"/>
                </a:solidFill>
              </a:rPr>
              <a:t>Відь-</a:t>
            </a:r>
            <a:endParaRPr lang="uk-UA" sz="2200" dirty="0" smtClean="0">
              <a:solidFill>
                <a:srgbClr val="7030A0"/>
              </a:solidFill>
            </a:endParaRPr>
          </a:p>
          <a:p>
            <a:r>
              <a:rPr lang="uk-UA" sz="2200" dirty="0" smtClean="0">
                <a:solidFill>
                  <a:srgbClr val="7030A0"/>
                </a:solidFill>
              </a:rPr>
              <a:t>мою Пустирищ:</a:t>
            </a:r>
          </a:p>
          <a:p>
            <a:pPr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7030A0"/>
                </a:solidFill>
              </a:rPr>
              <a:t>Щасливий фінал</a:t>
            </a:r>
          </a:p>
          <a:p>
            <a:endParaRPr lang="uk-UA" sz="2400" dirty="0" smtClean="0"/>
          </a:p>
          <a:p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500306"/>
            <a:ext cx="17144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orage4.static.itmages.ru/i/11/0825/h_1314254223_9655133_18bd3d4bd4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88840"/>
            <a:ext cx="4762500" cy="2400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+mj-lt"/>
              </a:rPr>
              <a:t>Елементи детективу і </a:t>
            </a:r>
            <a:r>
              <a:rPr lang="uk-UA" sz="4000" dirty="0" err="1" smtClean="0">
                <a:latin typeface="+mj-lt"/>
              </a:rPr>
              <a:t>фентезі</a:t>
            </a:r>
            <a:endParaRPr lang="uk-UA" sz="4000" dirty="0">
              <a:latin typeface="+mj-lt"/>
            </a:endParaRPr>
          </a:p>
        </p:txBody>
      </p:sp>
      <p:pic>
        <p:nvPicPr>
          <p:cNvPr id="4098" name="Picture 2" descr="http://storage4.static.itmages.ru/i/11/0825/h_1314254050_7776628_46b8b75364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7250"/>
            <a:ext cx="4762500" cy="2190750"/>
          </a:xfrm>
          <a:prstGeom prst="rect">
            <a:avLst/>
          </a:prstGeom>
          <a:noFill/>
        </p:spPr>
      </p:pic>
      <p:pic>
        <p:nvPicPr>
          <p:cNvPr id="4" name="Picture 12" descr="http://storage6.static.itmages.ru/i/11/0825/h_1314254276_6381176_0baccfc023.jpe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5774"/>
            <a:ext cx="4762500" cy="2562226"/>
          </a:xfrm>
          <a:prstGeom prst="rect">
            <a:avLst/>
          </a:prstGeom>
          <a:noFill/>
        </p:spPr>
      </p:pic>
      <p:pic>
        <p:nvPicPr>
          <p:cNvPr id="5" name="Picture 10" descr="http://storage9.static.itmages.ru/i/11/0825/h_1314254116_4124325_e85355674b.jpe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7625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фон презентаці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70723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Наявність злочину й загадки, пов’язаної з ним (перетворення Софі на стару жінку, </a:t>
            </a:r>
            <a:r>
              <a:rPr lang="uk-UA" sz="2000" dirty="0" err="1" smtClean="0">
                <a:solidFill>
                  <a:srgbClr val="7030A0"/>
                </a:solidFill>
              </a:rPr>
              <a:t>Кальцифера</a:t>
            </a:r>
            <a:r>
              <a:rPr lang="uk-UA" sz="2000" dirty="0" smtClean="0">
                <a:solidFill>
                  <a:srgbClr val="7030A0"/>
                </a:solidFill>
              </a:rPr>
              <a:t> – на демона-вогнище, угода </a:t>
            </a:r>
            <a:r>
              <a:rPr lang="uk-UA" sz="2000" dirty="0" err="1" smtClean="0">
                <a:solidFill>
                  <a:srgbClr val="7030A0"/>
                </a:solidFill>
              </a:rPr>
              <a:t>Хаула</a:t>
            </a:r>
            <a:r>
              <a:rPr lang="uk-UA" sz="2000" dirty="0" smtClean="0">
                <a:solidFill>
                  <a:srgbClr val="7030A0"/>
                </a:solidFill>
              </a:rPr>
              <a:t> і </a:t>
            </a:r>
            <a:r>
              <a:rPr lang="uk-UA" sz="2000" dirty="0" err="1" smtClean="0">
                <a:solidFill>
                  <a:srgbClr val="7030A0"/>
                </a:solidFill>
              </a:rPr>
              <a:t>Кальцифера</a:t>
            </a:r>
            <a:r>
              <a:rPr lang="uk-UA" sz="2000" dirty="0" smtClean="0">
                <a:solidFill>
                  <a:srgbClr val="7030A0"/>
                </a:solidFill>
              </a:rPr>
              <a:t> тощо)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Магія розкривається шляхом логічних умовиводів і пошуків</a:t>
            </a:r>
            <a:r>
              <a:rPr lang="uk-UA" sz="2000" dirty="0" smtClean="0">
                <a:solidFill>
                  <a:srgbClr val="7030A0"/>
                </a:solidFill>
              </a:rPr>
              <a:t>:</a:t>
            </a:r>
            <a:endParaRPr lang="uk-UA" sz="2000" dirty="0" smtClean="0">
              <a:solidFill>
                <a:srgbClr val="7030A0"/>
              </a:solidFill>
            </a:endParaRPr>
          </a:p>
          <a:p>
            <a:r>
              <a:rPr lang="uk-UA" sz="2000" dirty="0" smtClean="0">
                <a:solidFill>
                  <a:srgbClr val="7030A0"/>
                </a:solidFill>
              </a:rPr>
              <a:t>Таємницю розгадує найстарша і </a:t>
            </a:r>
          </a:p>
          <a:p>
            <a:r>
              <a:rPr lang="uk-UA" sz="2000" dirty="0" smtClean="0">
                <a:solidFill>
                  <a:srgbClr val="7030A0"/>
                </a:solidFill>
              </a:rPr>
              <a:t>наймудріша з трьох сестер Софі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У Софі є </a:t>
            </a:r>
            <a:r>
              <a:rPr lang="uk-UA" sz="2000" dirty="0" err="1" smtClean="0">
                <a:solidFill>
                  <a:srgbClr val="7030A0"/>
                </a:solidFill>
              </a:rPr>
              <a:t>Хаул</a:t>
            </a:r>
            <a:r>
              <a:rPr lang="uk-UA" sz="2000" dirty="0" smtClean="0">
                <a:solidFill>
                  <a:srgbClr val="7030A0"/>
                </a:solidFill>
              </a:rPr>
              <a:t>, який теж б’ється над розгадками усіх таємниць і тим допомагає Софі у «слідстві»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Укладання угоди Софі з демоном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Читач включений у процес розумової дії, пов’язаної з розслідуванням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Будова роману близька до сюжетної схеми детективу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Як у </a:t>
            </a:r>
            <a:r>
              <a:rPr lang="uk-UA" sz="2000" dirty="0" err="1" smtClean="0">
                <a:solidFill>
                  <a:srgbClr val="7030A0"/>
                </a:solidFill>
              </a:rPr>
              <a:t>фентезі</a:t>
            </a:r>
            <a:r>
              <a:rPr lang="uk-UA" sz="2000" dirty="0" smtClean="0">
                <a:solidFill>
                  <a:srgbClr val="7030A0"/>
                </a:solidFill>
              </a:rPr>
              <a:t>, магія є головним елементом сюжету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Співіснування паралельних світів – земний, потойбічний, космічний</a:t>
            </a:r>
            <a:r>
              <a:rPr lang="uk-UA" sz="2000" dirty="0" smtClean="0">
                <a:solidFill>
                  <a:srgbClr val="7030A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На першому плані - герої, їх вчинки і переживання, чарівне і казкове грає допоміжну, але далеко не другорядну роль</a:t>
            </a:r>
            <a:r>
              <a:rPr lang="uk-UA" sz="2000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7030A0"/>
                </a:solidFill>
              </a:rPr>
              <a:t>Повна свобода автора</a:t>
            </a:r>
          </a:p>
          <a:p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Результат пошуку зображень за запитом &quot;детекти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1571612"/>
            <a:ext cx="192882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5F0060"/>
      </a:accent2>
      <a:accent3>
        <a:srgbClr val="3DE430"/>
      </a:accent3>
      <a:accent4>
        <a:srgbClr val="8064A2"/>
      </a:accent4>
      <a:accent5>
        <a:srgbClr val="4BACC6"/>
      </a:accent5>
      <a:accent6>
        <a:srgbClr val="FE19FF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275</TotalTime>
  <Words>398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sonia</dc:creator>
  <cp:lastModifiedBy>Людмила</cp:lastModifiedBy>
  <cp:revision>29</cp:revision>
  <dcterms:created xsi:type="dcterms:W3CDTF">2018-02-27T17:01:56Z</dcterms:created>
  <dcterms:modified xsi:type="dcterms:W3CDTF">2018-02-28T19:55:11Z</dcterms:modified>
</cp:coreProperties>
</file>