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1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 snapToGrid="0">
      <p:cViewPr>
        <p:scale>
          <a:sx n="77" d="100"/>
          <a:sy n="77" d="100"/>
        </p:scale>
        <p:origin x="-103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51955" y="1929678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Лев Толстой        і 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Україна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325" y="1124466"/>
            <a:ext cx="32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C000"/>
                </a:solidFill>
              </a:rPr>
              <a:t>Дякую за увагу</a:t>
            </a:r>
            <a:endParaRPr lang="uk-UA" sz="36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8198" y="5380672"/>
            <a:ext cx="175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Підготував ліцеїст 31 групи </a:t>
            </a:r>
          </a:p>
          <a:p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Українець Дмитро</a:t>
            </a:r>
            <a:endParaRPr lang="uk-UA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8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Ставлення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до 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українців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898" y="2083492"/>
            <a:ext cx="50539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Лев </a:t>
            </a:r>
            <a:r>
              <a:rPr lang="ru-RU" sz="1600" dirty="0" err="1"/>
              <a:t>Миколайович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особливою </a:t>
            </a:r>
            <a:r>
              <a:rPr lang="ru-RU" sz="1600" dirty="0" err="1"/>
              <a:t>симпатією</a:t>
            </a:r>
            <a:r>
              <a:rPr lang="ru-RU" sz="1600" dirty="0"/>
              <a:t> </a:t>
            </a:r>
            <a:r>
              <a:rPr lang="ru-RU" sz="1600" dirty="0" err="1"/>
              <a:t>ставився</a:t>
            </a:r>
            <a:r>
              <a:rPr lang="ru-RU" sz="1600" dirty="0"/>
              <a:t> до </a:t>
            </a:r>
            <a:r>
              <a:rPr lang="ru-RU" sz="1600" dirty="0" err="1"/>
              <a:t>українського</a:t>
            </a:r>
            <a:r>
              <a:rPr lang="ru-RU" sz="1600" dirty="0"/>
              <a:t> </a:t>
            </a:r>
            <a:r>
              <a:rPr lang="ru-RU" sz="1600" dirty="0" smtClean="0"/>
              <a:t>народу. </a:t>
            </a:r>
            <a:r>
              <a:rPr lang="ru-RU" sz="1600" dirty="0"/>
              <a:t>На </a:t>
            </a:r>
            <a:r>
              <a:rPr lang="ru-RU" sz="1600" dirty="0" err="1"/>
              <a:t>зустрічі</a:t>
            </a:r>
            <a:r>
              <a:rPr lang="ru-RU" sz="1600" dirty="0"/>
              <a:t> з </a:t>
            </a:r>
            <a:r>
              <a:rPr lang="ru-RU" sz="1600" dirty="0" err="1"/>
              <a:t>групою</a:t>
            </a:r>
            <a:r>
              <a:rPr lang="ru-RU" sz="1600" dirty="0"/>
              <a:t> </a:t>
            </a:r>
            <a:r>
              <a:rPr lang="ru-RU" sz="1600" dirty="0" err="1"/>
              <a:t>українських</a:t>
            </a:r>
            <a:r>
              <a:rPr lang="ru-RU" sz="1600" dirty="0"/>
              <a:t> </a:t>
            </a:r>
            <a:r>
              <a:rPr lang="ru-RU" sz="1600" dirty="0" err="1"/>
              <a:t>студентів</a:t>
            </a:r>
            <a:r>
              <a:rPr lang="ru-RU" sz="1600" dirty="0"/>
              <a:t>  автор «</a:t>
            </a:r>
            <a:r>
              <a:rPr lang="ru-RU" sz="1600" dirty="0" err="1"/>
              <a:t>Війни</a:t>
            </a:r>
            <a:r>
              <a:rPr lang="ru-RU" sz="1600" dirty="0"/>
              <a:t> і миру» говорив: "</a:t>
            </a:r>
            <a:r>
              <a:rPr lang="ru-RU" sz="1600" dirty="0" err="1"/>
              <a:t>Щасливі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народилися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народу з такою </a:t>
            </a:r>
            <a:r>
              <a:rPr lang="ru-RU" sz="1600" dirty="0" err="1"/>
              <a:t>багатою</a:t>
            </a:r>
            <a:r>
              <a:rPr lang="ru-RU" sz="1600" dirty="0"/>
              <a:t> </a:t>
            </a:r>
            <a:r>
              <a:rPr lang="ru-RU" sz="1600" dirty="0" err="1"/>
              <a:t>душею</a:t>
            </a:r>
            <a:r>
              <a:rPr lang="ru-RU" sz="1600" dirty="0"/>
              <a:t>, народу,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вміє</a:t>
            </a:r>
            <a:r>
              <a:rPr lang="ru-RU" sz="1600" dirty="0"/>
              <a:t> </a:t>
            </a:r>
            <a:r>
              <a:rPr lang="ru-RU" sz="1600" dirty="0" err="1"/>
              <a:t>почувати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радості</a:t>
            </a:r>
            <a:r>
              <a:rPr lang="ru-RU" sz="1600" dirty="0"/>
              <a:t> й так </a:t>
            </a:r>
            <a:r>
              <a:rPr lang="ru-RU" sz="1600" dirty="0" err="1"/>
              <a:t>чудово</a:t>
            </a:r>
            <a:r>
              <a:rPr lang="ru-RU" sz="1600" dirty="0"/>
              <a:t> </a:t>
            </a:r>
            <a:r>
              <a:rPr lang="ru-RU" sz="1600" dirty="0" err="1"/>
              <a:t>виливати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думи</a:t>
            </a:r>
            <a:r>
              <a:rPr lang="ru-RU" sz="1600" dirty="0"/>
              <a:t>,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мрії</a:t>
            </a:r>
            <a:r>
              <a:rPr lang="ru-RU" sz="1600" dirty="0"/>
              <a:t>,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почуття</a:t>
            </a:r>
            <a:r>
              <a:rPr lang="ru-RU" sz="1600" dirty="0"/>
              <a:t> </a:t>
            </a:r>
            <a:r>
              <a:rPr lang="ru-RU" sz="1600" dirty="0" err="1"/>
              <a:t>заповітні</a:t>
            </a:r>
            <a:r>
              <a:rPr lang="ru-RU" sz="1600" dirty="0"/>
              <a:t>.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таку</a:t>
            </a:r>
            <a:r>
              <a:rPr lang="ru-RU" sz="1600" dirty="0"/>
              <a:t> </a:t>
            </a:r>
            <a:r>
              <a:rPr lang="ru-RU" sz="1600" dirty="0" err="1"/>
              <a:t>пісню</a:t>
            </a:r>
            <a:r>
              <a:rPr lang="ru-RU" sz="1600" dirty="0"/>
              <a:t>, тому нема </a:t>
            </a:r>
            <a:r>
              <a:rPr lang="ru-RU" sz="1600" dirty="0" err="1"/>
              <a:t>чого</a:t>
            </a:r>
            <a:r>
              <a:rPr lang="ru-RU" sz="1600" dirty="0"/>
              <a:t> </a:t>
            </a:r>
            <a:r>
              <a:rPr lang="ru-RU" sz="1600" dirty="0" err="1"/>
              <a:t>боятися</a:t>
            </a:r>
            <a:r>
              <a:rPr lang="ru-RU" sz="1600" dirty="0"/>
              <a:t> за </a:t>
            </a:r>
            <a:r>
              <a:rPr lang="ru-RU" sz="1600" dirty="0" err="1"/>
              <a:t>своє</a:t>
            </a:r>
            <a:r>
              <a:rPr lang="ru-RU" sz="1600" dirty="0"/>
              <a:t> </a:t>
            </a:r>
            <a:r>
              <a:rPr lang="ru-RU" sz="1600" dirty="0" err="1"/>
              <a:t>майбутнє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час не за горами. </a:t>
            </a:r>
            <a:r>
              <a:rPr lang="ru-RU" sz="1600" dirty="0" err="1"/>
              <a:t>Вірте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ні</a:t>
            </a:r>
            <a:r>
              <a:rPr lang="ru-RU" sz="1600" dirty="0"/>
              <a:t>, </a:t>
            </a:r>
            <a:r>
              <a:rPr lang="ru-RU" sz="1600" dirty="0" err="1"/>
              <a:t>жодного</a:t>
            </a:r>
            <a:r>
              <a:rPr lang="ru-RU" sz="1600" dirty="0"/>
              <a:t>  народу </a:t>
            </a:r>
            <a:r>
              <a:rPr lang="ru-RU" sz="1600" dirty="0" err="1"/>
              <a:t>простих</a:t>
            </a:r>
            <a:r>
              <a:rPr lang="ru-RU" sz="1600" dirty="0"/>
              <a:t> </a:t>
            </a:r>
            <a:r>
              <a:rPr lang="ru-RU" sz="1600" dirty="0" err="1"/>
              <a:t>пісень</a:t>
            </a:r>
            <a:r>
              <a:rPr lang="ru-RU" sz="1600" dirty="0"/>
              <a:t> я не люблю так, як </a:t>
            </a:r>
            <a:r>
              <a:rPr lang="ru-RU" sz="1600" dirty="0" err="1"/>
              <a:t>вашого</a:t>
            </a:r>
            <a:r>
              <a:rPr lang="ru-RU" sz="1600" dirty="0"/>
              <a:t>.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їхню</a:t>
            </a:r>
            <a:r>
              <a:rPr lang="ru-RU" sz="1600" dirty="0"/>
              <a:t> </a:t>
            </a:r>
            <a:r>
              <a:rPr lang="ru-RU" sz="1600" dirty="0" err="1"/>
              <a:t>музику</a:t>
            </a:r>
            <a:r>
              <a:rPr lang="ru-RU" sz="1600" dirty="0"/>
              <a:t> я </a:t>
            </a:r>
            <a:r>
              <a:rPr lang="ru-RU" sz="1600" dirty="0" err="1"/>
              <a:t>відпочиваю</a:t>
            </a:r>
            <a:r>
              <a:rPr lang="ru-RU" sz="1600" dirty="0"/>
              <a:t>. </a:t>
            </a:r>
            <a:r>
              <a:rPr lang="ru-RU" sz="1600" dirty="0" err="1"/>
              <a:t>Стільки</a:t>
            </a:r>
            <a:r>
              <a:rPr lang="ru-RU" sz="1600" dirty="0"/>
              <a:t> в них </a:t>
            </a:r>
            <a:r>
              <a:rPr lang="ru-RU" sz="1600" dirty="0" err="1"/>
              <a:t>краси</a:t>
            </a:r>
            <a:r>
              <a:rPr lang="ru-RU" sz="1600" dirty="0"/>
              <a:t> й </a:t>
            </a:r>
            <a:r>
              <a:rPr lang="ru-RU" sz="1600" dirty="0" err="1"/>
              <a:t>грації</a:t>
            </a:r>
            <a:r>
              <a:rPr lang="ru-RU" sz="1600" dirty="0"/>
              <a:t>, </a:t>
            </a:r>
            <a:r>
              <a:rPr lang="ru-RU" sz="1600" dirty="0" err="1"/>
              <a:t>стільки</a:t>
            </a:r>
            <a:r>
              <a:rPr lang="ru-RU" sz="1600" dirty="0"/>
              <a:t> здорового й молодого </a:t>
            </a:r>
            <a:r>
              <a:rPr lang="ru-RU" sz="1600" dirty="0" err="1"/>
              <a:t>почуття</a:t>
            </a:r>
            <a:r>
              <a:rPr lang="ru-RU" sz="1600" dirty="0"/>
              <a:t> й </a:t>
            </a:r>
            <a:r>
              <a:rPr lang="ru-RU" sz="1600" dirty="0" err="1"/>
              <a:t>сили</a:t>
            </a:r>
            <a:r>
              <a:rPr lang="ru-RU" sz="1600" dirty="0"/>
              <a:t>!".</a:t>
            </a:r>
            <a:r>
              <a:rPr lang="ru-RU" sz="1600" dirty="0"/>
              <a:t> </a:t>
            </a:r>
            <a:r>
              <a:rPr lang="ru-RU" sz="1600" dirty="0" err="1"/>
              <a:t>Образи</a:t>
            </a:r>
            <a:r>
              <a:rPr lang="ru-RU" sz="1600" dirty="0"/>
              <a:t> </a:t>
            </a:r>
            <a:r>
              <a:rPr lang="ru-RU" sz="1600" dirty="0" err="1"/>
              <a:t>українців</a:t>
            </a:r>
            <a:r>
              <a:rPr lang="ru-RU" sz="1600" dirty="0"/>
              <a:t> </a:t>
            </a:r>
            <a:r>
              <a:rPr lang="ru-RU" sz="1600" dirty="0" err="1"/>
              <a:t>змальовані</a:t>
            </a:r>
            <a:r>
              <a:rPr lang="ru-RU" sz="1600" dirty="0"/>
              <a:t> ним в </a:t>
            </a:r>
            <a:r>
              <a:rPr lang="ru-RU" sz="1600" dirty="0" err="1"/>
              <a:t>оповіданнях</a:t>
            </a:r>
            <a:r>
              <a:rPr lang="ru-RU" sz="1600" dirty="0"/>
              <a:t> "</a:t>
            </a:r>
            <a:r>
              <a:rPr lang="ru-RU" sz="1600" dirty="0" err="1"/>
              <a:t>Рубання</a:t>
            </a:r>
            <a:r>
              <a:rPr lang="ru-RU" sz="1600" dirty="0"/>
              <a:t> </a:t>
            </a:r>
            <a:r>
              <a:rPr lang="ru-RU" sz="1600" dirty="0" err="1"/>
              <a:t>лісу</a:t>
            </a:r>
            <a:r>
              <a:rPr lang="ru-RU" sz="1600" dirty="0"/>
              <a:t>", "Севастополь у </a:t>
            </a:r>
            <a:r>
              <a:rPr lang="ru-RU" sz="1600" dirty="0" err="1"/>
              <a:t>серпні</a:t>
            </a:r>
            <a:r>
              <a:rPr lang="ru-RU" sz="1600" dirty="0"/>
              <a:t> 1855р." В основу одного з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народних</a:t>
            </a:r>
            <a:r>
              <a:rPr lang="ru-RU" sz="1600" dirty="0"/>
              <a:t> </a:t>
            </a:r>
            <a:r>
              <a:rPr lang="ru-RU" sz="1600" dirty="0" err="1"/>
              <a:t>оповідань</a:t>
            </a:r>
            <a:r>
              <a:rPr lang="ru-RU" sz="1600" dirty="0"/>
              <a:t> "</a:t>
            </a:r>
            <a:r>
              <a:rPr lang="ru-RU" sz="1600" dirty="0" err="1"/>
              <a:t>Старий</a:t>
            </a:r>
            <a:r>
              <a:rPr lang="ru-RU" sz="1600" dirty="0"/>
              <a:t> у </a:t>
            </a:r>
            <a:r>
              <a:rPr lang="ru-RU" sz="1600" dirty="0" err="1"/>
              <a:t>церкві</a:t>
            </a:r>
            <a:r>
              <a:rPr lang="ru-RU" sz="1600" dirty="0"/>
              <a:t>» </a:t>
            </a:r>
            <a:r>
              <a:rPr lang="ru-RU" sz="1600" dirty="0" err="1"/>
              <a:t>покладено</a:t>
            </a:r>
            <a:r>
              <a:rPr lang="ru-RU" sz="1600" dirty="0"/>
              <a:t> </a:t>
            </a:r>
            <a:r>
              <a:rPr lang="ru-RU" sz="1600" dirty="0" err="1"/>
              <a:t>українську</a:t>
            </a:r>
            <a:r>
              <a:rPr lang="ru-RU" sz="1600" dirty="0"/>
              <a:t> легенду "</a:t>
            </a:r>
            <a:r>
              <a:rPr lang="ru-RU" sz="1600" dirty="0" err="1"/>
              <a:t>Святий</a:t>
            </a:r>
            <a:r>
              <a:rPr lang="ru-RU" sz="1600" dirty="0"/>
              <a:t> і </a:t>
            </a:r>
            <a:r>
              <a:rPr lang="ru-RU" sz="1600" dirty="0" err="1"/>
              <a:t>чорт</a:t>
            </a:r>
            <a:r>
              <a:rPr lang="ru-RU" sz="1600" dirty="0"/>
              <a:t>" </a:t>
            </a:r>
            <a:endParaRPr lang="uk-UA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15" y="1922289"/>
            <a:ext cx="3089188" cy="44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2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Відвідини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</a:t>
            </a:r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иєва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990" y="2915509"/>
            <a:ext cx="4695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Лев Толстой здійснив поїздку до Києва протягом 14-16 червня 1879, відвідав Києво-Печерську лавру, Софійський і Михайлівський собори, духовну академію та деякі інші сакральні пам'ятки. Імовірно, зупинявся у сестри своєї дружини Г. А. </a:t>
            </a:r>
            <a:r>
              <a:rPr lang="uk-UA" dirty="0" err="1"/>
              <a:t>Кузьминської</a:t>
            </a:r>
            <a:r>
              <a:rPr lang="uk-UA" dirty="0"/>
              <a:t> на теперішній вулиці Льва Толстого № 9. Відтворив київські враження у праці «Дослідження догматичного богослов'я» та інших.</a:t>
            </a:r>
          </a:p>
        </p:txBody>
      </p:sp>
      <p:pic>
        <p:nvPicPr>
          <p:cNvPr id="1028" name="Picture 4" descr="Результат пошуку зображень за запитом &quot;києво печерська лав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10" y="3120081"/>
            <a:ext cx="4042720" cy="279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0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Гостювання</a:t>
            </a: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у художника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336" y="3117674"/>
            <a:ext cx="423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жовтні 1884 року Лев Толстой гостював у художника Миколи Ґе на хуторі Шевченковому поблизу села Івангорода, де відвідав </a:t>
            </a:r>
            <a:r>
              <a:rPr lang="uk-UA" dirty="0" err="1"/>
              <a:t>івангородську</a:t>
            </a:r>
            <a:r>
              <a:rPr lang="uk-UA" dirty="0"/>
              <a:t> лікарню та місцеву школу. Письменник побував також у селі </a:t>
            </a:r>
            <a:r>
              <a:rPr lang="uk-UA" dirty="0" err="1"/>
              <a:t>Іржавець</a:t>
            </a:r>
            <a:r>
              <a:rPr lang="uk-UA" dirty="0"/>
              <a:t>, зустрічався там з родиною Ревуцьких.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51" y="1670093"/>
            <a:ext cx="3369019" cy="44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3028" y="6203777"/>
            <a:ext cx="212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Микола Ґе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5389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Думка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щодо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жорстоких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репресій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проти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селянських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заворушень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в </a:t>
            </a:r>
            <a:r>
              <a:rPr lang="ru-RU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Україні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8034" y="2631989"/>
            <a:ext cx="321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листах до </a:t>
            </a:r>
            <a:r>
              <a:rPr lang="ru-RU" dirty="0" err="1"/>
              <a:t>Олександра</a:t>
            </a:r>
            <a:r>
              <a:rPr lang="ru-RU" dirty="0"/>
              <a:t> ІІІ та </a:t>
            </a:r>
            <a:r>
              <a:rPr lang="ru-RU" dirty="0" err="1"/>
              <a:t>Миколи</a:t>
            </a:r>
            <a:r>
              <a:rPr lang="ru-RU" dirty="0"/>
              <a:t> ІІ й </a:t>
            </a:r>
            <a:r>
              <a:rPr lang="ru-RU" dirty="0" err="1"/>
              <a:t>публіцистичних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smtClean="0"/>
              <a:t>Лев Толстой з </a:t>
            </a:r>
            <a:r>
              <a:rPr lang="ru-RU" dirty="0" err="1"/>
              <a:t>обуренням</a:t>
            </a:r>
            <a:r>
              <a:rPr lang="ru-RU" dirty="0"/>
              <a:t> писав про </a:t>
            </a:r>
            <a:r>
              <a:rPr lang="ru-RU" dirty="0" err="1"/>
              <a:t>жорстокі</a:t>
            </a:r>
            <a:r>
              <a:rPr lang="ru-RU" dirty="0"/>
              <a:t> </a:t>
            </a:r>
            <a:r>
              <a:rPr lang="ru-RU" dirty="0" err="1"/>
              <a:t>репресії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селянських</a:t>
            </a:r>
            <a:r>
              <a:rPr lang="ru-RU" dirty="0"/>
              <a:t> </a:t>
            </a:r>
            <a:r>
              <a:rPr lang="ru-RU" dirty="0" err="1"/>
              <a:t>заворушень</a:t>
            </a:r>
            <a:r>
              <a:rPr lang="ru-RU" dirty="0"/>
              <a:t> у </a:t>
            </a:r>
            <a:r>
              <a:rPr lang="ru-RU" dirty="0" err="1"/>
              <a:t>Харківській</a:t>
            </a:r>
            <a:r>
              <a:rPr lang="ru-RU" dirty="0"/>
              <a:t> і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губерніях</a:t>
            </a:r>
            <a:endParaRPr lang="uk-UA" dirty="0"/>
          </a:p>
        </p:txBody>
      </p:sp>
      <p:pic>
        <p:nvPicPr>
          <p:cNvPr id="5122" name="Picture 2" descr="Результат пошуку зображень за запитом &quot;микола 2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72" y="1757620"/>
            <a:ext cx="3143679" cy="45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Толстой і українська інтелігенція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259" y="2652257"/>
            <a:ext cx="30397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/>
              <a:t>листувався</a:t>
            </a:r>
            <a:r>
              <a:rPr lang="ru-RU" dirty="0"/>
              <a:t> з Марком </a:t>
            </a:r>
            <a:r>
              <a:rPr lang="ru-RU" dirty="0" err="1"/>
              <a:t>Вовчком</a:t>
            </a:r>
            <a:r>
              <a:rPr lang="ru-RU" dirty="0"/>
              <a:t>, </a:t>
            </a:r>
            <a:r>
              <a:rPr lang="ru-RU" dirty="0" err="1"/>
              <a:t>Дмитром</a:t>
            </a:r>
            <a:r>
              <a:rPr lang="ru-RU" dirty="0"/>
              <a:t> </a:t>
            </a:r>
            <a:r>
              <a:rPr lang="ru-RU" dirty="0" err="1"/>
              <a:t>Яворницьким</a:t>
            </a:r>
            <a:r>
              <a:rPr lang="ru-RU" dirty="0"/>
              <a:t>, </a:t>
            </a:r>
            <a:r>
              <a:rPr lang="ru-RU" dirty="0" err="1"/>
              <a:t>зустрічався</a:t>
            </a:r>
            <a:r>
              <a:rPr lang="ru-RU" dirty="0"/>
              <a:t> з </a:t>
            </a:r>
            <a:r>
              <a:rPr lang="ru-RU" dirty="0" err="1"/>
              <a:t>Марією</a:t>
            </a:r>
            <a:r>
              <a:rPr lang="ru-RU" dirty="0"/>
              <a:t> </a:t>
            </a:r>
            <a:r>
              <a:rPr lang="ru-RU" dirty="0" err="1"/>
              <a:t>Заньковецькою</a:t>
            </a:r>
            <a:r>
              <a:rPr lang="ru-RU" dirty="0"/>
              <a:t>, Марком </a:t>
            </a:r>
            <a:r>
              <a:rPr lang="ru-RU" dirty="0" err="1"/>
              <a:t>Кропивницьким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Толстой </a:t>
            </a:r>
            <a:r>
              <a:rPr lang="ru-RU" dirty="0"/>
              <a:t>знав </a:t>
            </a:r>
            <a:r>
              <a:rPr lang="ru-RU" dirty="0" err="1"/>
              <a:t>поезію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, особливо </a:t>
            </a:r>
            <a:r>
              <a:rPr lang="ru-RU" dirty="0" err="1"/>
              <a:t>високо</a:t>
            </a:r>
            <a:r>
              <a:rPr lang="ru-RU" dirty="0"/>
              <a:t> </a:t>
            </a:r>
            <a:r>
              <a:rPr lang="ru-RU" dirty="0" err="1"/>
              <a:t>цінував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"Наймичку".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Близьким</a:t>
            </a:r>
            <a:r>
              <a:rPr lang="ru-RU" dirty="0" smtClean="0"/>
              <a:t> 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філософа</a:t>
            </a:r>
            <a:r>
              <a:rPr lang="ru-RU" dirty="0"/>
              <a:t> </a:t>
            </a:r>
            <a:r>
              <a:rPr lang="ru-RU" dirty="0" err="1"/>
              <a:t>Григорія</a:t>
            </a:r>
            <a:r>
              <a:rPr lang="ru-RU" dirty="0"/>
              <a:t> Сковороди,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називав</a:t>
            </a:r>
            <a:r>
              <a:rPr lang="ru-RU" dirty="0"/>
              <a:t> </a:t>
            </a:r>
            <a:r>
              <a:rPr lang="ru-RU" dirty="0" err="1"/>
              <a:t>мудрецем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098" name="Picture 2" descr="Результат пошуку зображень за запитом &quot;наймич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17" y="1870931"/>
            <a:ext cx="2686481" cy="36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0410" y="5511114"/>
            <a:ext cx="357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Ілюстрація до поеми «Наймичка»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0270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Діалог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з </a:t>
            </a:r>
            <a:r>
              <a:rPr lang="ru-RU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Яворницьким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7393" y="1681675"/>
            <a:ext cx="8192532" cy="486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Цікавий спомин про свою зустріч із Львом Толстим залишив український історик Дмитро Яворницький. "Широкоплечий, бородатий, з ясними сірими очами, у сукняній </a:t>
            </a:r>
            <a:r>
              <a:rPr lang="uk-UA" sz="1400" dirty="0" err="1"/>
              <a:t>серм`язі</a:t>
            </a:r>
            <a:r>
              <a:rPr lang="uk-UA" sz="1400" dirty="0"/>
              <a:t>, в сірій шапці й просторих валянках на ногах під колір шапки й </a:t>
            </a:r>
            <a:r>
              <a:rPr lang="uk-UA" sz="1400" dirty="0" err="1"/>
              <a:t>серм`яги</a:t>
            </a:r>
            <a:r>
              <a:rPr lang="uk-UA" sz="1400" dirty="0" smtClean="0"/>
              <a:t>.</a:t>
            </a:r>
            <a:endParaRPr lang="uk-UA" sz="1400" dirty="0"/>
          </a:p>
          <a:p>
            <a:r>
              <a:rPr lang="uk-UA" sz="1400" dirty="0"/>
              <a:t>- Я маю честь бачити Льва Миколайовича Толстого</a:t>
            </a:r>
            <a:r>
              <a:rPr lang="uk-UA" sz="1400" dirty="0" smtClean="0"/>
              <a:t>?</a:t>
            </a:r>
            <a:endParaRPr lang="uk-UA" sz="1400" dirty="0"/>
          </a:p>
          <a:p>
            <a:r>
              <a:rPr lang="uk-UA" sz="1400" dirty="0"/>
              <a:t>- Він і є. А Ви хто такий</a:t>
            </a:r>
            <a:r>
              <a:rPr lang="uk-UA" sz="1400" dirty="0" smtClean="0"/>
              <a:t>?</a:t>
            </a:r>
            <a:endParaRPr lang="uk-UA" sz="1400" dirty="0"/>
          </a:p>
          <a:p>
            <a:r>
              <a:rPr lang="uk-UA" sz="1400" dirty="0"/>
              <a:t>- Ми з Вами маємо спільного друга - художника Іллю Юхимовича Рєпіна</a:t>
            </a:r>
            <a:r>
              <a:rPr lang="uk-UA" sz="1400" dirty="0" smtClean="0"/>
              <a:t>...</a:t>
            </a:r>
            <a:endParaRPr lang="uk-UA" sz="1400" dirty="0"/>
          </a:p>
          <a:p>
            <a:r>
              <a:rPr lang="uk-UA" sz="1400" dirty="0"/>
              <a:t>- То Ви будете професором Яворницьким, з якого Рєпін малював писаря на картині "Запорожці пишуть лист турецькому султанові</a:t>
            </a:r>
            <a:r>
              <a:rPr lang="uk-UA" sz="1400" dirty="0" smtClean="0"/>
              <a:t>"?</a:t>
            </a:r>
            <a:endParaRPr lang="uk-UA" sz="1400" dirty="0"/>
          </a:p>
          <a:p>
            <a:r>
              <a:rPr lang="uk-UA" sz="1400" dirty="0"/>
              <a:t>- Так, я і є той писар</a:t>
            </a:r>
            <a:r>
              <a:rPr lang="uk-UA" sz="1400" dirty="0" smtClean="0"/>
              <a:t>.</a:t>
            </a:r>
            <a:endParaRPr lang="uk-UA" sz="1400" dirty="0"/>
          </a:p>
          <a:p>
            <a:r>
              <a:rPr lang="uk-UA" sz="1400" dirty="0"/>
              <a:t>- Ніколи не бачив Вас, а здогадався</a:t>
            </a:r>
            <a:r>
              <a:rPr lang="uk-UA" sz="1400" dirty="0" smtClean="0"/>
              <a:t>.</a:t>
            </a:r>
            <a:endParaRPr lang="uk-UA" sz="1400" dirty="0"/>
          </a:p>
          <a:p>
            <a:r>
              <a:rPr lang="uk-UA" sz="1400" dirty="0"/>
              <a:t>- Лев Миколайович, дозвольте потурбувати  Вас запитанням в одній  дуже болючій для нас, українців, справі</a:t>
            </a:r>
            <a:r>
              <a:rPr lang="uk-UA" sz="1400" dirty="0" smtClean="0"/>
              <a:t>.</a:t>
            </a:r>
            <a:endParaRPr lang="uk-UA" sz="1400" dirty="0"/>
          </a:p>
          <a:p>
            <a:r>
              <a:rPr lang="uk-UA" sz="1400" dirty="0"/>
              <a:t>- Будь ласка</a:t>
            </a:r>
            <a:r>
              <a:rPr lang="uk-UA" sz="1400" dirty="0" smtClean="0"/>
              <a:t>.</a:t>
            </a:r>
            <a:endParaRPr lang="uk-UA" sz="1400" dirty="0"/>
          </a:p>
          <a:p>
            <a:r>
              <a:rPr lang="uk-UA" sz="1400" dirty="0"/>
              <a:t>- Чому Ви, росіяни, не сприяєте тому, щоб наші діти вчилися в школах нашою мовою? Ви, великий художник російського слова, зрозумієте наше горе: діти, </a:t>
            </a:r>
            <a:r>
              <a:rPr lang="uk-UA" sz="1400" dirty="0" err="1"/>
              <a:t>пробувши</a:t>
            </a:r>
            <a:r>
              <a:rPr lang="uk-UA" sz="1400" dirty="0"/>
              <a:t> кілька років у школі, виходять із неї з такою поганою, покаліченою мовою, що вона -  й не українська, і не російська, а якась мішанина</a:t>
            </a:r>
            <a:r>
              <a:rPr lang="uk-UA" sz="1400" dirty="0" smtClean="0"/>
              <a:t>.</a:t>
            </a:r>
            <a:endParaRPr lang="uk-UA" sz="1400" dirty="0"/>
          </a:p>
          <a:p>
            <a:r>
              <a:rPr lang="uk-UA" sz="1400" dirty="0"/>
              <a:t>- А хто забороняє вчити ваших дітей українською мовою ? Забороняє вам не російський народ, а російський уряд на чолі з </a:t>
            </a:r>
            <a:r>
              <a:rPr lang="uk-UA" sz="1400" dirty="0" err="1"/>
              <a:t>Побєдоносцевим</a:t>
            </a:r>
            <a:r>
              <a:rPr lang="uk-UA" sz="1400" dirty="0"/>
              <a:t> </a:t>
            </a:r>
            <a:r>
              <a:rPr lang="uk-UA" sz="1400" dirty="0" smtClean="0"/>
              <a:t>...</a:t>
            </a:r>
            <a:endParaRPr lang="uk-UA" sz="1400" dirty="0"/>
          </a:p>
          <a:p>
            <a:r>
              <a:rPr lang="uk-UA" sz="1400" dirty="0"/>
              <a:t>Що стосується мене, то я дуже люблю вашу народну українську мову, дзвінку, барвисту і таку колоритну. У вашій мові стільки ніжних, сердечних і поетичних слів: ясочка, зірочка, квітонька, серденько</a:t>
            </a:r>
            <a:r>
              <a:rPr lang="uk-UA" sz="1400" dirty="0" smtClean="0"/>
              <a:t>.</a:t>
            </a:r>
            <a:endParaRPr lang="uk-UA" sz="1400" dirty="0"/>
          </a:p>
          <a:p>
            <a:r>
              <a:rPr lang="uk-UA" sz="1400" dirty="0"/>
              <a:t>Після </a:t>
            </a:r>
            <a:r>
              <a:rPr lang="uk-UA" sz="1400" dirty="0" smtClean="0"/>
              <a:t>цих </a:t>
            </a:r>
            <a:r>
              <a:rPr lang="uk-UA" sz="1400" dirty="0"/>
              <a:t>слів Лев Миколайович почав читати з пам'яті поему Шевченка "Наймичка". Читав добре, з гарною вимовою й з вірними наголосами, немов її читав українець…".</a:t>
            </a:r>
          </a:p>
        </p:txBody>
      </p:sp>
    </p:spTree>
    <p:extLst>
      <p:ext uri="{BB962C8B-B14F-4D97-AF65-F5344CB8AC3E}">
        <p14:creationId xmlns:p14="http://schemas.microsoft.com/office/powerpoint/2010/main" val="355926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Толстой і оборона Севастополя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0390" y="2635760"/>
            <a:ext cx="2866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Лев </a:t>
            </a:r>
            <a:r>
              <a:rPr lang="ru-RU" dirty="0" err="1"/>
              <a:t>Миколайович</a:t>
            </a:r>
            <a:r>
              <a:rPr lang="ru-RU" dirty="0"/>
              <a:t> Толстой брав участь в </a:t>
            </a:r>
            <a:r>
              <a:rPr lang="ru-RU" dirty="0" err="1"/>
              <a:t>обороні</a:t>
            </a:r>
            <a:r>
              <a:rPr lang="ru-RU" dirty="0"/>
              <a:t> Севастополя 1854-1855 </a:t>
            </a:r>
            <a:r>
              <a:rPr lang="ru-RU" dirty="0" err="1"/>
              <a:t>рр</a:t>
            </a:r>
            <a:r>
              <a:rPr lang="ru-RU" dirty="0"/>
              <a:t>. Батарея,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служив, </a:t>
            </a:r>
            <a:r>
              <a:rPr lang="ru-RU" dirty="0" err="1"/>
              <a:t>захищала</a:t>
            </a:r>
            <a:r>
              <a:rPr lang="ru-RU" dirty="0"/>
              <a:t> 4-й </a:t>
            </a:r>
            <a:r>
              <a:rPr lang="ru-RU" dirty="0" err="1"/>
              <a:t>бастіон</a:t>
            </a:r>
            <a:r>
              <a:rPr lang="ru-RU" dirty="0"/>
              <a:t>. За </a:t>
            </a:r>
            <a:r>
              <a:rPr lang="ru-RU" dirty="0" err="1"/>
              <a:t>виявлену</a:t>
            </a:r>
            <a:r>
              <a:rPr lang="ru-RU" dirty="0"/>
              <a:t> </a:t>
            </a:r>
            <a:r>
              <a:rPr lang="ru-RU" dirty="0" err="1"/>
              <a:t>хоробрість</a:t>
            </a:r>
            <a:r>
              <a:rPr lang="ru-RU" dirty="0"/>
              <a:t> </a:t>
            </a:r>
            <a:r>
              <a:rPr lang="ru-RU" dirty="0" err="1"/>
              <a:t>артилерійський</a:t>
            </a:r>
            <a:r>
              <a:rPr lang="ru-RU" dirty="0"/>
              <a:t> </a:t>
            </a:r>
            <a:r>
              <a:rPr lang="ru-RU" dirty="0" err="1"/>
              <a:t>підпоручик</a:t>
            </a:r>
            <a:r>
              <a:rPr lang="ru-RU" dirty="0"/>
              <a:t> Л. Толстой </a:t>
            </a:r>
            <a:r>
              <a:rPr lang="ru-RU" dirty="0" err="1"/>
              <a:t>нагороджений</a:t>
            </a:r>
            <a:r>
              <a:rPr lang="ru-RU" dirty="0"/>
              <a:t> орденом і </a:t>
            </a:r>
            <a:r>
              <a:rPr lang="ru-RU" dirty="0" err="1"/>
              <a:t>достроково</a:t>
            </a:r>
            <a:r>
              <a:rPr lang="ru-RU" dirty="0"/>
              <a:t> </a:t>
            </a:r>
            <a:r>
              <a:rPr lang="ru-RU" dirty="0" err="1"/>
              <a:t>підвищений</a:t>
            </a:r>
            <a:r>
              <a:rPr lang="ru-RU" dirty="0"/>
              <a:t> до поручика.</a:t>
            </a:r>
            <a:endParaRPr lang="uk-UA" dirty="0"/>
          </a:p>
        </p:txBody>
      </p:sp>
      <p:pic>
        <p:nvPicPr>
          <p:cNvPr id="6146" name="Picture 2" descr="Пам’ятник артилерійському офіцеру Льву Толстому на 4-му бастіоні Севастопо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10" y="1674396"/>
            <a:ext cx="1921799" cy="44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146" y="61457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err="1"/>
              <a:t>Пам’ятник</a:t>
            </a:r>
            <a:r>
              <a:rPr lang="ru-RU" sz="1400" i="1" dirty="0"/>
              <a:t> </a:t>
            </a:r>
            <a:r>
              <a:rPr lang="ru-RU" sz="1400" i="1" dirty="0" err="1"/>
              <a:t>артилерійському</a:t>
            </a:r>
            <a:r>
              <a:rPr lang="ru-RU" sz="1400" i="1" dirty="0"/>
              <a:t> </a:t>
            </a:r>
            <a:r>
              <a:rPr lang="ru-RU" sz="1400" i="1" dirty="0" err="1"/>
              <a:t>офіцеру</a:t>
            </a:r>
            <a:r>
              <a:rPr lang="ru-RU" sz="1400" i="1" dirty="0"/>
              <a:t> Льву Толстому на 4-му </a:t>
            </a:r>
            <a:r>
              <a:rPr lang="ru-RU" sz="1400" i="1" dirty="0" err="1"/>
              <a:t>бастіоні</a:t>
            </a:r>
            <a:r>
              <a:rPr lang="ru-RU" sz="1400" i="1" dirty="0"/>
              <a:t> Севастополя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167985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590928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Впли</a:t>
            </a:r>
            <a:r>
              <a:rPr lang="ru-RU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Толстога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на </a:t>
            </a:r>
            <a:r>
              <a:rPr lang="ru-RU" sz="2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українську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культуру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2109" y="1893835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 smtClean="0"/>
              <a:t> </a:t>
            </a:r>
            <a:r>
              <a:rPr lang="uk-UA" sz="1600" dirty="0"/>
              <a:t>П</a:t>
            </a:r>
            <a:r>
              <a:rPr lang="uk-UA" sz="1600" dirty="0" smtClean="0"/>
              <a:t>ро Льва Толстого, як великого </a:t>
            </a:r>
            <a:r>
              <a:rPr lang="uk-UA" sz="1600" dirty="0"/>
              <a:t>майстра слова </a:t>
            </a:r>
            <a:r>
              <a:rPr lang="uk-UA" sz="1600" dirty="0" smtClean="0"/>
              <a:t> писали  </a:t>
            </a:r>
            <a:r>
              <a:rPr lang="uk-UA" sz="1600" dirty="0"/>
              <a:t>Леся Українка, В. Стефаник, О. Кобилянська. І. Франко був одним з активних популяризаторів і дослідників творчості Толстого, сприяв  виданню його творів у Західній Україні, де в </a:t>
            </a:r>
            <a:r>
              <a:rPr lang="en-US" sz="1600" dirty="0"/>
              <a:t>X</a:t>
            </a:r>
            <a:r>
              <a:rPr lang="uk-UA" sz="1600" dirty="0"/>
              <a:t>ІХ столітті й з'явилися перші їхні переклади українською. В </a:t>
            </a:r>
            <a:r>
              <a:rPr lang="en-US" sz="1600" dirty="0"/>
              <a:t>XX </a:t>
            </a:r>
            <a:r>
              <a:rPr lang="uk-UA" sz="1600" dirty="0"/>
              <a:t>столітті всі його значні твори переклали В. </a:t>
            </a:r>
            <a:r>
              <a:rPr lang="uk-UA" sz="1600" dirty="0" err="1"/>
              <a:t>Щурат</a:t>
            </a:r>
            <a:r>
              <a:rPr lang="uk-UA" sz="1600" dirty="0"/>
              <a:t>, Г. </a:t>
            </a:r>
            <a:r>
              <a:rPr lang="uk-UA" sz="1600" dirty="0" err="1"/>
              <a:t>Хоткевич</a:t>
            </a:r>
            <a:r>
              <a:rPr lang="uk-UA" sz="1600" dirty="0"/>
              <a:t>, О. </a:t>
            </a:r>
            <a:r>
              <a:rPr lang="uk-UA" sz="1600" dirty="0" err="1"/>
              <a:t>Кундзич</a:t>
            </a:r>
            <a:r>
              <a:rPr lang="uk-UA" sz="1600" dirty="0"/>
              <a:t>, О. Хуторян, Є. </a:t>
            </a:r>
            <a:r>
              <a:rPr lang="uk-UA" sz="1600" dirty="0" err="1"/>
              <a:t>Дробязко</a:t>
            </a:r>
            <a:r>
              <a:rPr lang="uk-UA" sz="1600" dirty="0"/>
              <a:t> та ін., а в 1960 р. у Києві побачило світ зібрання творів Толстого українською мовою в дванадцяти </a:t>
            </a:r>
            <a:r>
              <a:rPr lang="uk-UA" sz="1600" dirty="0" smtClean="0"/>
              <a:t>томах.</a:t>
            </a:r>
          </a:p>
          <a:p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шанувальників</a:t>
            </a:r>
            <a:r>
              <a:rPr lang="ru-RU" sz="1600" dirty="0"/>
              <a:t> </a:t>
            </a:r>
            <a:r>
              <a:rPr lang="ru-RU" sz="1600" dirty="0" err="1"/>
              <a:t>творчості</a:t>
            </a:r>
            <a:r>
              <a:rPr lang="ru-RU" sz="1600" dirty="0"/>
              <a:t> Толстого - Леся </a:t>
            </a:r>
            <a:r>
              <a:rPr lang="ru-RU" sz="1600" dirty="0" err="1"/>
              <a:t>Українка</a:t>
            </a:r>
            <a:r>
              <a:rPr lang="ru-RU" sz="1600" dirty="0"/>
              <a:t> й Василь </a:t>
            </a:r>
            <a:r>
              <a:rPr lang="ru-RU" sz="1600" dirty="0" err="1"/>
              <a:t>Стефаник</a:t>
            </a:r>
            <a:r>
              <a:rPr lang="ru-RU" sz="1600" dirty="0"/>
              <a:t>, Михайло </a:t>
            </a:r>
            <a:r>
              <a:rPr lang="ru-RU" sz="1600" dirty="0" err="1" smtClean="0"/>
              <a:t>Коцюбинський</a:t>
            </a:r>
            <a:r>
              <a:rPr lang="ru-RU" sz="1600" dirty="0" smtClean="0"/>
              <a:t>. В 1978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повістю</a:t>
            </a:r>
            <a:r>
              <a:rPr lang="ru-RU" sz="1600" dirty="0" smtClean="0"/>
              <a:t> «</a:t>
            </a:r>
            <a:r>
              <a:rPr lang="ru-RU" sz="1600" dirty="0" err="1" smtClean="0"/>
              <a:t>Отець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Сергій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знято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одноіменний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фільм</a:t>
            </a:r>
            <a:r>
              <a:rPr lang="ru-RU" sz="1600" dirty="0" smtClean="0"/>
              <a:t> </a:t>
            </a:r>
            <a:r>
              <a:rPr lang="ru-RU" sz="1600" dirty="0"/>
              <a:t> за </a:t>
            </a:r>
            <a:r>
              <a:rPr lang="ru-RU" sz="1600" dirty="0" err="1"/>
              <a:t>участю</a:t>
            </a:r>
            <a:r>
              <a:rPr lang="ru-RU" sz="1600" dirty="0"/>
              <a:t> </a:t>
            </a:r>
            <a:r>
              <a:rPr lang="ru-RU" sz="1600" dirty="0" err="1"/>
              <a:t>видатного</a:t>
            </a:r>
            <a:r>
              <a:rPr lang="ru-RU" sz="1600" dirty="0"/>
              <a:t> </a:t>
            </a:r>
            <a:r>
              <a:rPr lang="ru-RU" sz="1600" dirty="0" err="1"/>
              <a:t>актора</a:t>
            </a:r>
            <a:r>
              <a:rPr lang="ru-RU" sz="1600" dirty="0"/>
              <a:t> й </a:t>
            </a:r>
            <a:r>
              <a:rPr lang="ru-RU" sz="1600" dirty="0" err="1"/>
              <a:t>режисера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ХХ </a:t>
            </a:r>
            <a:r>
              <a:rPr lang="ru-RU" sz="1600" dirty="0" err="1"/>
              <a:t>століття</a:t>
            </a:r>
            <a:r>
              <a:rPr lang="ru-RU" sz="1600" dirty="0"/>
              <a:t> </a:t>
            </a:r>
            <a:r>
              <a:rPr lang="ru-RU" sz="1600" dirty="0" err="1"/>
              <a:t>Сергія</a:t>
            </a:r>
            <a:r>
              <a:rPr lang="ru-RU" sz="1600" dirty="0"/>
              <a:t> </a:t>
            </a:r>
            <a:r>
              <a:rPr lang="ru-RU" sz="1600" dirty="0" smtClean="0"/>
              <a:t>Бондарчука.</a:t>
            </a:r>
            <a:endParaRPr lang="uk-UA" sz="1600" dirty="0"/>
          </a:p>
        </p:txBody>
      </p:sp>
      <p:pic>
        <p:nvPicPr>
          <p:cNvPr id="7170" name="Picture 2" descr="Постер фил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90" y="1985018"/>
            <a:ext cx="2785333" cy="42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7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621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Лев Толстой        і Україна</vt:lpstr>
      <vt:lpstr>Ставлення до українців</vt:lpstr>
      <vt:lpstr>Відвідини Києва</vt:lpstr>
      <vt:lpstr>Гостювання у художника</vt:lpstr>
      <vt:lpstr>Думка щодо  жорстоких репресій проти селянських заворушень в Україні </vt:lpstr>
      <vt:lpstr>Толстой і українська інтелігенція</vt:lpstr>
      <vt:lpstr>Діалог з Яворницьким</vt:lpstr>
      <vt:lpstr>Толстой і оборона Севастополя</vt:lpstr>
      <vt:lpstr>Вплив Толстога на українську культуру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V_dmitro_N</cp:lastModifiedBy>
  <cp:revision>109</cp:revision>
  <dcterms:created xsi:type="dcterms:W3CDTF">2014-11-21T11:00:06Z</dcterms:created>
  <dcterms:modified xsi:type="dcterms:W3CDTF">2018-03-06T18:38:12Z</dcterms:modified>
</cp:coreProperties>
</file>