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8" r:id="rId3"/>
    <p:sldId id="257" r:id="rId4"/>
    <p:sldId id="271" r:id="rId5"/>
    <p:sldId id="259" r:id="rId6"/>
    <p:sldId id="260" r:id="rId7"/>
    <p:sldId id="266" r:id="rId8"/>
    <p:sldId id="265" r:id="rId9"/>
    <p:sldId id="262" r:id="rId10"/>
    <p:sldId id="263" r:id="rId11"/>
    <p:sldId id="267" r:id="rId12"/>
    <p:sldId id="264" r:id="rId13"/>
    <p:sldId id="261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4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02EDEE7-2FF3-4B28-BBBC-9B427E706663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2284943-F8B1-4075-AA6D-95858FA50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F:\media\image74.jpeg" TargetMode="External"/><Relationship Id="rId7" Type="http://schemas.openxmlformats.org/officeDocument/2006/relationships/image" Target="file:///F:\media\image78.jpeg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file:///F:\media\image77.jpeg" TargetMode="External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8101042" cy="208439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Практичне використання дидактичних ігор та ігрових ситуацій на уроках математики в початковій школі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Підготувала</a:t>
            </a:r>
          </a:p>
          <a:p>
            <a:pPr algn="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вчитель початкових класів</a:t>
            </a:r>
          </a:p>
          <a:p>
            <a:pPr algn="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Борщівського НВК </a:t>
            </a:r>
          </a:p>
          <a:p>
            <a:pPr algn="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“ЗНЗ І-ІІІ ст. №3-гімназія</a:t>
            </a:r>
          </a:p>
          <a:p>
            <a:pPr algn="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ім. Р.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Андріяшика”</a:t>
            </a:r>
            <a:endParaRPr lang="uk-UA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Гура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Оксана Богданівна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´Ð¸Ð´Ð°ÐºÑÐ¸ÑÐ½Ñ ÑÐ³ÑÐ¸ Ð½Ð° ÑÑÐ¾ÐºÐ°Ñ Ð¼Ð°ÑÐµÐ¼Ð°ÑÐ¸ÐºÐ¸ Ð² Ð¿Ð¾ÑÐ°ÑÐºÐ¾Ð²Ð¸Ñ ÐºÐ»Ð°ÑÐ°Ñ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011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2.bp.blogspot.com/-Db4pH7eshI8/WBcwuXjEe1I/AAAAAAAAAPI/xRg2G_h9R3EOXBOrwKvPZXfDMEOu9GVdQCLcB/s320/5255_html_m6b1a38e9.png"/>
          <p:cNvPicPr/>
          <p:nvPr/>
        </p:nvPicPr>
        <p:blipFill>
          <a:blip r:embed="rId2"/>
          <a:srcRect l="12500" r="12500"/>
          <a:stretch>
            <a:fillRect/>
          </a:stretch>
        </p:blipFill>
        <p:spPr bwMode="auto">
          <a:xfrm>
            <a:off x="142844" y="0"/>
            <a:ext cx="8572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3.bp.blogspot.com/-FCYN4Brpzhk/WBcwplqRRvI/AAAAAAAAAPA/Qt88FlfNnqgb57hj2ckJg9aeui_jsF6CQCLcB/s320/img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771530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fc.vseosvita.ua/000tlj-7ebb/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114300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86634" cy="286861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найнижчий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цирк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прийшла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руда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лисиця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Слон,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папуга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тигриця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Мишка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зайчик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куцохвіст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найнижчий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зріст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7" descr="https://fc.vseosvita.ua/000tlj-7ebb/0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81176" y="3357562"/>
            <a:ext cx="2810401" cy="3071834"/>
          </a:xfrm>
          <a:prstGeom prst="rect">
            <a:avLst/>
          </a:prstGeom>
          <a:noFill/>
        </p:spPr>
      </p:pic>
      <p:pic>
        <p:nvPicPr>
          <p:cNvPr id="23" name="Рисунок 6" descr="https://fc.vseosvita.ua/000tlj-7ebb/00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714884"/>
            <a:ext cx="4243406" cy="2424123"/>
          </a:xfrm>
          <a:prstGeom prst="rect">
            <a:avLst/>
          </a:prstGeom>
          <a:noFill/>
        </p:spPr>
      </p:pic>
      <p:pic>
        <p:nvPicPr>
          <p:cNvPr id="25" name="Рисунок 24" descr="https://fc.vseosvita.ua/000tlj-7ebb/00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143248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fc.vseosvita.ua/000tlj-7ebb/00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286124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https://fc.vseosvita.ua/000tlj-7ebb/0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0"/>
            <a:ext cx="1500197" cy="2205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5" name="Рисунок 10" descr="https://fc.vseosvita.ua/000tlj-7ebb/00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2383590" cy="2571768"/>
          </a:xfrm>
          <a:prstGeom prst="rect">
            <a:avLst/>
          </a:prstGeom>
          <a:noFill/>
        </p:spPr>
      </p:pic>
      <p:pic>
        <p:nvPicPr>
          <p:cNvPr id="16394" name="Рисунок 11" descr="https://fc.vseosvita.ua/000tlj-7ebb/0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7275" y="571480"/>
            <a:ext cx="2731197" cy="2714644"/>
          </a:xfrm>
          <a:prstGeom prst="rect">
            <a:avLst/>
          </a:prstGeom>
          <a:noFill/>
        </p:spPr>
      </p:pic>
      <p:pic>
        <p:nvPicPr>
          <p:cNvPr id="16393" name="Рисунок 12" descr="https://fc.vseosvita.ua/000tlj-7ebb/00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7" y="3714752"/>
            <a:ext cx="2438577" cy="2528894"/>
          </a:xfrm>
          <a:prstGeom prst="rect">
            <a:avLst/>
          </a:prstGeom>
          <a:noFill/>
        </p:spPr>
      </p:pic>
      <p:pic>
        <p:nvPicPr>
          <p:cNvPr id="16392" name="Рисунок 13" descr="https://fc.vseosvita.ua/000tlj-7ebb/00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7460" y="3571876"/>
            <a:ext cx="3590043" cy="3286124"/>
          </a:xfrm>
          <a:prstGeom prst="rect">
            <a:avLst/>
          </a:prstGeom>
          <a:noFill/>
        </p:spPr>
      </p:pic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3143240" y="285728"/>
            <a:ext cx="314327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Весела </a:t>
            </a: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лічба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веселі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киці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Грались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травиці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Рижик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теж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них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прибіг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кошенят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усіх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âÐÐ¾Ð¶Ð½Ð° Ð´Ð¸ÑÐ¸Ð½Ð° Ð¼Ð°Ñ&#10;ÑÐ²ÑÐ¹ Ð½ÐµÐ¿Ð¾Ð²ÑÐ¾ÑÐ½Ð¸Ð¹ Ð´Ð°Ñ,&#10;ÑÐºÐ¸Ð¹ Ð¿Ð¾ÑÑÑÐ±Ð½Ð¾ Ð¿Ð¾Ð¼ÑÑÐ¸ÑÐ¸,&#10;Ð²ÑÐ´Ð½Ð°Ð¹ÑÐ¸, Ð²ÑÐ´ÑÐ»ÑÑÑÐ²Ð°ÑÐ¸.&#10;Ð ÑÐ¾Ð´Ñ Ð²ÑÐ½ Ð·Ð°ÑÑÑ,&#10;Ð·Ð°ÑÑÐºÑÐ¸ÑÑÑÑ ÐºÐ¾ÑÑ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81544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6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Знайди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6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помилку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Рисунок 14" descr="https://fc.vseosvita.ua/000tlj-7ebb/00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571744"/>
            <a:ext cx="3652844" cy="3844427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457200"/>
            <a:ext cx="893372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Незнайко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записав ряд цифр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1; 3; 5; 2; 4.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fc.vseosvita.ua/000tlj-7ebb/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5"/>
            <a:ext cx="4000528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2071670" y="2357430"/>
            <a:ext cx="1008062" cy="649287"/>
          </a:xfrm>
          <a:prstGeom prst="cloudCallout">
            <a:avLst>
              <a:gd name="adj1" fmla="val -33306"/>
              <a:gd name="adj2" fmla="val 4290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 rot="21461182">
            <a:off x="2372760" y="2294138"/>
            <a:ext cx="4191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>
                <a:solidFill>
                  <a:srgbClr val="000099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500430" y="1071546"/>
            <a:ext cx="1008062" cy="649288"/>
          </a:xfrm>
          <a:prstGeom prst="cloudCallout">
            <a:avLst>
              <a:gd name="adj1" fmla="val -37245"/>
              <a:gd name="adj2" fmla="val 42176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1142984"/>
            <a:ext cx="571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11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971550" y="1916113"/>
            <a:ext cx="1008063" cy="649287"/>
          </a:xfrm>
          <a:prstGeom prst="cloudCallout">
            <a:avLst>
              <a:gd name="adj1" fmla="val -44644"/>
              <a:gd name="adj2" fmla="val 56602"/>
            </a:avLst>
          </a:prstGeom>
          <a:solidFill>
            <a:srgbClr val="0070C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714348" y="785794"/>
            <a:ext cx="7858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2" name="Полилиния 11"/>
          <p:cNvSpPr/>
          <p:nvPr/>
        </p:nvSpPr>
        <p:spPr>
          <a:xfrm>
            <a:off x="1285852" y="0"/>
            <a:ext cx="7000924" cy="1012755"/>
          </a:xfrm>
          <a:custGeom>
            <a:avLst/>
            <a:gdLst>
              <a:gd name="connsiteX0" fmla="*/ 0 w 5235042"/>
              <a:gd name="connsiteY0" fmla="*/ 0 h 1012755"/>
              <a:gd name="connsiteX1" fmla="*/ 5235042 w 5235042"/>
              <a:gd name="connsiteY1" fmla="*/ 0 h 1012755"/>
              <a:gd name="connsiteX2" fmla="*/ 5235042 w 5235042"/>
              <a:gd name="connsiteY2" fmla="*/ 1012755 h 1012755"/>
              <a:gd name="connsiteX3" fmla="*/ 0 w 5235042"/>
              <a:gd name="connsiteY3" fmla="*/ 1012755 h 1012755"/>
              <a:gd name="connsiteX4" fmla="*/ 0 w 5235042"/>
              <a:gd name="connsiteY4" fmla="*/ 0 h 101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042" h="1012755">
                <a:moveTo>
                  <a:pt x="0" y="0"/>
                </a:moveTo>
                <a:lnTo>
                  <a:pt x="5235042" y="0"/>
                </a:lnTo>
                <a:lnTo>
                  <a:pt x="5235042" y="1012755"/>
                </a:lnTo>
                <a:lnTo>
                  <a:pt x="0" y="1012755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Front" fov="3900000"/>
            <a:lightRig rig="threePt" dir="t"/>
          </a:scene3d>
        </p:spPr>
        <p:txBody>
          <a:bodyPr wrap="square" lIns="108000" tIns="72000" rIns="252000" bIns="10800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Остр</a:t>
            </a:r>
            <a:r>
              <a:rPr lang="uk-UA" sz="5400" b="1" spc="50" dirty="0" err="1" smtClean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ів</a:t>
            </a:r>
            <a:r>
              <a:rPr lang="uk-UA" sz="5400" b="1" spc="50" dirty="0" smtClean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чисел</a:t>
            </a:r>
            <a:endParaRPr lang="ru-RU" sz="5400" b="1" spc="50" dirty="0">
              <a:ln w="11430"/>
              <a:gradFill flip="none" rotWithShape="1"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5" descr="ostr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844675"/>
            <a:ext cx="2520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 rot="18918389">
            <a:off x="969963" y="1838325"/>
            <a:ext cx="7921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>
                <a:solidFill>
                  <a:srgbClr val="000099"/>
                </a:solidFill>
                <a:latin typeface="Times New Roman" pitchFamily="18" charset="0"/>
              </a:rPr>
              <a:t>16</a:t>
            </a: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2214546" y="1357298"/>
            <a:ext cx="1008063" cy="649288"/>
          </a:xfrm>
          <a:prstGeom prst="cloudCallout">
            <a:avLst>
              <a:gd name="adj1" fmla="val -44644"/>
              <a:gd name="adj2" fmla="val 56602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</a:rPr>
              <a:t>5</a:t>
            </a:r>
            <a:endParaRPr lang="ru-RU" sz="4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4786314" y="1000108"/>
            <a:ext cx="1008062" cy="649287"/>
          </a:xfrm>
          <a:prstGeom prst="cloudCallout">
            <a:avLst>
              <a:gd name="adj1" fmla="val -33306"/>
              <a:gd name="adj2" fmla="val 4290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</a:rPr>
              <a:t>20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4" name="AutoShape 27"/>
          <p:cNvSpPr>
            <a:spLocks noChangeArrowheads="1"/>
          </p:cNvSpPr>
          <p:nvPr/>
        </p:nvSpPr>
        <p:spPr bwMode="auto">
          <a:xfrm>
            <a:off x="6143636" y="1285860"/>
            <a:ext cx="1008062" cy="649288"/>
          </a:xfrm>
          <a:prstGeom prst="cloudCallout">
            <a:avLst>
              <a:gd name="adj1" fmla="val -530472"/>
              <a:gd name="adj2" fmla="val 111856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</a:rPr>
              <a:t>9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auto">
          <a:xfrm>
            <a:off x="7164388" y="2060575"/>
            <a:ext cx="1008062" cy="649288"/>
          </a:xfrm>
          <a:prstGeom prst="cloudCallout">
            <a:avLst>
              <a:gd name="adj1" fmla="val -14407"/>
              <a:gd name="adj2" fmla="val 40954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429388" y="2857496"/>
            <a:ext cx="1008062" cy="649288"/>
          </a:xfrm>
          <a:prstGeom prst="cloudCallout">
            <a:avLst>
              <a:gd name="adj1" fmla="val -14407"/>
              <a:gd name="adj2" fmla="val 40954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1" descr="Untitled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4900"/>
            <a:ext cx="13684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619250" y="3284538"/>
            <a:ext cx="720725" cy="576262"/>
          </a:xfrm>
          <a:prstGeom prst="ellipse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2714612" y="4071942"/>
            <a:ext cx="720725" cy="574675"/>
          </a:xfrm>
          <a:prstGeom prst="ellipse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857620" y="4357694"/>
            <a:ext cx="785818" cy="64294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214942" y="4286256"/>
            <a:ext cx="785818" cy="5715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429388" y="3786190"/>
            <a:ext cx="771524" cy="5715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57224" y="5072074"/>
            <a:ext cx="7429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розділити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числа?</a:t>
            </a:r>
            <a:endParaRPr lang="ru-RU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0.05526 C 0.03836 0.05318 0.04236 0.04948 0.04895 0.04671 C 0.06441 0.03307 0.08541 0.04763 0.10295 0.05087 C 0.14409 0.06914 0.18628 0.06867 0.22986 0.07006 C 0.23836 0.07284 0.2467 0.07561 0.25503 0.07838 C 0.25816 0.09064 0.26302 0.1059 0.27274 0.11006 C 0.2908 0.12694 0.33038 0.11492 0.34253 0.11445 C 0.35347 0.10451 0.3585 0.10729 0.3743 0.1059 C 0.39427 0.09295 0.36423 0.11145 0.3901 0.09966 C 0.39201 0.09873 0.39323 0.09642 0.39496 0.09526 C 0.40225 0.09087 0.40625 0.09064 0.41406 0.08902 C 0.41979 0.08301 0.425 0.07908 0.43142 0.07422 C 0.43645 0.07052 0.43854 0.06613 0.44409 0.06359 C 0.45243 0.05295 0.47118 0.04833 0.48229 0.04255 C 0.48958 0.03862 0.49409 0.03052 0.50121 0.02567 C 0.51128 0.01873 0.52031 0.01388 0.53142 0.01087 C 0.53663 0.00347 0.54149 0.00208 0.54895 0.00023 C 0.55642 -0.00647 0.55729 -0.003 0.56163 -0.01456 C 0.5625 -0.02982 0.56857 -0.06404 0.5585 -0.07584 C 0.55555 -0.0793 0.55208 -0.08162 0.54895 -0.08439 C 0.54705 -0.08555 0.54635 -0.08786 0.54566 -0.08855 C 0.54166 -0.09063 0.53298 -0.09271 0.53298 -0.09248 C 0.52951 -0.09849 0.52639 -0.10381 0.52187 -0.10751 C 0.5125 -0.11445 0.51979 -0.10636 0.51562 -0.1119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-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6" descr="https://fc.vseosvita.ua/000tlj-7ebb/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643314"/>
            <a:ext cx="6648045" cy="2857520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9900" y="377478"/>
            <a:ext cx="228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Мовчанка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питання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вчителя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?»,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діти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дивлячись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малюнок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мовчки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рахують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предмети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показують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відповідну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цифру на </a:t>
            </a:r>
            <a:r>
              <a:rPr lang="ru-RU" sz="20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віялі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5" descr="https://fc.vseosvita.ua/000tlj-7ebb/00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2286000" cy="217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285852" y="642918"/>
            <a:ext cx="7143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«День — </a:t>
            </a: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ніч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0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дошці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виставлені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цифри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до 10.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Ніч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—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заплющують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«День» —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розплющують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говорять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яка цифра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зникла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 descr="https://fc.vseosvita.ua/000tlj-7ebb/0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214686"/>
            <a:ext cx="6500858" cy="315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571604" y="500042"/>
            <a:ext cx="682661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Допоможи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Незнайкові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5" name="Рисунок 18" descr="https://fc.vseosvita.ua/000tlj-7ebb/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3143248"/>
            <a:ext cx="2719394" cy="3297988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1472" y="1142984"/>
            <a:ext cx="892971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5 = 7       3 6 = 9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 7 = 1       7 6 = 1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 2 = 6       7 7 = 0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 2 = 4     6 8 = 14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 3 = 8  4 7 = 11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 descr="https://fc.vseosvita.ua/000tlj-7ebb/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428868"/>
            <a:ext cx="257176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9" descr="https://fc.vseosvita.ua/000tlj-7ebb/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7" y="1357299"/>
            <a:ext cx="7608605" cy="5143512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571604" y="428604"/>
            <a:ext cx="44291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«Яке число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загубилося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857356" y="1142984"/>
            <a:ext cx="601548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1 3 4 5 7 8 10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1 2 4 5 6 8 9 10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1 2 3 5 6 7 9 10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0" descr="https://fc.vseosvita.ua/000tlj-7ebb/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4143380"/>
            <a:ext cx="6121455" cy="2357454"/>
          </a:xfrm>
          <a:prstGeom prst="rect">
            <a:avLst/>
          </a:prstGeom>
          <a:noFill/>
        </p:spPr>
      </p:pic>
      <p:pic>
        <p:nvPicPr>
          <p:cNvPr id="50177" name="Рисунок 21" descr="https://fc.vseosvita.ua/000tlj-7ebb/0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14290"/>
            <a:ext cx="3650686" cy="2357454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643174" y="357166"/>
            <a:ext cx="3500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Знайди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цифру»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00034" y="1142984"/>
            <a:ext cx="8143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Залетіли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клас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синиці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подзьобали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одиниці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Залетіли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сойки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склювали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двійки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Залетіли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горобці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786050" y="2714620"/>
            <a:ext cx="38576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не стало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цифри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3.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Повідомити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вас прошу,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 стояли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цифри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 + ? = 7      ? + 4 = 6     8 – ? = 5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2" descr="https://fc.vseosvita.ua/000tlj-7ebb/0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8402158" cy="4429156"/>
          </a:xfrm>
          <a:prstGeom prst="rect">
            <a:avLst/>
          </a:prstGeom>
          <a:noFill/>
        </p:spPr>
      </p:pic>
      <p:pic>
        <p:nvPicPr>
          <p:cNvPr id="49153" name="Рисунок 23" descr="https://fc.vseosvita.ua/000tlj-7ebb/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1761468" cy="2571744"/>
          </a:xfrm>
          <a:prstGeom prst="rect">
            <a:avLst/>
          </a:prstGeom>
          <a:noFill/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428992" y="285728"/>
            <a:ext cx="5084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«Засели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будиночки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00100" y="4357694"/>
            <a:ext cx="3071834" cy="1285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71802" y="1071546"/>
            <a:ext cx="3714776" cy="221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28662" y="4143380"/>
          <a:ext cx="3262316" cy="1567634"/>
        </p:xfrm>
        <a:graphic>
          <a:graphicData uri="http://schemas.openxmlformats.org/drawingml/2006/table">
            <a:tbl>
              <a:tblPr/>
              <a:tblGrid>
                <a:gridCol w="815579"/>
                <a:gridCol w="815579"/>
                <a:gridCol w="815579"/>
                <a:gridCol w="815579"/>
              </a:tblGrid>
              <a:tr h="783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err="1"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err="1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3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14282" y="142852"/>
            <a:ext cx="75009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Відгадай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428860" y="914400"/>
            <a:ext cx="521497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+ 3 = 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– 4 = 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+ 0 = 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– 5 = 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fc.vseosvita.ua/000tlj-7ebb/01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714752"/>
            <a:ext cx="3124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Рисунок 25" descr="https://fc.vseosvita.ua/000tlj-7ebb/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2"/>
            <a:ext cx="7786742" cy="4500594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00364" y="642918"/>
            <a:ext cx="3357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швидше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сувора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солов’їна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Математика —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країна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Праця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тут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іде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завзята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лиш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спритно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рахувати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ділити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віднімати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Множить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швидко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додавати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кмітливо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збагнути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Першим в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відповіді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бути.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Ледарів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нас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немає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руки не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піднімає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?!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Вирушаємо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путь —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цікаві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речі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ждуть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4500562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57356" y="428604"/>
            <a:ext cx="4286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«Магазин»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магазині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зошити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лінійки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олівці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ручки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14480" y="1643050"/>
            <a:ext cx="507209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Зошит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коштує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18к.,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лінійка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13 к., ручка 17 к.,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олівець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12 к.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вас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монети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10к., 2 к., 5 к., 1 к.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монети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візьмете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купити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Рисунок 26" descr="https://fc.vseosvita.ua/000tlj-7ebb/0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1714512" cy="2272725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fc.vseosvita.ua/000tlj-7ebb/01b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929066"/>
            <a:ext cx="2071702" cy="220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fc.vseosvita.ua/000tlj-7ebb/01c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2928934"/>
            <a:ext cx="1285884" cy="308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29" descr="https://fc.vseosvita.ua/000tlj-7ebb/01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143116"/>
            <a:ext cx="3662371" cy="4417646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785918" y="428604"/>
            <a:ext cx="55721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Впізнай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число»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571472" y="1428736"/>
            <a:ext cx="485778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Яке число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складається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десятка 2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одиниць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1 десятка 4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одиниць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1 десятка 6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одиниць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1 десятка 9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одиниць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000364" y="142852"/>
            <a:ext cx="550072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Віднови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числа»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снігу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сорока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розклала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повіяв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вітерець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частину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засипало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сніжком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Допоможіть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сороці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відновити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..+2=4    ..+3=6          ..+4=6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..+2=5    ..+1=4          ..+1=5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3756031" cy="528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428860" y="285728"/>
            <a:ext cx="600079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«Будь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уважний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лапок у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вовків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(4)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мишки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хвостів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?(1)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вушок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зайців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?(2)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пальців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руці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?(5)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лисиці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?(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Ніскільки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теремі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криниць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(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Ніскільки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жаб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літає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 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Ніскільки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хвостиків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тебе? (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Жарт)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ÐÐ°ÑÑÐ¸Ð½ÐºÐ¸ Ð¿Ð¾ Ð·Ð°Ð¿ÑÐ¾ÑÑ Ð´Ð¸Ð´Ð°ÐºÑÐ¸ÑÐ½Ñ ÑÐ³ÑÐ¸ Ð½Ð° ÑÑÐ¾ÐºÐ°Ñ Ð¼Ð°ÑÐµÐ¼Ð°ÑÐ¸ÐºÐ¸ Ð² Ð¿Ð¾ÑÐ°ÑÐºÐ¾Ð²Ð¸Ñ ÐºÐ»Ð°ÑÐ°Ñ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6350"/>
            <a:ext cx="3071802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0" descr="https://fc.vseosvita.ua/000tlj-7ebb/01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14686"/>
            <a:ext cx="2615785" cy="3381381"/>
          </a:xfrm>
          <a:prstGeom prst="rect">
            <a:avLst/>
          </a:prstGeom>
          <a:noFill/>
        </p:spPr>
      </p:pic>
      <p:pic>
        <p:nvPicPr>
          <p:cNvPr id="46081" name="Рисунок 31" descr="https://fc.vseosvita.ua/000tlj-7ebb/0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12" y="2928934"/>
            <a:ext cx="3076574" cy="2786082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571868" y="214291"/>
            <a:ext cx="3143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задачі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571736" y="3286124"/>
            <a:ext cx="2571768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лужку 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лози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Заховалось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отут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стоять ще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густій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рясній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траві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Порахуємо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гуртом,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тих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642910" y="714356"/>
            <a:ext cx="30003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качечки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летять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над нами,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інших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хмарками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качечок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річкою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качечок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полічили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785794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Курка, стоячи на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двох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ногах,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важить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кг.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кілограмів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важитиме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курка, яка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стоїть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одній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нозі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32" descr="https://fc.vseosvita.ua/000tlj-7ebb/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0" cy="277739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929058" y="428604"/>
            <a:ext cx="38576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Сім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зайчиків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сидять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зайчика на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обід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траву вони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їдять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іще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два прискакали.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зайців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порахували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Рисунок 33" descr="https://fc.vseosvita.ua/000tlj-7ebb/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357562"/>
            <a:ext cx="3806978" cy="3138491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1071538" y="3214686"/>
            <a:ext cx="335758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Завітав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дружок-сусід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Зайченята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поруч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сіли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 по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п’ять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морквинок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з’їли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вас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рахувать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буде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п’ять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п’ять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Рисунок 34" descr="https://fc.vseosvita.ua/000tlj-7ebb/0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33741" cy="2500306"/>
          </a:xfrm>
          <a:prstGeom prst="rect">
            <a:avLst/>
          </a:prstGeom>
          <a:noFill/>
        </p:spPr>
      </p:pic>
      <p:pic>
        <p:nvPicPr>
          <p:cNvPr id="54274" name="Рисунок 35" descr="https://fc.vseosvita.ua/000tlj-7ebb/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1942"/>
            <a:ext cx="2266950" cy="2476500"/>
          </a:xfrm>
          <a:prstGeom prst="rect">
            <a:avLst/>
          </a:prstGeom>
          <a:noFill/>
        </p:spPr>
      </p:pic>
      <p:pic>
        <p:nvPicPr>
          <p:cNvPr id="54273" name="Рисунок 36" descr="https://fc.vseosvita.ua/000tlj-7ebb/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143380"/>
            <a:ext cx="2552700" cy="2266950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357554" y="357166"/>
            <a:ext cx="307180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Андрія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книжок,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в Павла —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чотири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книжечок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разом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вже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полічили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2000232" y="2857496"/>
            <a:ext cx="278608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Чотири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груші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Ваня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чотири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братик дав.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подвір’ї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Ваня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Вісім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груш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одразу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з’їв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подумав —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мало?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груш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іще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зосталось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5929322" y="1714488"/>
            <a:ext cx="285752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Мама </a:t>
            </a:r>
            <a:r>
              <a:rPr lang="ru-RU" sz="2000" b="1" dirty="0" err="1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донечці</a:t>
            </a:r>
            <a:r>
              <a:rPr lang="ru-RU" sz="2000" b="1" dirty="0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сину</a:t>
            </a:r>
            <a:endParaRPr lang="ru-RU" sz="2000" b="1" dirty="0" smtClean="0">
              <a:solidFill>
                <a:srgbClr val="CC04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Роздавала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апельсини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–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Андрію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й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5.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Тож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давайте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рахувать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 то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C04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апельсинів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C042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Дала мама </a:t>
            </a:r>
            <a:r>
              <a:rPr lang="ru-RU" sz="2000" b="1" dirty="0" err="1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дочці</a:t>
            </a:r>
            <a:r>
              <a:rPr lang="ru-RU" sz="2000" b="1" dirty="0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й </a:t>
            </a:r>
            <a:r>
              <a:rPr lang="ru-RU" sz="2000" b="1" dirty="0" err="1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сину</a:t>
            </a:r>
            <a:r>
              <a:rPr lang="ru-RU" sz="2000" b="1" dirty="0" smtClean="0">
                <a:solidFill>
                  <a:srgbClr val="CC04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ru-RU" sz="2000" b="1" dirty="0" smtClean="0">
              <a:solidFill>
                <a:srgbClr val="CC04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Рисунок 37" descr="https://fc.vseosvita.ua/000tlj-7ebb/0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1868" cy="3472649"/>
          </a:xfrm>
          <a:prstGeom prst="rect">
            <a:avLst/>
          </a:prstGeom>
          <a:noFill/>
        </p:spPr>
      </p:pic>
      <p:pic>
        <p:nvPicPr>
          <p:cNvPr id="53252" name="Рисунок 38" descr="https://fc.vseosvita.ua/000tlj-7ebb/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929067"/>
            <a:ext cx="2786082" cy="2909908"/>
          </a:xfrm>
          <a:prstGeom prst="rect">
            <a:avLst/>
          </a:prstGeom>
          <a:noFill/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500034" y="3357562"/>
            <a:ext cx="414340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Прилетіли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голуби та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й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сідають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дуби.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Сядуть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двоє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один дуб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гуляє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Сядуть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одному — дуба не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вистачає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Скільки було голубів і скільки дубів?</a:t>
            </a:r>
            <a:endParaRPr lang="ru-RU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3306" y="57148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зайшов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Мишко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за ним —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Петько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за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Маринка,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нею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Ярина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за нею Ганна.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хлоп'ят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c.vseosvita.ua/000tlj-7ebb/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0570"/>
            <a:ext cx="3143240" cy="235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fc.vseosvita.ua/000tlj-7ebb/02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785926"/>
            <a:ext cx="23812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28926" y="1142984"/>
            <a:ext cx="35719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Два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півника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току,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гусочки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садку,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качечки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курки в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лободі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0" descr="https://fc.vseosvita.ua/000tlj-7ebb/0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04"/>
            <a:ext cx="2428892" cy="3332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7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7030A0"/>
                </a:solidFill>
              </a:rPr>
              <a:t>Йшли кум і кума, брат і сестра;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знайшли вони 3 яблука.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А як ними поділитися,щоб кожному по цілому і ще по половині?</a:t>
            </a:r>
            <a:endParaRPr lang="ru-RU" dirty="0"/>
          </a:p>
        </p:txBody>
      </p:sp>
      <p:pic>
        <p:nvPicPr>
          <p:cNvPr id="4" name="Picture 2" descr="F:\рисунки\фрукты\j034487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429000"/>
            <a:ext cx="2143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рисунки\фрукты\j034487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572008"/>
            <a:ext cx="2143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рисунки\фрукты\j034487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2143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643314"/>
            <a:ext cx="342902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285728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Знайди помилку!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57884" y="1285860"/>
            <a:ext cx="32861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48:6=8</a:t>
            </a:r>
          </a:p>
          <a:p>
            <a:pPr algn="ctr"/>
            <a:r>
              <a:rPr lang="uk-UA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7х9=65</a:t>
            </a:r>
          </a:p>
          <a:p>
            <a:pPr algn="ctr"/>
            <a:r>
              <a:rPr lang="uk-UA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5х9=45</a:t>
            </a:r>
            <a:endParaRPr lang="ru-RU" sz="6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621507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5"/>
          <a:stretch>
            <a:fillRect/>
          </a:stretch>
        </p:blipFill>
        <p:spPr bwMode="auto">
          <a:xfrm>
            <a:off x="285719" y="357166"/>
            <a:ext cx="501921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43042" y="1142984"/>
            <a:ext cx="22860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•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8ed0e8743d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1525" y="2590800"/>
            <a:ext cx="3292475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42910" y="5000636"/>
            <a:ext cx="1914525" cy="1676400"/>
            <a:chOff x="3306" y="3114"/>
            <a:chExt cx="1206" cy="1056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06" y="3114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312" y="3120"/>
              <a:ext cx="120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80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78</a:t>
              </a:r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3071802" y="5000636"/>
            <a:ext cx="2057400" cy="1676400"/>
            <a:chOff x="3216" y="3024"/>
            <a:chExt cx="1296" cy="1056"/>
          </a:xfrm>
        </p:grpSpPr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6" y="3024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3312" y="3120"/>
              <a:ext cx="120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80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30</a:t>
              </a:r>
            </a:p>
          </p:txBody>
        </p:sp>
      </p:grpSp>
      <p:grpSp>
        <p:nvGrpSpPr>
          <p:cNvPr id="26" name="Group 12"/>
          <p:cNvGrpSpPr>
            <a:grpSpLocks/>
          </p:cNvGrpSpPr>
          <p:nvPr/>
        </p:nvGrpSpPr>
        <p:grpSpPr bwMode="auto">
          <a:xfrm>
            <a:off x="5257800" y="4929188"/>
            <a:ext cx="1905000" cy="1676400"/>
            <a:chOff x="3312" y="3057"/>
            <a:chExt cx="1200" cy="1056"/>
          </a:xfrm>
        </p:grpSpPr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20" y="3057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3312" y="3120"/>
              <a:ext cx="120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80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46</a:t>
              </a:r>
            </a:p>
          </p:txBody>
        </p:sp>
      </p:grpSp>
      <p:pic>
        <p:nvPicPr>
          <p:cNvPr id="22" name="Picture 2" descr="H:\1,12\dividers_8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5848350"/>
            <a:ext cx="2752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:\1,12\dividers_8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48350"/>
            <a:ext cx="2752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:\1,12\dividers_8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5848350"/>
            <a:ext cx="2752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5715008" y="357166"/>
            <a:ext cx="2857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8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Гол!</a:t>
            </a:r>
            <a:endParaRPr lang="ru-RU" sz="8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875 -0.5333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2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357166"/>
            <a:ext cx="464345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Влітку наїдається,</a:t>
            </a:r>
            <a:b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взимку висипляється!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К  В  Д 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Е М Е  И 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 8  1   3  6  2  4  5  7 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Відгадай слово!</a:t>
            </a:r>
            <a:b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4 5 6</a:t>
            </a:r>
            <a:b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8 2 3 7 </a:t>
            </a:r>
            <a:b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4 5 6 7 8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рисунки\дети\j023210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7" y="2571744"/>
            <a:ext cx="239629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:\1,12\anmated_doll_0003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86058"/>
            <a:ext cx="3000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Администратор\Рабочий стол\мама\анимация\1206897814_2d278d6e84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4071938"/>
            <a:ext cx="150018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357422" y="1928802"/>
            <a:ext cx="3500462" cy="32147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 smtClean="0">
                <a:latin typeface="Times New Roman" pitchFamily="18" charset="0"/>
                <a:cs typeface="Times New Roman" pitchFamily="18" charset="0"/>
              </a:rPr>
              <a:t>36:9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596" y="2143116"/>
            <a:ext cx="1985970" cy="71438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785918" y="1071546"/>
            <a:ext cx="2071702" cy="92869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14810" y="1071546"/>
            <a:ext cx="2286016" cy="7858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000760" y="3071810"/>
            <a:ext cx="1785950" cy="7858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643570" y="2000240"/>
            <a:ext cx="2071702" cy="7858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14282" y="3214686"/>
            <a:ext cx="1928826" cy="71438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71472" y="4429132"/>
            <a:ext cx="1857388" cy="6429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571604" y="5286388"/>
            <a:ext cx="1928826" cy="6429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786182" y="5429264"/>
            <a:ext cx="2071702" cy="7858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572132" y="4143380"/>
            <a:ext cx="1857388" cy="100013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Администратор\Рабочий стол\1,12\animated_cartoon_004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429000"/>
            <a:ext cx="405245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0"/>
            <a:ext cx="5072098" cy="35004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642918"/>
            <a:ext cx="10001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285728"/>
            <a:ext cx="5000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736" y="642918"/>
            <a:ext cx="8066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2198" y="0"/>
            <a:ext cx="278608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15140" y="214290"/>
            <a:ext cx="1428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72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43702" y="1714488"/>
            <a:ext cx="1428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15140" y="3143248"/>
            <a:ext cx="1428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63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3702" y="4857760"/>
            <a:ext cx="1428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81</a:t>
            </a:r>
            <a:endParaRPr lang="ru-RU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13"/>
          <p:cNvPicPr>
            <a:picLocks noChangeAspect="1" noChangeArrowheads="1"/>
          </p:cNvPicPr>
          <p:nvPr/>
        </p:nvPicPr>
        <p:blipFill>
          <a:blip r:embed="rId2"/>
          <a:srcRect t="16744"/>
          <a:stretch>
            <a:fillRect/>
          </a:stretch>
        </p:blipFill>
        <p:spPr bwMode="auto">
          <a:xfrm>
            <a:off x="138054" y="3857628"/>
            <a:ext cx="6108816" cy="2643206"/>
          </a:xfrm>
          <a:prstGeom prst="rect">
            <a:avLst/>
          </a:prstGeom>
          <a:noFill/>
        </p:spPr>
      </p:pic>
      <p:pic>
        <p:nvPicPr>
          <p:cNvPr id="1027" name="Picture 3" descr="image15"/>
          <p:cNvPicPr>
            <a:picLocks noChangeAspect="1" noChangeArrowheads="1"/>
          </p:cNvPicPr>
          <p:nvPr/>
        </p:nvPicPr>
        <p:blipFill>
          <a:blip r:embed="rId3"/>
          <a:srcRect l="1524" t="62628" r="18614" b="12042"/>
          <a:stretch>
            <a:fillRect/>
          </a:stretch>
        </p:blipFill>
        <p:spPr bwMode="auto">
          <a:xfrm>
            <a:off x="2000232" y="1000108"/>
            <a:ext cx="6572296" cy="27146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214290"/>
            <a:ext cx="77525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Збери</a:t>
            </a:r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геометричну</a:t>
            </a:r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4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ігуру</a:t>
            </a:r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ÐÐ°ÑÑÐ¸Ð½ÐºÐ¸ Ð¿Ð¾ Ð·Ð°Ð¿ÑÐ¾ÑÑ Ð´Ð¸Ð´Ð°ÐºÑÐ¸ÑÐ½Ñ ÑÐ³ÑÐ¸ Ð½Ð° ÑÑÐ¾ÐºÐ°Ñ Ð¼Ð°ÑÐµÐ¼Ð°ÑÐ¸ÐºÐ¸ Ð² Ð¿Ð¾ÑÐ°ÑÐºÐ¾Ð²Ð¸Ñ ÐºÐ»Ð°ÑÐ°Ñ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2000232" cy="293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Ð°ÑÑÐ¸Ð½ÐºÐ¸ Ð¿Ð¾ Ð·Ð°Ð¿ÑÐ¾ÑÑ Ð´Ð¸Ð´Ð°ÐºÑÐ¸ÑÐ½Ñ ÑÐ³ÑÐ¸ Ð½Ð° ÑÑÐ¾ÐºÐ°Ñ Ð¼Ð°ÑÐµÐ¼Ð°ÑÐ¸ÐºÐ¸ Ð² Ð¿Ð¾ÑÐ°ÑÐºÐ¾Ð²Ð¸Ñ ÐºÐ»Ð°ÑÐ°Ñ"/>
          <p:cNvPicPr/>
          <p:nvPr/>
        </p:nvPicPr>
        <p:blipFill>
          <a:blip r:embed="rId5"/>
          <a:srcRect l="81455" t="50000" r="6363" b="27108"/>
          <a:stretch>
            <a:fillRect/>
          </a:stretch>
        </p:blipFill>
        <p:spPr bwMode="auto">
          <a:xfrm>
            <a:off x="6572264" y="4286256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571480"/>
            <a:ext cx="6003320" cy="62865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643050"/>
            <a:ext cx="3214678" cy="40719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–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жовтий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2–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салатовий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3-зелений,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4-рожевий,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5-червоний,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6-помаранчевий,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7-син</a:t>
            </a:r>
            <a:r>
              <a:rPr lang="uk-UA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ій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8-коричневий,</a:t>
            </a:r>
          </a:p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9-блакитний.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0"/>
            <a:ext cx="68580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Гра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«</a:t>
            </a:r>
            <a:r>
              <a:rPr lang="ru-RU" sz="3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Розв’яжи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та </a:t>
            </a:r>
            <a:r>
              <a:rPr lang="ru-RU" sz="3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розфарбуй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19"/>
          <p:cNvPicPr>
            <a:picLocks noChangeAspect="1" noChangeArrowheads="1"/>
          </p:cNvPicPr>
          <p:nvPr/>
        </p:nvPicPr>
        <p:blipFill>
          <a:blip r:embed="rId2"/>
          <a:srcRect t="7790"/>
          <a:stretch>
            <a:fillRect/>
          </a:stretch>
        </p:blipFill>
        <p:spPr bwMode="auto">
          <a:xfrm>
            <a:off x="2786050" y="0"/>
            <a:ext cx="59293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857232"/>
          <a:ext cx="2928958" cy="5572164"/>
        </p:xfrm>
        <a:graphic>
          <a:graphicData uri="http://schemas.openxmlformats.org/drawingml/2006/table">
            <a:tbl>
              <a:tblPr/>
              <a:tblGrid>
                <a:gridCol w="2928958"/>
              </a:tblGrid>
              <a:tr h="5572164">
                <a:tc>
                  <a:txBody>
                    <a:bodyPr/>
                    <a:lstStyle/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 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– фіолетовий,</a:t>
                      </a: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2- сірий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	</a:t>
                      </a: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3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 зелений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88900" algn="just">
                        <a:lnSpc>
                          <a:spcPts val="1150"/>
                        </a:lnSpc>
                        <a:spcAft>
                          <a:spcPts val="0"/>
                        </a:spcAft>
                        <a:tabLst>
                          <a:tab pos="3313430" algn="r"/>
                        </a:tabLst>
                      </a:pPr>
                      <a:endParaRPr lang="ru-RU" sz="2800" b="1" spc="10" dirty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4 - рожевий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5 - червоний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6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 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бежевий,</a:t>
                      </a: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endParaRPr lang="ru-RU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 синій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just">
                        <a:lnSpc>
                          <a:spcPts val="2210"/>
                        </a:lnSpc>
                        <a:spcAft>
                          <a:spcPts val="0"/>
                        </a:spcAft>
                        <a:tabLst>
                          <a:tab pos="3429000" algn="r"/>
                        </a:tabLs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152400" algn="l">
                        <a:lnSpc>
                          <a:spcPts val="2210"/>
                        </a:lnSpc>
                        <a:spcAft>
                          <a:spcPts val="0"/>
                        </a:spcAf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 жовтий</a:t>
                      </a: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152400" algn="l">
                        <a:lnSpc>
                          <a:spcPts val="2210"/>
                        </a:lnSpc>
                        <a:spcAft>
                          <a:spcPts val="0"/>
                        </a:spcAft>
                      </a:pPr>
                      <a:endParaRPr lang="uk-UA" sz="2800" b="1" spc="1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152400" algn="l">
                        <a:lnSpc>
                          <a:spcPts val="2210"/>
                        </a:lnSpc>
                        <a:spcAft>
                          <a:spcPts val="0"/>
                        </a:spcAft>
                      </a:pPr>
                      <a:r>
                        <a:rPr lang="uk-UA" sz="2800" b="1" spc="1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9 - блакитний.</a:t>
                      </a:r>
                      <a:endParaRPr lang="ru-RU" sz="2800" b="1" spc="10" dirty="0">
                        <a:solidFill>
                          <a:srgbClr val="0070C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714356"/>
          <a:ext cx="4500594" cy="1643074"/>
        </p:xfrm>
        <a:graphic>
          <a:graphicData uri="http://schemas.openxmlformats.org/drawingml/2006/table">
            <a:tbl>
              <a:tblPr/>
              <a:tblGrid>
                <a:gridCol w="4500594"/>
              </a:tblGrid>
              <a:tr h="1643074">
                <a:tc>
                  <a:txBody>
                    <a:bodyPr/>
                    <a:lstStyle/>
                    <a:p>
                      <a:pPr marL="63500"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Скільки ніг у горобця,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У одуда, у курча?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Скільки ріжок у цапка,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У корови, яка?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marR="76200"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Скільки крил папуга має? Отже , як таке буває?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Про що кажуть: пару має?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6626" name="Picture 2" descr="image29"/>
          <p:cNvPicPr>
            <a:picLocks noChangeAspect="1" noChangeArrowheads="1"/>
          </p:cNvPicPr>
          <p:nvPr/>
        </p:nvPicPr>
        <p:blipFill>
          <a:blip r:embed="rId2"/>
          <a:srcRect l="6250"/>
          <a:stretch>
            <a:fillRect/>
          </a:stretch>
        </p:blipFill>
        <p:spPr bwMode="auto">
          <a:xfrm>
            <a:off x="5072066" y="428604"/>
            <a:ext cx="3786214" cy="5413961"/>
          </a:xfrm>
          <a:prstGeom prst="rect">
            <a:avLst/>
          </a:prstGeom>
          <a:noFill/>
        </p:spPr>
      </p:pic>
      <p:pic>
        <p:nvPicPr>
          <p:cNvPr id="26627" name="Picture 3" descr="image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1744"/>
            <a:ext cx="3071802" cy="426114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71737" y="4786322"/>
          <a:ext cx="4643470" cy="1357322"/>
        </p:xfrm>
        <a:graphic>
          <a:graphicData uri="http://schemas.openxmlformats.org/drawingml/2006/table">
            <a:tbl>
              <a:tblPr/>
              <a:tblGrid>
                <a:gridCol w="4643470"/>
              </a:tblGrid>
              <a:tr h="1357322">
                <a:tc>
                  <a:txBody>
                    <a:bodyPr/>
                    <a:lstStyle/>
                    <a:p>
                      <a:pPr marL="63500" marR="635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Назви всіх звірів від найменшого до найбільшого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marR="76200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від найбільшого до найменшого.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428860" y="2643182"/>
          <a:ext cx="2571768" cy="285752"/>
        </p:xfrm>
        <a:graphic>
          <a:graphicData uri="http://schemas.openxmlformats.org/drawingml/2006/table">
            <a:tbl>
              <a:tblPr/>
              <a:tblGrid>
                <a:gridCol w="2571768"/>
              </a:tblGrid>
              <a:tr h="285752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Хто найменший?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285984" y="3000372"/>
          <a:ext cx="3071833" cy="1357319"/>
        </p:xfrm>
        <a:graphic>
          <a:graphicData uri="http://schemas.openxmlformats.org/drawingml/2006/table">
            <a:tbl>
              <a:tblPr/>
              <a:tblGrid>
                <a:gridCol w="3071833"/>
              </a:tblGrid>
              <a:tr h="1357319">
                <a:tc>
                  <a:txBody>
                    <a:bodyPr/>
                    <a:lstStyle/>
                    <a:p>
                      <a:pPr marL="12700" algn="l">
                        <a:lnSpc>
                          <a:spcPts val="1300"/>
                        </a:lnSpc>
                        <a:spcAft>
                          <a:spcPts val="105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Хто найбільший?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127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Хто більший, горобець чи цап?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6625" name="Picture 1" descr="image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5384434"/>
            <a:ext cx="1714512" cy="14735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596" y="0"/>
            <a:ext cx="37639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b="1" cap="none" spc="0" dirty="0" err="1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…»</a:t>
            </a:r>
            <a:endParaRPr lang="ru-RU" sz="3600" b="1" cap="none" spc="0" dirty="0">
              <a:ln/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85852" y="214290"/>
          <a:ext cx="6072230" cy="714380"/>
        </p:xfrm>
        <a:graphic>
          <a:graphicData uri="http://schemas.openxmlformats.org/drawingml/2006/table">
            <a:tbl>
              <a:tblPr/>
              <a:tblGrid>
                <a:gridCol w="6072230"/>
              </a:tblGrid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55" dirty="0">
                          <a:latin typeface="Bookman Old Style"/>
                          <a:ea typeface="Bookman Old Style"/>
                          <a:cs typeface="Bookman Old Style"/>
                        </a:rPr>
                        <a:t>Гра «Розклади речі».</a:t>
                      </a:r>
                      <a:endParaRPr lang="ru-RU" sz="1300" b="1" spc="5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В першу скриньку речі, які носять поодинці. В другу скриньку речі, які носять в парі.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928670"/>
          <a:ext cx="6096000" cy="211157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1115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Назви речі, які знаходяться навколо тебе (в парі, поодинці).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1" name="Picture 1" descr="image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4" y="1285860"/>
            <a:ext cx="8358247" cy="5572140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  <a:t/>
            </a:r>
            <a:br>
              <a:rPr kumimoji="0" lang="uk-UA" sz="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</a:b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857884" y="4929198"/>
          <a:ext cx="2857520" cy="857256"/>
        </p:xfrm>
        <a:graphic>
          <a:graphicData uri="http://schemas.openxmlformats.org/drawingml/2006/table">
            <a:tbl>
              <a:tblPr/>
              <a:tblGrid>
                <a:gridCol w="2857520"/>
              </a:tblGrid>
              <a:tr h="857256">
                <a:tc>
                  <a:txBody>
                    <a:bodyPr/>
                    <a:lstStyle/>
                    <a:p>
                      <a:pPr marL="63500" algn="l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Знайди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63500" algn="l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дві однакові рукавиці, два однакових валянки.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8596" y="1285860"/>
          <a:ext cx="3476625" cy="1152525"/>
        </p:xfrm>
        <a:graphic>
          <a:graphicData uri="http://schemas.openxmlformats.org/drawingml/2006/table">
            <a:tbl>
              <a:tblPr/>
              <a:tblGrid>
                <a:gridCol w="3476625"/>
              </a:tblGrid>
              <a:tr h="1152525">
                <a:tc>
                  <a:txBody>
                    <a:bodyPr/>
                    <a:lstStyle/>
                    <a:p>
                      <a:pPr marL="63500" marR="6350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Ґава — розбишака речі розгубила,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98425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Стала та зітхає: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98425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— Що ж я наробила?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98425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Треба речі поскладати,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98425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 err="1">
                          <a:latin typeface="Bookman Old Style"/>
                          <a:ea typeface="Bookman Old Style"/>
                          <a:cs typeface="Bookman Old Style"/>
                        </a:rPr>
                        <a:t>Гаві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 час вже йти гуляти.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´Ð¸Ð´Ð°ÐºÑÐ¸ÑÐ½Ñ ÑÐ³ÑÐ¸ Ð½Ð° ÑÑÐ¾ÐºÐ°Ñ Ð¼Ð°ÑÐµÐ¼Ð°ÑÐ¸ÐºÐ¸ Ð² Ð¿Ð¾ÑÐ°ÑÐºÐ¾Ð²Ð¸Ñ ÐºÐ»Ð°ÑÐ°Ñ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0"/>
            <a:ext cx="8572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mage34"/>
          <p:cNvPicPr>
            <a:picLocks noChangeAspect="1" noChangeArrowheads="1"/>
          </p:cNvPicPr>
          <p:nvPr/>
        </p:nvPicPr>
        <p:blipFill>
          <a:blip r:embed="rId2"/>
          <a:srcRect l="5519"/>
          <a:stretch>
            <a:fillRect/>
          </a:stretch>
        </p:blipFill>
        <p:spPr bwMode="auto">
          <a:xfrm>
            <a:off x="0" y="642918"/>
            <a:ext cx="8786842" cy="6232028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714357"/>
          <a:ext cx="2000264" cy="1071570"/>
        </p:xfrm>
        <a:graphic>
          <a:graphicData uri="http://schemas.openxmlformats.org/drawingml/2006/table">
            <a:tbl>
              <a:tblPr/>
              <a:tblGrid>
                <a:gridCol w="2000264"/>
              </a:tblGrid>
              <a:tr h="1071570">
                <a:tc>
                  <a:txBody>
                    <a:bodyPr/>
                    <a:lstStyle/>
                    <a:p>
                      <a:pPr marL="12700" marR="508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0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</a:rPr>
                        <a:t>1</a:t>
                      </a:r>
                      <a:r>
                        <a:rPr lang="uk-UA" sz="1150" b="1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 </a:t>
                      </a:r>
                      <a:r>
                        <a:rPr lang="uk-UA" sz="1400" b="1" spc="0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</a:rPr>
                        <a:t>2</a:t>
                      </a:r>
                      <a:r>
                        <a:rPr lang="uk-UA" sz="1150" b="1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 </a:t>
                      </a:r>
                      <a:r>
                        <a:rPr lang="uk-UA" sz="1400" b="1" spc="0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</a:rPr>
                        <a:t>3</a:t>
                      </a:r>
                      <a:r>
                        <a:rPr lang="uk-UA" sz="1150" b="1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 </a:t>
                      </a:r>
                      <a:r>
                        <a:rPr lang="uk-UA" sz="1400" b="1" spc="0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</a:rPr>
                        <a:t>4</a:t>
                      </a:r>
                      <a:r>
                        <a:rPr lang="uk-UA" sz="1150" b="1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 </a:t>
                      </a:r>
                      <a:r>
                        <a:rPr lang="uk-UA" sz="1400" b="1" spc="0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</a:rPr>
                        <a:t>5</a:t>
                      </a:r>
                      <a:r>
                        <a:rPr lang="uk-UA" sz="1150" b="1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 </a:t>
                      </a:r>
                      <a:r>
                        <a:rPr lang="uk-UA" sz="1400" b="1" spc="0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</a:rPr>
                        <a:t>6</a:t>
                      </a:r>
                      <a:r>
                        <a:rPr lang="uk-UA" sz="1150" b="1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 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Ідуть овочі кудись, їх кошики чекають До себе зазивають.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2844" y="1643050"/>
            <a:ext cx="1898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Хто зліва від…,</a:t>
            </a:r>
          </a:p>
          <a:p>
            <a:r>
              <a:rPr lang="uk-UA" dirty="0" smtClean="0"/>
              <a:t> справа від...,</a:t>
            </a:r>
          </a:p>
          <a:p>
            <a:r>
              <a:rPr lang="uk-UA" dirty="0" smtClean="0"/>
              <a:t> між...?	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86314" y="785794"/>
          <a:ext cx="2971800" cy="485775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485775">
                <a:tc>
                  <a:txBody>
                    <a:bodyPr/>
                    <a:lstStyle/>
                    <a:p>
                      <a:pPr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Яка за рахунком (морква</a:t>
                      </a:r>
                      <a:r>
                        <a:rPr lang="uk-UA" sz="1300" cap="small" spc="45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,...).</a:t>
                      </a:r>
                    </a:p>
                    <a:p>
                      <a:pPr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cap="small" spc="45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Х</a:t>
                      </a: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то 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третій, п’ятий, останній?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00232" y="0"/>
            <a:ext cx="54942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кошику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endParaRPr lang="ru-RU" sz="3200" b="1" cap="none" spc="0" dirty="0">
              <a:ln/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5214950"/>
          <a:ext cx="2190744" cy="582616"/>
        </p:xfrm>
        <a:graphic>
          <a:graphicData uri="http://schemas.openxmlformats.org/drawingml/2006/table">
            <a:tbl>
              <a:tblPr/>
              <a:tblGrid>
                <a:gridCol w="2190744"/>
              </a:tblGrid>
              <a:tr h="582616">
                <a:tc>
                  <a:txBody>
                    <a:bodyPr/>
                    <a:lstStyle/>
                    <a:p>
                      <a:pPr marL="1270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Хто в якому кошику?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453190" y="5143512"/>
          <a:ext cx="2690810" cy="725492"/>
        </p:xfrm>
        <a:graphic>
          <a:graphicData uri="http://schemas.openxmlformats.org/drawingml/2006/table">
            <a:tbl>
              <a:tblPr/>
              <a:tblGrid>
                <a:gridCol w="2690810"/>
              </a:tblGrid>
              <a:tr h="725492">
                <a:tc>
                  <a:txBody>
                    <a:bodyPr/>
                    <a:lstStyle/>
                    <a:p>
                      <a:pPr marL="635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Рахуй від 6 до </a:t>
                      </a: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1.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image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6429420" cy="6357958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00232" y="214290"/>
          <a:ext cx="4705350" cy="500042"/>
        </p:xfrm>
        <a:graphic>
          <a:graphicData uri="http://schemas.openxmlformats.org/drawingml/2006/table">
            <a:tbl>
              <a:tblPr/>
              <a:tblGrid>
                <a:gridCol w="4705350"/>
              </a:tblGrid>
              <a:tr h="500042">
                <a:tc>
                  <a:txBody>
                    <a:bodyPr/>
                    <a:lstStyle/>
                    <a:p>
                      <a:pPr marL="6985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2800" b="1" spc="45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 «Кого не стало»</a:t>
                      </a:r>
                      <a:endParaRPr lang="ru-RU" sz="2800" b="1" spc="45" dirty="0">
                        <a:solidFill>
                          <a:srgbClr val="00206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428860" y="500042"/>
          <a:ext cx="4705350" cy="1857388"/>
        </p:xfrm>
        <a:graphic>
          <a:graphicData uri="http://schemas.openxmlformats.org/drawingml/2006/table">
            <a:tbl>
              <a:tblPr/>
              <a:tblGrid>
                <a:gridCol w="4705350"/>
              </a:tblGrid>
              <a:tr h="1857388">
                <a:tc>
                  <a:txBody>
                    <a:bodyPr/>
                    <a:lstStyle/>
                    <a:p>
                      <a:pPr marL="22352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Подивись уважно, друже, У траві повно комах, Павуки красиві дуже І метелики в квітках, Коник </a:t>
                      </a:r>
                      <a:r>
                        <a:rPr lang="uk-UA" sz="1300" spc="45" dirty="0" err="1">
                          <a:latin typeface="Bookman Old Style"/>
                          <a:ea typeface="Bookman Old Style"/>
                          <a:cs typeface="Bookman Old Style"/>
                        </a:rPr>
                        <a:t>годосно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 </a:t>
                      </a:r>
                      <a:r>
                        <a:rPr lang="uk-UA" sz="1300" spc="45" dirty="0" err="1">
                          <a:latin typeface="Bookman Old Style"/>
                          <a:ea typeface="Bookman Old Style"/>
                          <a:cs typeface="Bookman Old Style"/>
                        </a:rPr>
                        <a:t>дзвінкоче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, Мурашки біжать кудись, Сонечко усе лоскоче Як чудово, подивись!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00430" y="2428868"/>
          <a:ext cx="4071966" cy="285752"/>
        </p:xfrm>
        <a:graphic>
          <a:graphicData uri="http://schemas.openxmlformats.org/drawingml/2006/table">
            <a:tbl>
              <a:tblPr/>
              <a:tblGrid>
                <a:gridCol w="4071966"/>
              </a:tblGrid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Про яких комах у вірші не згадується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428860" y="2714620"/>
          <a:ext cx="6286544" cy="457200"/>
        </p:xfrm>
        <a:graphic>
          <a:graphicData uri="http://schemas.openxmlformats.org/drawingml/2006/table">
            <a:tbl>
              <a:tblPr/>
              <a:tblGrid>
                <a:gridCol w="6286544"/>
              </a:tblGrid>
              <a:tr h="357190">
                <a:tc>
                  <a:txBody>
                    <a:bodyPr/>
                    <a:lstStyle/>
                    <a:p>
                      <a:pPr marL="1651000" marR="1206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Скільки гусениць? Скільки жуків? Хто один?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00364" y="3214686"/>
          <a:ext cx="6143636" cy="1571636"/>
        </p:xfrm>
        <a:graphic>
          <a:graphicData uri="http://schemas.openxmlformats.org/drawingml/2006/table">
            <a:tbl>
              <a:tblPr/>
              <a:tblGrid>
                <a:gridCol w="6143636"/>
              </a:tblGrid>
              <a:tr h="1571636">
                <a:tc>
                  <a:txBody>
                    <a:bodyPr/>
                    <a:lstStyle/>
                    <a:p>
                      <a:pPr marL="698500" algn="l">
                        <a:lnSpc>
                          <a:spcPct val="100000"/>
                        </a:lnSpc>
                        <a:spcAft>
                          <a:spcPts val="2490"/>
                        </a:spcAft>
                      </a:pPr>
                      <a:r>
                        <a:rPr lang="uk-UA" sz="1200" b="1" spc="45" dirty="0">
                          <a:solidFill>
                            <a:schemeClr val="tx1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Хто над павуками?</a:t>
                      </a:r>
                      <a:endParaRPr lang="ru-RU" sz="1200" b="1" spc="45" dirty="0">
                        <a:solidFill>
                          <a:schemeClr val="tx1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184150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spc="45" dirty="0">
                          <a:solidFill>
                            <a:schemeClr val="tx1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Кого більше, мурашок чи </a:t>
                      </a:r>
                      <a:r>
                        <a:rPr lang="uk-UA" sz="1200" b="1" spc="45" dirty="0" smtClean="0">
                          <a:solidFill>
                            <a:schemeClr val="tx1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жуків?            Хто </a:t>
                      </a:r>
                      <a:r>
                        <a:rPr lang="uk-UA" sz="1200" b="1" spc="45" dirty="0">
                          <a:solidFill>
                            <a:schemeClr val="tx1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нижче, коник чи жуки?</a:t>
                      </a:r>
                      <a:endParaRPr lang="ru-RU" sz="1200" b="1" spc="45" dirty="0">
                        <a:solidFill>
                          <a:schemeClr val="tx1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266700" marR="14859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45" dirty="0">
                          <a:solidFill>
                            <a:schemeClr val="tx1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Хто вище, хто під, хто знизу, хто зверху, хто посередині?</a:t>
                      </a:r>
                      <a:endParaRPr lang="ru-RU" sz="1200" b="1" spc="45" dirty="0">
                        <a:solidFill>
                          <a:schemeClr val="tx1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71736" y="4929198"/>
            <a:ext cx="4000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Назви</a:t>
            </a:r>
            <a:r>
              <a:rPr lang="ru-RU" sz="1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комах у порядку </a:t>
            </a:r>
            <a:r>
              <a:rPr lang="ru-RU" sz="1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1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:( один коник, два </a:t>
            </a:r>
            <a:r>
              <a:rPr lang="ru-RU" sz="1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павуки</a:t>
            </a:r>
            <a:r>
              <a:rPr lang="ru-RU" sz="1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, три…)</a:t>
            </a:r>
            <a:endParaRPr lang="ru-RU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image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7929618" cy="6143644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00364" y="785794"/>
          <a:ext cx="2676525" cy="2057400"/>
        </p:xfrm>
        <a:graphic>
          <a:graphicData uri="http://schemas.openxmlformats.org/drawingml/2006/table">
            <a:tbl>
              <a:tblPr/>
              <a:tblGrid>
                <a:gridCol w="2676525"/>
              </a:tblGrid>
              <a:tr h="2047875">
                <a:tc>
                  <a:txBody>
                    <a:bodyPr/>
                    <a:lstStyle/>
                    <a:p>
                      <a:pPr marL="762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Сперечалися птахи,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762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Такий гомін підняли!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76200"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Який день тижня головний? Кожен з них кричав,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76200"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Аж весь ліс дзеленчав. Сорока каже, що субота,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762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Бо скінчилася робота,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76200"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Що не треба працювати, Можна цілий день гуляти!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28860" y="4572008"/>
          <a:ext cx="4286280" cy="1428760"/>
        </p:xfrm>
        <a:graphic>
          <a:graphicData uri="http://schemas.openxmlformats.org/drawingml/2006/table">
            <a:tbl>
              <a:tblPr/>
              <a:tblGrid>
                <a:gridCol w="4286280"/>
              </a:tblGrid>
              <a:tr h="1428760">
                <a:tc>
                  <a:txBody>
                    <a:bodyPr/>
                    <a:lstStyle/>
                    <a:p>
                      <a:pPr marL="76200" algn="just">
                        <a:lnSpc>
                          <a:spcPts val="1750"/>
                        </a:lnSpc>
                        <a:spcAft>
                          <a:spcPts val="0"/>
                        </a:spcAft>
                        <a:tabLst>
                          <a:tab pos="3742690" algn="r"/>
                        </a:tabLst>
                      </a:pP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Який день тижня сьогодні?</a:t>
                      </a:r>
                    </a:p>
                    <a:p>
                      <a:pPr marL="76200" algn="just">
                        <a:lnSpc>
                          <a:spcPts val="1750"/>
                        </a:lnSpc>
                        <a:spcAft>
                          <a:spcPts val="0"/>
                        </a:spcAft>
                        <a:tabLst>
                          <a:tab pos="3742690" algn="r"/>
                        </a:tabLst>
                      </a:pP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Який 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день тижня завтра?	( / </a:t>
                      </a:r>
                      <a:r>
                        <a:rPr lang="uk-UA" sz="1300" i="1" spc="-10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и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76200" algn="just">
                        <a:lnSpc>
                          <a:spcPts val="1750"/>
                        </a:lnSpc>
                        <a:spcAft>
                          <a:spcPts val="0"/>
                        </a:spcAft>
                        <a:tabLst>
                          <a:tab pos="3721735" algn="r"/>
                        </a:tabLst>
                      </a:pP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Який 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день тижня був учора</a:t>
                      </a: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?</a:t>
                      </a:r>
                    </a:p>
                    <a:p>
                      <a:pPr marL="76200" algn="just">
                        <a:lnSpc>
                          <a:spcPts val="1750"/>
                        </a:lnSpc>
                        <a:spcAft>
                          <a:spcPts val="0"/>
                        </a:spcAft>
                        <a:tabLst>
                          <a:tab pos="3721735" algn="r"/>
                        </a:tabLst>
                      </a:pPr>
                      <a:r>
                        <a:rPr lang="uk-UA" sz="13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Який день тижня буде після вівторка, перед понеділком, за середою, між четвергом і суботою?</a:t>
                      </a: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	\\ [(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71538" y="0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latin typeface="Arial" pitchFamily="34" charset="0"/>
                <a:cs typeface="Arial" pitchFamily="34" charset="0"/>
              </a:rPr>
              <a:t>Гра 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“Який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день тижня?”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image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38429"/>
            <a:ext cx="7786742" cy="6119571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786182" y="785794"/>
          <a:ext cx="3448050" cy="1600200"/>
        </p:xfrm>
        <a:graphic>
          <a:graphicData uri="http://schemas.openxmlformats.org/drawingml/2006/table">
            <a:tbl>
              <a:tblPr/>
              <a:tblGrid>
                <a:gridCol w="3448050"/>
              </a:tblGrid>
              <a:tr h="1590675">
                <a:tc>
                  <a:txBody>
                    <a:bodyPr/>
                    <a:lstStyle/>
                    <a:p>
                      <a:pPr marL="12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Ще сонечко не сховалось,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12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Зірки не зійшли,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12700" marR="8763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На подвір’ї зібрались Домашні птахи.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12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В одному будинку дружно живуть А вечорами один до одного На каву ідуть. 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85786" y="4000504"/>
          <a:ext cx="3314700" cy="704850"/>
        </p:xfrm>
        <a:graphic>
          <a:graphicData uri="http://schemas.openxmlformats.org/drawingml/2006/table">
            <a:tbl>
              <a:tblPr/>
              <a:tblGrid>
                <a:gridCol w="3314700"/>
              </a:tblGrid>
              <a:tr h="704850">
                <a:tc>
                  <a:txBody>
                    <a:bodyPr/>
                    <a:lstStyle/>
                    <a:p>
                      <a:pPr marR="12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Хто мешканець квартири 1,...? На якому поверсі 4, 6 квартири? В якій квартирі мешкає півень,..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14348" y="5214950"/>
          <a:ext cx="6096000" cy="1032387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032387">
                <a:tc>
                  <a:txBody>
                    <a:bodyPr/>
                    <a:lstStyle/>
                    <a:p>
                      <a:pPr marR="431292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1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Скільки птахів?</a:t>
                      </a:r>
                      <a:endParaRPr lang="ru-RU" sz="11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1155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1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Скільки дітлахів?</a:t>
                      </a:r>
                      <a:br>
                        <a:rPr lang="uk-UA" sz="1100" spc="45" dirty="0">
                          <a:latin typeface="Bookman Old Style"/>
                          <a:ea typeface="Bookman Old Style"/>
                          <a:cs typeface="Bookman Old Style"/>
                        </a:rPr>
                      </a:br>
                      <a:r>
                        <a:rPr lang="uk-UA" sz="11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Скільки дівчат, хлоп’ят?</a:t>
                      </a:r>
                      <a:endParaRPr lang="ru-RU" sz="11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72000" y="5715016"/>
          <a:ext cx="3643338" cy="285752"/>
        </p:xfrm>
        <a:graphic>
          <a:graphicData uri="http://schemas.openxmlformats.org/drawingml/2006/table">
            <a:tbl>
              <a:tblPr/>
              <a:tblGrid>
                <a:gridCol w="3643338"/>
              </a:tblGrid>
              <a:tr h="285752">
                <a:tc>
                  <a:txBody>
                    <a:bodyPr/>
                    <a:lstStyle/>
                    <a:p>
                      <a:pPr marL="635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Хто живе справа від качки?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6" y="6000768"/>
          <a:ext cx="7572428" cy="857232"/>
        </p:xfrm>
        <a:graphic>
          <a:graphicData uri="http://schemas.openxmlformats.org/drawingml/2006/table">
            <a:tbl>
              <a:tblPr/>
              <a:tblGrid>
                <a:gridCol w="7572428"/>
              </a:tblGrid>
              <a:tr h="857232">
                <a:tc>
                  <a:txBody>
                    <a:bodyPr/>
                    <a:lstStyle/>
                    <a:p>
                      <a:pPr algn="just">
                        <a:lnSpc>
                          <a:spcPts val="1730"/>
                        </a:lnSpc>
                        <a:spcAft>
                          <a:spcPts val="0"/>
                        </a:spcAft>
                        <a:tabLst>
                          <a:tab pos="4077970" algn="r"/>
                          <a:tab pos="4657090" algn="r"/>
                          <a:tab pos="6407150" algn="r"/>
                        </a:tabLst>
                      </a:pPr>
                      <a:r>
                        <a:rPr lang="uk-UA" sz="1200" spc="45" dirty="0">
                          <a:latin typeface="Bookman Old Style"/>
                          <a:ea typeface="Bookman Old Style"/>
                          <a:cs typeface="Bookman Old Style"/>
                        </a:rPr>
                        <a:t>Кого більше, кого менше?	Хто	</a:t>
                      </a:r>
                      <a:r>
                        <a:rPr lang="uk-UA" sz="12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  живе</a:t>
                      </a:r>
                      <a:r>
                        <a:rPr lang="uk-UA" sz="1200" spc="45" baseline="0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  </a:t>
                      </a:r>
                      <a:r>
                        <a:rPr lang="uk-UA" sz="12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зліва </a:t>
                      </a:r>
                      <a:r>
                        <a:rPr lang="uk-UA" sz="1200" spc="45" dirty="0">
                          <a:latin typeface="Bookman Old Style"/>
                          <a:ea typeface="Bookman Old Style"/>
                          <a:cs typeface="Bookman Old Style"/>
                        </a:rPr>
                        <a:t>від гусака?</a:t>
                      </a:r>
                      <a:endParaRPr lang="ru-RU" sz="12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just">
                        <a:lnSpc>
                          <a:spcPts val="1730"/>
                        </a:lnSpc>
                        <a:spcAft>
                          <a:spcPts val="0"/>
                        </a:spcAft>
                        <a:tabLst>
                          <a:tab pos="4077970" algn="r"/>
                          <a:tab pos="4657090" algn="r"/>
                          <a:tab pos="6952615" algn="r"/>
                        </a:tabLst>
                      </a:pPr>
                      <a:r>
                        <a:rPr lang="uk-UA" sz="1200" spc="45" dirty="0">
                          <a:latin typeface="Bookman Old Style"/>
                          <a:ea typeface="Bookman Old Style"/>
                          <a:cs typeface="Bookman Old Style"/>
                        </a:rPr>
                        <a:t>Рахуй від 1 до 8 і навпаки.	Хто	</a:t>
                      </a:r>
                      <a:r>
                        <a:rPr lang="uk-UA" sz="12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 живе</a:t>
                      </a:r>
                      <a:r>
                        <a:rPr lang="uk-UA" sz="1200" spc="45" baseline="0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  </a:t>
                      </a:r>
                      <a:r>
                        <a:rPr lang="uk-UA" sz="12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на </a:t>
                      </a:r>
                      <a:r>
                        <a:rPr lang="uk-UA" sz="1200" spc="45" dirty="0">
                          <a:latin typeface="Bookman Old Style"/>
                          <a:ea typeface="Bookman Old Style"/>
                          <a:cs typeface="Bookman Old Style"/>
                        </a:rPr>
                        <a:t>останньому </a:t>
                      </a:r>
                      <a:r>
                        <a:rPr lang="uk-UA" sz="1200" spc="45" dirty="0" smtClean="0">
                          <a:latin typeface="Bookman Old Style"/>
                          <a:ea typeface="Bookman Old Style"/>
                          <a:cs typeface="Bookman Old Style"/>
                        </a:rPr>
                        <a:t>поверсі?</a:t>
                      </a:r>
                      <a:endParaRPr lang="ru-RU" sz="12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24000" y="2912806"/>
          <a:ext cx="6096000" cy="1032387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032387">
                <a:tc>
                  <a:txBody>
                    <a:bodyPr/>
                    <a:lstStyle/>
                    <a:p>
                      <a:pPr marR="431292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endParaRPr lang="ru-RU" sz="11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285728"/>
          <a:ext cx="7000924" cy="428628"/>
        </p:xfrm>
        <a:graphic>
          <a:graphicData uri="http://schemas.openxmlformats.org/drawingml/2006/table">
            <a:tbl>
              <a:tblPr/>
              <a:tblGrid>
                <a:gridCol w="7000924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730"/>
                        </a:lnSpc>
                        <a:spcAft>
                          <a:spcPts val="0"/>
                        </a:spcAft>
                        <a:tabLst>
                          <a:tab pos="4077970" algn="r"/>
                          <a:tab pos="4657090" algn="r"/>
                          <a:tab pos="6407150" algn="r"/>
                        </a:tabLst>
                      </a:pPr>
                      <a:r>
                        <a:rPr lang="uk-UA" sz="3200" spc="45" dirty="0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 </a:t>
                      </a:r>
                      <a:r>
                        <a:rPr lang="uk-UA" sz="3200" spc="45" dirty="0" err="1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“Хто</a:t>
                      </a:r>
                      <a:r>
                        <a:rPr lang="uk-UA" sz="3200" spc="45" baseline="0" dirty="0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де живе?”</a:t>
                      </a:r>
                      <a:endParaRPr lang="ru-RU" sz="3200" spc="45" dirty="0"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image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864399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71670" y="285728"/>
            <a:ext cx="4954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“Знайди</a:t>
            </a: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помилку”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3244850"/>
          <a:ext cx="6096000" cy="3683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63500" algn="l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endParaRPr lang="uk-UA" sz="2900" b="1" spc="24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2959100"/>
          <a:ext cx="6096000" cy="9398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63500" algn="l">
                        <a:lnSpc>
                          <a:spcPts val="7400"/>
                        </a:lnSpc>
                        <a:spcAft>
                          <a:spcPts val="0"/>
                        </a:spcAft>
                      </a:pPr>
                      <a:endParaRPr lang="ru-RU" sz="7400" dirty="0">
                        <a:latin typeface="Constantia"/>
                        <a:ea typeface="Constantia"/>
                        <a:cs typeface="Constanti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3200400"/>
          <a:ext cx="6096000" cy="4572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63500" algn="l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uk-UA" sz="3600" b="0" i="0" u="none" strike="noStrike" spc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?</a:t>
                      </a:r>
                      <a:endParaRPr lang="ru-RU" sz="120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3314700"/>
          <a:ext cx="6096000" cy="2286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Arial"/>
                          <a:ea typeface="Arial"/>
                        </a:rPr>
                        <a:t>2 + </a:t>
                      </a:r>
                      <a:r>
                        <a:rPr lang="uk-UA" sz="1800" b="1" i="1" spc="155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її</a:t>
                      </a:r>
                      <a:endParaRPr lang="ru-RU" sz="1400" b="1">
                        <a:latin typeface="Arial"/>
                        <a:ea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0" y="3416300"/>
          <a:ext cx="6096000" cy="254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0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24000" y="3416300"/>
          <a:ext cx="6096000" cy="254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0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24000" y="3357563"/>
          <a:ext cx="6119834" cy="1143008"/>
        </p:xfrm>
        <a:graphic>
          <a:graphicData uri="http://schemas.openxmlformats.org/drawingml/2006/table">
            <a:tbl>
              <a:tblPr/>
              <a:tblGrid>
                <a:gridCol w="6119834"/>
              </a:tblGrid>
              <a:tr h="1143008">
                <a:tc>
                  <a:txBody>
                    <a:bodyPr/>
                    <a:lstStyle/>
                    <a:p>
                      <a:pPr marR="419100"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latin typeface="Palatino Linotype"/>
                          <a:ea typeface="Palatino Linotype"/>
                          <a:cs typeface="Palatino Linotype"/>
                        </a:rPr>
                        <a:t>З + 1 =</a:t>
                      </a:r>
                      <a:endParaRPr lang="ru-RU" sz="2200" b="1" dirty="0"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214414" y="2428868"/>
          <a:ext cx="1571636" cy="1214446"/>
        </p:xfrm>
        <a:graphic>
          <a:graphicData uri="http://schemas.openxmlformats.org/drawingml/2006/table">
            <a:tbl>
              <a:tblPr/>
              <a:tblGrid>
                <a:gridCol w="1571636"/>
              </a:tblGrid>
              <a:tr h="1214446">
                <a:tc>
                  <a:txBody>
                    <a:bodyPr/>
                    <a:lstStyle/>
                    <a:p>
                      <a:pPr marL="63500" algn="l">
                        <a:lnSpc>
                          <a:spcPts val="49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Arial"/>
                        <a:ea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9637" name="Picture 5" descr="F:\media\image74.jpeg"/>
          <p:cNvPicPr>
            <a:picLocks noChangeAspect="1" noChangeArrowheads="1"/>
          </p:cNvPicPr>
          <p:nvPr/>
        </p:nvPicPr>
        <p:blipFill>
          <a:blip r:embed="rId2" r:link="rId3"/>
          <a:srcRect l="5580"/>
          <a:stretch>
            <a:fillRect/>
          </a:stretch>
        </p:blipFill>
        <p:spPr bwMode="auto">
          <a:xfrm>
            <a:off x="642910" y="357166"/>
            <a:ext cx="8215370" cy="1238252"/>
          </a:xfrm>
          <a:prstGeom prst="rect">
            <a:avLst/>
          </a:prstGeom>
          <a:noFill/>
        </p:spPr>
      </p:pic>
      <p:pic>
        <p:nvPicPr>
          <p:cNvPr id="69634" name="Picture 2" descr="F:\media\image77.jpeg"/>
          <p:cNvPicPr>
            <a:picLocks noChangeAspect="1" noChangeArrowheads="1"/>
          </p:cNvPicPr>
          <p:nvPr/>
        </p:nvPicPr>
        <p:blipFill>
          <a:blip r:embed="rId4" r:link="rId5"/>
          <a:srcRect l="5334"/>
          <a:stretch>
            <a:fillRect/>
          </a:stretch>
        </p:blipFill>
        <p:spPr bwMode="auto">
          <a:xfrm>
            <a:off x="571472" y="1857364"/>
            <a:ext cx="8143932" cy="2000264"/>
          </a:xfrm>
          <a:prstGeom prst="rect">
            <a:avLst/>
          </a:prstGeom>
          <a:noFill/>
        </p:spPr>
      </p:pic>
      <p:pic>
        <p:nvPicPr>
          <p:cNvPr id="69633" name="Picture 1" descr="F:\media\image78.jpeg"/>
          <p:cNvPicPr>
            <a:picLocks noChangeAspect="1" noChangeArrowheads="1"/>
          </p:cNvPicPr>
          <p:nvPr/>
        </p:nvPicPr>
        <p:blipFill>
          <a:blip r:embed="rId6" r:link="rId7"/>
          <a:srcRect l="5334"/>
          <a:stretch>
            <a:fillRect/>
          </a:stretch>
        </p:blipFill>
        <p:spPr bwMode="auto">
          <a:xfrm>
            <a:off x="571472" y="4214818"/>
            <a:ext cx="8143932" cy="2476125"/>
          </a:xfrm>
          <a:prstGeom prst="rect">
            <a:avLst/>
          </a:prstGeom>
          <a:noFill/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00298" y="1500174"/>
          <a:ext cx="6096000" cy="28257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82576">
                <a:tc>
                  <a:txBody>
                    <a:bodyPr/>
                    <a:lstStyle/>
                    <a:p>
                      <a:pPr marR="419100"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Palatino Linotype"/>
                          <a:ea typeface="Palatino Linotype"/>
                          <a:cs typeface="Palatino Linotype"/>
                        </a:rPr>
                        <a:t>З + 1 =</a:t>
                      </a:r>
                      <a:endParaRPr lang="ru-RU" sz="2000" b="1" dirty="0"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6143636" y="4000504"/>
          <a:ext cx="2619372" cy="354014"/>
        </p:xfrm>
        <a:graphic>
          <a:graphicData uri="http://schemas.openxmlformats.org/drawingml/2006/table">
            <a:tbl>
              <a:tblPr/>
              <a:tblGrid>
                <a:gridCol w="2619372"/>
              </a:tblGrid>
              <a:tr h="354014">
                <a:tc>
                  <a:txBody>
                    <a:bodyPr/>
                    <a:lstStyle/>
                    <a:p>
                      <a:pPr marR="419100"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Palatino Linotype"/>
                          <a:ea typeface="Palatino Linotype"/>
                          <a:cs typeface="Palatino Linotype"/>
                        </a:rPr>
                        <a:t>З + </a:t>
                      </a:r>
                      <a:r>
                        <a:rPr lang="uk-UA" sz="2000" b="1" dirty="0" smtClean="0">
                          <a:latin typeface="Palatino Linotype"/>
                          <a:ea typeface="Palatino Linotype"/>
                          <a:cs typeface="Palatino Linotype"/>
                        </a:rPr>
                        <a:t>2 =4</a:t>
                      </a:r>
                      <a:endParaRPr lang="ru-RU" sz="2000" b="1" dirty="0">
                        <a:latin typeface="Palatino Linotype"/>
                        <a:ea typeface="Palatino Linotype"/>
                        <a:cs typeface="Palatino Linotyp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image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6429388" cy="5715016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628" y="714356"/>
          <a:ext cx="3438525" cy="928694"/>
        </p:xfrm>
        <a:graphic>
          <a:graphicData uri="http://schemas.openxmlformats.org/drawingml/2006/table">
            <a:tbl>
              <a:tblPr/>
              <a:tblGrid>
                <a:gridCol w="3438525"/>
              </a:tblGrid>
              <a:tr h="928694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Баран серед прикладів блукав, Жодного не розв’язав,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 діяти не знає,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Від тебе, малюк, допомоги чекає.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 descr="ÐÐ¾ÑÐ¾Ð¶ÐµÐµ Ð¸Ð·Ð¾Ð±ÑÐ°Ð¶ÐµÐ½Ð¸Ðµ"/>
          <p:cNvPicPr/>
          <p:nvPr/>
        </p:nvPicPr>
        <p:blipFill>
          <a:blip r:embed="rId3"/>
          <a:srcRect r="52000"/>
          <a:stretch>
            <a:fillRect/>
          </a:stretch>
        </p:blipFill>
        <p:spPr bwMode="auto">
          <a:xfrm>
            <a:off x="6572264" y="4143380"/>
            <a:ext cx="221457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2" y="357167"/>
          <a:ext cx="5715040" cy="357189"/>
        </p:xfrm>
        <a:graphic>
          <a:graphicData uri="http://schemas.openxmlformats.org/drawingml/2006/table">
            <a:tbl>
              <a:tblPr/>
              <a:tblGrid>
                <a:gridCol w="5715040"/>
              </a:tblGrid>
              <a:tr h="357189">
                <a:tc>
                  <a:txBody>
                    <a:bodyPr/>
                    <a:lstStyle/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3600" spc="45" dirty="0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 </a:t>
                      </a:r>
                      <a:r>
                        <a:rPr lang="uk-UA" sz="3600" spc="45" dirty="0" err="1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“Допоможи</a:t>
                      </a:r>
                      <a:r>
                        <a:rPr lang="uk-UA" sz="3600" spc="45" dirty="0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3600" spc="45" dirty="0" err="1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розв’язати”</a:t>
                      </a:r>
                      <a:endParaRPr lang="ru-RU" sz="3600" spc="45" dirty="0"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image1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785793"/>
            <a:ext cx="6286544" cy="5286413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348" y="857232"/>
          <a:ext cx="2500330" cy="1214446"/>
        </p:xfrm>
        <a:graphic>
          <a:graphicData uri="http://schemas.openxmlformats.org/drawingml/2006/table">
            <a:tbl>
              <a:tblPr/>
              <a:tblGrid>
                <a:gridCol w="2500330"/>
              </a:tblGrid>
              <a:tr h="1214446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spc="45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Клоун весело грає, Приклади складає. Тобі, малюк, пропонує Приклад прочитати, Відповідь сказати.</a:t>
                      </a:r>
                      <a:endParaRPr lang="ru-RU" sz="1600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143372" y="6000768"/>
          <a:ext cx="4429156" cy="857232"/>
        </p:xfrm>
        <a:graphic>
          <a:graphicData uri="http://schemas.openxmlformats.org/drawingml/2006/table">
            <a:tbl>
              <a:tblPr/>
              <a:tblGrid>
                <a:gridCol w="4429156"/>
              </a:tblGrid>
              <a:tr h="857232">
                <a:tc>
                  <a:txBody>
                    <a:bodyPr/>
                    <a:lstStyle/>
                    <a:p>
                      <a:pPr marR="114300" indent="3454400" algn="l">
                        <a:lnSpc>
                          <a:spcPts val="1920"/>
                        </a:lnSpc>
                        <a:spcAft>
                          <a:spcPts val="0"/>
                        </a:spcAft>
                        <a:tabLst>
                          <a:tab pos="3676015" algn="r"/>
                          <a:tab pos="3846830" algn="r"/>
                          <a:tab pos="4827905" algn="r"/>
                          <a:tab pos="4958080" algn="l"/>
                        </a:tabLst>
                      </a:pPr>
                      <a:r>
                        <a:rPr lang="uk-UA" sz="1800" b="1" spc="45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Яка кулька у клоуна є відповіддю на 1 приклад, 2 </a:t>
                      </a:r>
                      <a:r>
                        <a:rPr lang="uk-UA" sz="1800" b="1" spc="45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приклад</a:t>
                      </a:r>
                      <a:r>
                        <a:rPr lang="uk-UA" sz="1800" b="1" spc="45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, ..?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2214554"/>
            <a:ext cx="1571636" cy="71438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5-1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3286124"/>
            <a:ext cx="1414466" cy="5715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4-1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786190"/>
            <a:ext cx="1414466" cy="642942"/>
          </a:xfrm>
          <a:prstGeom prst="rect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4-2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786322"/>
            <a:ext cx="1628780" cy="71438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4+1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857892"/>
            <a:ext cx="1557342" cy="78581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7-1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214290"/>
            <a:ext cx="6791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 “ Знайди правильну </a:t>
            </a:r>
            <a:r>
              <a:rPr lang="uk-UA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відповідь”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image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357298"/>
            <a:ext cx="5715040" cy="5500702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928670"/>
          <a:ext cx="2171700" cy="1038225"/>
        </p:xfrm>
        <a:graphic>
          <a:graphicData uri="http://schemas.openxmlformats.org/drawingml/2006/table">
            <a:tbl>
              <a:tblPr/>
              <a:tblGrid>
                <a:gridCol w="2171700"/>
              </a:tblGrid>
              <a:tr h="1038225">
                <a:tc>
                  <a:txBody>
                    <a:bodyPr/>
                    <a:lstStyle/>
                    <a:p>
                      <a:pPr marL="254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300" spc="30" dirty="0" err="1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Чух-чах</a:t>
                      </a:r>
                      <a:r>
                        <a:rPr lang="uk-UA" sz="1300" spc="3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, </a:t>
                      </a:r>
                      <a:r>
                        <a:rPr lang="uk-UA" sz="1300" spc="30" dirty="0" err="1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чух-чах</a:t>
                      </a:r>
                      <a:r>
                        <a:rPr lang="uk-UA" sz="1300" spc="3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! Мчить веселий потяг. Дітей багато в ньому, Везе він їх додому.</a:t>
                      </a:r>
                      <a:endParaRPr lang="ru-RU" sz="1300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00562" y="642918"/>
          <a:ext cx="3562350" cy="904875"/>
        </p:xfrm>
        <a:graphic>
          <a:graphicData uri="http://schemas.openxmlformats.org/drawingml/2006/table">
            <a:tbl>
              <a:tblPr/>
              <a:tblGrid>
                <a:gridCol w="3562350"/>
              </a:tblGrid>
              <a:tr h="904875">
                <a:tc>
                  <a:txBody>
                    <a:bodyPr/>
                    <a:lstStyle/>
                    <a:p>
                      <a:pPr marL="12700" algn="l">
                        <a:lnSpc>
                          <a:spcPts val="1895"/>
                        </a:lnSpc>
                        <a:spcAft>
                          <a:spcPts val="0"/>
                        </a:spcAft>
                      </a:pPr>
                      <a:r>
                        <a:rPr lang="uk-UA" sz="1400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Якщо ти розв’яжеш </a:t>
                      </a:r>
                      <a:r>
                        <a:rPr lang="uk-UA" sz="1400" b="1" spc="3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ці </a:t>
                      </a:r>
                      <a:r>
                        <a:rPr lang="uk-UA" sz="1400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приклади, </a:t>
                      </a:r>
                      <a:r>
                        <a:rPr lang="uk-UA" sz="1400" spc="30" baseline="-250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ТО</a:t>
                      </a:r>
                      <a:r>
                        <a:rPr lang="uk-UA" sz="1400" spc="3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3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дізнаєшся</a:t>
                      </a:r>
                      <a:r>
                        <a:rPr lang="uk-UA" sz="1400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, скільки звірят їхало в кожнім вагоні</a:t>
                      </a:r>
                      <a:r>
                        <a:rPr lang="uk-UA" sz="1300" spc="3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214942" y="6429396"/>
          <a:ext cx="3929058" cy="428604"/>
        </p:xfrm>
        <a:graphic>
          <a:graphicData uri="http://schemas.openxmlformats.org/drawingml/2006/table">
            <a:tbl>
              <a:tblPr/>
              <a:tblGrid>
                <a:gridCol w="3929058"/>
              </a:tblGrid>
              <a:tr h="428604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Які номери вагонів </a:t>
                      </a:r>
                      <a:r>
                        <a:rPr lang="uk-UA" sz="1400" b="1" spc="3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пропущені?</a:t>
                      </a:r>
                      <a:endParaRPr lang="ru-RU" sz="14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214282" y="2428868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4282" y="2928934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4282" y="3429000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14282" y="3929066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4282" y="4429132"/>
            <a:ext cx="428628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14282" y="5000636"/>
            <a:ext cx="500066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4282" y="5643578"/>
            <a:ext cx="785818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0100" y="2500306"/>
            <a:ext cx="1357322" cy="428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1+  =1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3000372"/>
            <a:ext cx="1285884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2+  =3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00100" y="3429000"/>
            <a:ext cx="1285884" cy="428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2+  =4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00100" y="4000504"/>
            <a:ext cx="1214446" cy="428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+1=3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0100" y="4572008"/>
            <a:ext cx="1214446" cy="428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+3=5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00100" y="5072074"/>
            <a:ext cx="1214446" cy="428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3+  =4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1538" y="5643578"/>
            <a:ext cx="1214446" cy="500066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+4=6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image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6643702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096000" y="714356"/>
          <a:ext cx="6096000" cy="16002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443038">
                <a:tc>
                  <a:txBody>
                    <a:bodyPr/>
                    <a:lstStyle/>
                    <a:p>
                      <a:pPr marL="673100" marR="32766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З теплих країв пливуть кораблі, Хочуть побачить справжньої зими, Бо, кажуть, зима у них теж буває, Тільки-от снігу ніколи немає</a:t>
                      </a:r>
                      <a:r>
                        <a:rPr lang="uk-UA" sz="1600" spc="45" dirty="0"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endParaRPr lang="ru-RU" sz="16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57818" y="2357430"/>
          <a:ext cx="3500462" cy="3708400"/>
        </p:xfrm>
        <a:graphic>
          <a:graphicData uri="http://schemas.openxmlformats.org/drawingml/2006/table">
            <a:tbl>
              <a:tblPr/>
              <a:tblGrid>
                <a:gridCol w="3500462"/>
              </a:tblGrid>
              <a:tr h="1643074">
                <a:tc>
                  <a:txBody>
                    <a:bodyPr/>
                    <a:lstStyle/>
                    <a:p>
                      <a:pPr marL="1473200" marR="127000" algn="just">
                        <a:lnSpc>
                          <a:spcPts val="233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Назви номери кораблів, на яких пливуть однакові звірята Знайди, під якими номерами два однакових кораблі.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1473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Які цифри відсутні на кораблях, які повторюються двічі?</a:t>
                      </a:r>
                      <a:endParaRPr lang="ru-RU" sz="18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00100" y="214291"/>
          <a:ext cx="7143800" cy="500066"/>
        </p:xfrm>
        <a:graphic>
          <a:graphicData uri="http://schemas.openxmlformats.org/drawingml/2006/table">
            <a:tbl>
              <a:tblPr/>
              <a:tblGrid>
                <a:gridCol w="7143800"/>
              </a:tblGrid>
              <a:tr h="500066">
                <a:tc>
                  <a:txBody>
                    <a:bodyPr/>
                    <a:lstStyle/>
                    <a:p>
                      <a:pPr marL="1473200" marR="127000" algn="just">
                        <a:lnSpc>
                          <a:spcPts val="2330"/>
                        </a:lnSpc>
                        <a:spcAft>
                          <a:spcPts val="0"/>
                        </a:spcAft>
                      </a:pPr>
                      <a:r>
                        <a:rPr lang="uk-UA" sz="3200" b="1" spc="45" dirty="0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 </a:t>
                      </a:r>
                      <a:r>
                        <a:rPr lang="uk-UA" sz="3200" b="1" spc="45" dirty="0" err="1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“Знайди</a:t>
                      </a:r>
                      <a:r>
                        <a:rPr lang="uk-UA" sz="3200" b="1" spc="45" dirty="0" smtClean="0"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два однакові…”</a:t>
                      </a:r>
                      <a:endParaRPr lang="ru-RU" sz="3200" b="1" spc="45" dirty="0"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011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28604"/>
            <a:ext cx="5000660" cy="509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14414" y="285728"/>
          <a:ext cx="6215106" cy="500066"/>
        </p:xfrm>
        <a:graphic>
          <a:graphicData uri="http://schemas.openxmlformats.org/drawingml/2006/table">
            <a:tbl>
              <a:tblPr/>
              <a:tblGrid>
                <a:gridCol w="6215106"/>
              </a:tblGrid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3600" b="1" spc="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 «Що де знаходиться».</a:t>
                      </a:r>
                      <a:endParaRPr lang="ru-RU" sz="36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5643578"/>
          <a:ext cx="5286412" cy="1143000"/>
        </p:xfrm>
        <a:graphic>
          <a:graphicData uri="http://schemas.openxmlformats.org/drawingml/2006/table">
            <a:tbl>
              <a:tblPr/>
              <a:tblGrid>
                <a:gridCol w="5286412"/>
              </a:tblGrid>
              <a:tr h="107157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75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+mj-lt"/>
                        <a:buAutoNum type="arabicPeriod"/>
                      </a:pPr>
                      <a:r>
                        <a:rPr lang="uk-UA" sz="1300" u="none" strike="noStrike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</a:t>
                      </a:r>
                      <a:r>
                        <a:rPr lang="uk-UA" sz="1300" b="1" u="none" strike="noStrike" spc="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 знаходиться у 3 рядочку другим (1, 3 т. і.) за рахунком?</a:t>
                      </a:r>
                      <a:endParaRPr lang="ru-RU" sz="1300" b="1" u="none" strike="noStrike" spc="0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342900" lvl="0" indent="-342900" algn="l">
                        <a:lnSpc>
                          <a:spcPts val="175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+mj-lt"/>
                        <a:buAutoNum type="arabicPeriod"/>
                      </a:pPr>
                      <a:r>
                        <a:rPr lang="uk-UA" sz="1300" b="1" u="none" strike="noStrike" spc="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Де знаходиться літак, метелик, корабель, яблуко?</a:t>
                      </a:r>
                      <a:endParaRPr lang="ru-RU" sz="1300" b="1" u="none" strike="noStrike" spc="0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342900" lvl="0" indent="-342900" algn="l">
                        <a:lnSpc>
                          <a:spcPts val="175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+mj-lt"/>
                        <a:buAutoNum type="arabicPeriod"/>
                      </a:pPr>
                      <a:r>
                        <a:rPr lang="uk-UA" sz="1300" b="1" u="none" strike="noStrike" spc="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Які зайві речі у 8 рядочку?</a:t>
                      </a:r>
                      <a:endParaRPr lang="ru-RU" sz="1300" b="1" u="none" strike="noStrike" spc="0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342900" lvl="0" indent="-342900" algn="l">
                        <a:lnSpc>
                          <a:spcPts val="175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+mj-lt"/>
                        <a:buAutoNum type="arabicPeriod"/>
                      </a:pPr>
                      <a:r>
                        <a:rPr lang="uk-UA" sz="1300" b="1" u="none" strike="noStrike" spc="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Яка зайва річ за рахунком у 8 рядочку?</a:t>
                      </a:r>
                      <a:endParaRPr lang="ru-RU" sz="1300" b="1" u="none" strike="noStrike" spc="0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142852"/>
          <a:ext cx="8286808" cy="1928826"/>
        </p:xfrm>
        <a:graphic>
          <a:graphicData uri="http://schemas.openxmlformats.org/drawingml/2006/table">
            <a:tbl>
              <a:tblPr/>
              <a:tblGrid>
                <a:gridCol w="8286808"/>
              </a:tblGrid>
              <a:tr h="1928826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 знаходиться ліворуч від стола у 1 рядочку?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190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 знаходиться праворуч від зошита у 1 рядочку? Що знаходиться між шафою та конвертом?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Які речі зайві? Чому?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Яка річ зайва за рахунком у 1 рядочку?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 знаходиться ліворуч від неї?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Яка річ зайва за рахунком у 2 рядочку?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1" spc="45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 знаходиться праворуч від неї?</a:t>
                      </a:r>
                      <a:endParaRPr lang="ru-RU" sz="13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3969" name="Picture 1" descr="image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71681"/>
            <a:ext cx="5857916" cy="478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00232" y="214290"/>
          <a:ext cx="4762512" cy="673104"/>
        </p:xfrm>
        <a:graphic>
          <a:graphicData uri="http://schemas.openxmlformats.org/drawingml/2006/table">
            <a:tbl>
              <a:tblPr/>
              <a:tblGrid>
                <a:gridCol w="4762512"/>
              </a:tblGrid>
              <a:tr h="67310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 err="1" smtClean="0">
                          <a:solidFill>
                            <a:srgbClr val="0070C0"/>
                          </a:solidFill>
                          <a:latin typeface="Courier New"/>
                          <a:ea typeface="Courier New"/>
                        </a:rPr>
                        <a:t>Гра”</a:t>
                      </a:r>
                      <a:r>
                        <a:rPr lang="uk-UA" sz="2800" b="1" dirty="0" smtClean="0">
                          <a:solidFill>
                            <a:srgbClr val="0070C0"/>
                          </a:solidFill>
                          <a:latin typeface="Courier New"/>
                          <a:ea typeface="Courier New"/>
                        </a:rPr>
                        <a:t> Розстав </a:t>
                      </a:r>
                      <a:r>
                        <a:rPr lang="uk-UA" sz="2800" b="1" dirty="0" err="1" smtClean="0">
                          <a:solidFill>
                            <a:srgbClr val="0070C0"/>
                          </a:solidFill>
                          <a:latin typeface="Courier New"/>
                          <a:ea typeface="Courier New"/>
                        </a:rPr>
                        <a:t>знаки”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2945" name="Picture 1" descr="image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71480"/>
            <a:ext cx="6143668" cy="6064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714356"/>
          <a:ext cx="3714776" cy="2428892"/>
        </p:xfrm>
        <a:graphic>
          <a:graphicData uri="http://schemas.openxmlformats.org/drawingml/2006/table">
            <a:tbl>
              <a:tblPr/>
              <a:tblGrid>
                <a:gridCol w="3714776"/>
              </a:tblGrid>
              <a:tr h="2428892">
                <a:tc>
                  <a:txBody>
                    <a:bodyPr/>
                    <a:lstStyle/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400" b="0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Овочі та фрукти у садку </a:t>
                      </a:r>
                      <a:r>
                        <a:rPr lang="uk-UA" sz="2400" b="0" spc="4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гуляли.</a:t>
                      </a:r>
                    </a:p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400" b="0" spc="4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2400" b="0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Та із кошиків своїх разом повтікали</a:t>
                      </a:r>
                      <a:r>
                        <a:rPr lang="uk-UA" sz="2400" b="0" spc="4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400" b="0" spc="4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2400" b="0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Треба всіх їх </a:t>
                      </a:r>
                      <a:r>
                        <a:rPr lang="uk-UA" sz="2400" b="0" spc="40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позбирати</a:t>
                      </a:r>
                      <a:r>
                        <a:rPr lang="uk-UA" sz="2400" b="0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,</a:t>
                      </a:r>
                      <a:endParaRPr lang="ru-RU" sz="2400" b="0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400" b="0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Вмить у </a:t>
                      </a:r>
                      <a:r>
                        <a:rPr lang="uk-UA" sz="2400" b="0" spc="4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кошик</a:t>
                      </a:r>
                      <a:r>
                        <a:rPr lang="uk-UA" sz="2400" b="0" spc="4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2400" b="0" spc="4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поскладати</a:t>
                      </a:r>
                      <a:r>
                        <a:rPr lang="uk-UA" sz="2400" b="0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.</a:t>
                      </a:r>
                      <a:endParaRPr lang="ru-RU" sz="2400" b="0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85918" y="142853"/>
          <a:ext cx="5572164" cy="500065"/>
        </p:xfrm>
        <a:graphic>
          <a:graphicData uri="http://schemas.openxmlformats.org/drawingml/2006/table">
            <a:tbl>
              <a:tblPr/>
              <a:tblGrid>
                <a:gridCol w="5572164"/>
              </a:tblGrid>
              <a:tr h="500065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 err="1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r>
                        <a:rPr lang="uk-UA" sz="3200" b="1" spc="4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</a:t>
                      </a:r>
                      <a:r>
                        <a:rPr lang="uk-UA" sz="3200" b="1" spc="4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3200" b="1" spc="4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“Де</a:t>
                      </a:r>
                      <a:r>
                        <a:rPr lang="uk-UA" sz="3200" b="1" spc="4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чий кошик?”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4095762" cy="371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 descr="image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500042"/>
            <a:ext cx="4929222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image1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2714644" cy="260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image1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428868"/>
            <a:ext cx="2860684" cy="3326889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000760" y="5214950"/>
          <a:ext cx="2347920" cy="642942"/>
        </p:xfrm>
        <a:graphic>
          <a:graphicData uri="http://schemas.openxmlformats.org/drawingml/2006/table">
            <a:tbl>
              <a:tblPr/>
              <a:tblGrid>
                <a:gridCol w="2347920"/>
              </a:tblGrid>
              <a:tr h="642942">
                <a:tc>
                  <a:txBody>
                    <a:bodyPr/>
                    <a:lstStyle/>
                    <a:p>
                      <a:pPr algn="ctr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Знайди З трикутники.</a:t>
                      </a:r>
                      <a:endParaRPr lang="ru-RU" sz="16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1" y="4214818"/>
          <a:ext cx="4774258" cy="1500198"/>
        </p:xfrm>
        <a:graphic>
          <a:graphicData uri="http://schemas.openxmlformats.org/drawingml/2006/table">
            <a:tbl>
              <a:tblPr/>
              <a:tblGrid>
                <a:gridCol w="898778"/>
                <a:gridCol w="903214"/>
                <a:gridCol w="903214"/>
                <a:gridCol w="1034526"/>
                <a:gridCol w="1034526"/>
              </a:tblGrid>
              <a:tr h="707285">
                <a:tc rowSpan="2">
                  <a:txBody>
                    <a:bodyPr/>
                    <a:lstStyle/>
                    <a:p>
                      <a:pPr marL="177800" algn="l">
                        <a:lnSpc>
                          <a:spcPts val="3100"/>
                        </a:lnSpc>
                        <a:spcAft>
                          <a:spcPts val="0"/>
                        </a:spcAft>
                      </a:pPr>
                      <a:r>
                        <a:rPr lang="uk-UA" sz="3100" b="0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5</a:t>
                      </a:r>
                      <a:endParaRPr lang="ru-RU" sz="1500" b="1" spc="340" dirty="0">
                        <a:latin typeface="Courier New"/>
                        <a:ea typeface="Courier New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algn="l">
                        <a:lnSpc>
                          <a:spcPts val="3100"/>
                        </a:lnSpc>
                        <a:spcAft>
                          <a:spcPts val="0"/>
                        </a:spcAft>
                      </a:pPr>
                      <a:r>
                        <a:rPr lang="uk-UA" sz="3100" b="0" spc="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1</a:t>
                      </a:r>
                      <a:endParaRPr lang="ru-RU" sz="1500" b="1" spc="340" dirty="0">
                        <a:latin typeface="Courier New"/>
                        <a:ea typeface="Courier New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algn="l">
                        <a:lnSpc>
                          <a:spcPts val="3100"/>
                        </a:lnSpc>
                        <a:spcAft>
                          <a:spcPts val="0"/>
                        </a:spcAft>
                      </a:pPr>
                      <a:r>
                        <a:rPr lang="uk-UA" sz="3100" b="0" spc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2</a:t>
                      </a:r>
                      <a:endParaRPr lang="ru-RU" sz="1500" b="1" spc="340">
                        <a:latin typeface="Courier New"/>
                        <a:ea typeface="Courier New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200" algn="l">
                        <a:lnSpc>
                          <a:spcPts val="3100"/>
                        </a:lnSpc>
                        <a:spcAft>
                          <a:spcPts val="0"/>
                        </a:spcAft>
                      </a:pPr>
                      <a:r>
                        <a:rPr lang="uk-UA" sz="3100" b="0" spc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3</a:t>
                      </a:r>
                      <a:endParaRPr lang="ru-RU" sz="1500" b="1" spc="340">
                        <a:latin typeface="Courier New"/>
                        <a:ea typeface="Courier New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0" algn="l">
                        <a:lnSpc>
                          <a:spcPts val="3100"/>
                        </a:lnSpc>
                        <a:spcAft>
                          <a:spcPts val="0"/>
                        </a:spcAft>
                      </a:pPr>
                      <a:r>
                        <a:rPr lang="uk-UA" sz="3100" b="0" spc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4</a:t>
                      </a:r>
                      <a:endParaRPr lang="ru-RU" sz="1500" b="1" spc="340">
                        <a:latin typeface="Courier New"/>
                        <a:ea typeface="Courier New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2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algn="l">
                        <a:lnSpc>
                          <a:spcPts val="3100"/>
                        </a:lnSpc>
                        <a:spcAft>
                          <a:spcPts val="0"/>
                        </a:spcAft>
                      </a:pPr>
                      <a:r>
                        <a:rPr lang="uk-UA" sz="3100" b="0" spc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4</a:t>
                      </a:r>
                      <a:endParaRPr lang="ru-RU" sz="1500" b="1" spc="340">
                        <a:latin typeface="Courier New"/>
                        <a:ea typeface="Courier New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640080" algn="l"/>
                        </a:tabLst>
                      </a:pPr>
                      <a:r>
                        <a:rPr lang="uk-UA" sz="1000" b="1" spc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	</a:t>
                      </a:r>
                      <a:endParaRPr lang="ru-RU" sz="1500" b="1" spc="340">
                        <a:latin typeface="Courier New"/>
                        <a:ea typeface="Courier New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50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5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143240" y="1214422"/>
          <a:ext cx="4286280" cy="1571636"/>
        </p:xfrm>
        <a:graphic>
          <a:graphicData uri="http://schemas.openxmlformats.org/drawingml/2006/table">
            <a:tbl>
              <a:tblPr/>
              <a:tblGrid>
                <a:gridCol w="4286280"/>
              </a:tblGrid>
              <a:tr h="1571636">
                <a:tc>
                  <a:txBody>
                    <a:bodyPr/>
                    <a:lstStyle/>
                    <a:p>
                      <a:pPr marL="63500" marR="6350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Якого кольору кульки над квадратом?</a:t>
                      </a:r>
                      <a:endParaRPr lang="ru-RU" sz="16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marR="18288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Скільки під квадратом?</a:t>
                      </a:r>
                      <a:endParaRPr lang="ru-RU" sz="16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L="63500" marR="18288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4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Яка кулька зліва від рамки, справа?</a:t>
                      </a:r>
                      <a:endParaRPr lang="ru-RU" sz="16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image208"/>
          <p:cNvPicPr>
            <a:picLocks noChangeAspect="1" noChangeArrowheads="1"/>
          </p:cNvPicPr>
          <p:nvPr/>
        </p:nvPicPr>
        <p:blipFill>
          <a:blip r:embed="rId2"/>
          <a:srcRect r="826"/>
          <a:stretch>
            <a:fillRect/>
          </a:stretch>
        </p:blipFill>
        <p:spPr bwMode="auto">
          <a:xfrm>
            <a:off x="142844" y="714356"/>
            <a:ext cx="8072494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214290"/>
          <a:ext cx="7072362" cy="571504"/>
        </p:xfrm>
        <a:graphic>
          <a:graphicData uri="http://schemas.openxmlformats.org/drawingml/2006/table">
            <a:tbl>
              <a:tblPr/>
              <a:tblGrid>
                <a:gridCol w="7072362"/>
              </a:tblGrid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3600" b="1" spc="45" dirty="0" smtClean="0">
                          <a:solidFill>
                            <a:srgbClr val="7030A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Гра </a:t>
                      </a:r>
                      <a:r>
                        <a:rPr lang="uk-UA" sz="3600" b="1" spc="45" dirty="0" err="1" smtClean="0">
                          <a:solidFill>
                            <a:srgbClr val="7030A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“Подорож</a:t>
                      </a:r>
                      <a:r>
                        <a:rPr lang="uk-UA" sz="3600" b="1" spc="45" dirty="0" smtClean="0">
                          <a:solidFill>
                            <a:srgbClr val="7030A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до </a:t>
                      </a:r>
                      <a:r>
                        <a:rPr lang="uk-UA" sz="3600" b="1" spc="45" dirty="0" err="1" smtClean="0">
                          <a:solidFill>
                            <a:srgbClr val="7030A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зірок”</a:t>
                      </a:r>
                      <a:endParaRPr lang="ru-RU" sz="3600" b="1" spc="45" dirty="0">
                        <a:solidFill>
                          <a:srgbClr val="7030A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image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0"/>
            <a:ext cx="7715304" cy="6215082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628" y="6000768"/>
          <a:ext cx="3000396" cy="642942"/>
        </p:xfrm>
        <a:graphic>
          <a:graphicData uri="http://schemas.openxmlformats.org/drawingml/2006/table">
            <a:tbl>
              <a:tblPr/>
              <a:tblGrid>
                <a:gridCol w="3000396"/>
              </a:tblGrid>
              <a:tr h="642942">
                <a:tc>
                  <a:txBody>
                    <a:bodyPr/>
                    <a:lstStyle/>
                    <a:p>
                      <a:pPr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800" b="1" spc="4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Із яких геометричних фігур складена зірка?</a:t>
                      </a:r>
                      <a:endParaRPr lang="ru-RU" sz="1800" b="1" spc="45" dirty="0">
                        <a:solidFill>
                          <a:srgbClr val="FF000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image2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7286644" cy="6500834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428992" y="142853"/>
          <a:ext cx="5715008" cy="1130300"/>
        </p:xfrm>
        <a:graphic>
          <a:graphicData uri="http://schemas.openxmlformats.org/drawingml/2006/table">
            <a:tbl>
              <a:tblPr/>
              <a:tblGrid>
                <a:gridCol w="5715008"/>
              </a:tblGrid>
              <a:tr h="1071569">
                <a:tc>
                  <a:txBody>
                    <a:bodyPr/>
                    <a:lstStyle/>
                    <a:p>
                      <a:pPr marL="1181100" marR="3556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З Новим роком вітає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1181100" marR="3556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Дід Мороз усіх.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1181100" marR="63500" algn="l">
                        <a:lnSpc>
                          <a:spcPts val="1750"/>
                        </a:lnSpc>
                        <a:spcAft>
                          <a:spcPts val="66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Біля ялинки лунає Радісний дитячий сміх.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algn="l">
                        <a:lnSpc>
                          <a:spcPts val="1300"/>
                        </a:lnSpc>
                        <a:spcAft>
                          <a:spcPts val="20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За які приклади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діти отримали подарунки?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072330" y="1071546"/>
          <a:ext cx="714380" cy="5572164"/>
        </p:xfrm>
        <a:graphic>
          <a:graphicData uri="http://schemas.openxmlformats.org/drawingml/2006/table">
            <a:tbl>
              <a:tblPr/>
              <a:tblGrid>
                <a:gridCol w="714380"/>
              </a:tblGrid>
              <a:tr h="5572164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3600" b="1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 vert="wordArtVert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image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07233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57224" y="4572008"/>
          <a:ext cx="4762512" cy="368302"/>
        </p:xfrm>
        <a:graphic>
          <a:graphicData uri="http://schemas.openxmlformats.org/drawingml/2006/table">
            <a:tbl>
              <a:tblPr/>
              <a:tblGrid>
                <a:gridCol w="4762512"/>
              </a:tblGrid>
              <a:tr h="368302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5 однакових сніжинок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0" y="6673849"/>
          <a:ext cx="4333884" cy="368302"/>
        </p:xfrm>
        <a:graphic>
          <a:graphicData uri="http://schemas.openxmlformats.org/drawingml/2006/table">
            <a:tbl>
              <a:tblPr/>
              <a:tblGrid>
                <a:gridCol w="4333884"/>
              </a:tblGrid>
              <a:tr h="368302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Чим відрізняються фігури?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071802" y="5429264"/>
          <a:ext cx="2690810" cy="165100"/>
        </p:xfrm>
        <a:graphic>
          <a:graphicData uri="http://schemas.openxmlformats.org/drawingml/2006/table">
            <a:tbl>
              <a:tblPr/>
              <a:tblGrid>
                <a:gridCol w="2690810"/>
              </a:tblGrid>
              <a:tr h="45719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 err="1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Продовжи</a:t>
                      </a: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рахунок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14282" y="0"/>
          <a:ext cx="3143272" cy="1643050"/>
        </p:xfrm>
        <a:graphic>
          <a:graphicData uri="http://schemas.openxmlformats.org/drawingml/2006/table">
            <a:tbl>
              <a:tblPr/>
              <a:tblGrid>
                <a:gridCol w="3143272"/>
              </a:tblGrid>
              <a:tr h="1643050">
                <a:tc>
                  <a:txBody>
                    <a:bodyPr/>
                    <a:lstStyle/>
                    <a:p>
                      <a:pPr marR="4953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Якось взимку носоріг У зимовий ліс побіг,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254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Щоб на ковзанах кататись На санчатах розважатись. А назустріч носорогу Йдуть кумедні добряки, Два смішних </a:t>
                      </a:r>
                      <a:r>
                        <a:rPr lang="uk-UA" sz="1300" spc="40" dirty="0" err="1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сніговики</a:t>
                      </a: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7500958" y="142852"/>
          <a:ext cx="714380" cy="5429288"/>
        </p:xfrm>
        <a:graphic>
          <a:graphicData uri="http://schemas.openxmlformats.org/drawingml/2006/table">
            <a:tbl>
              <a:tblPr/>
              <a:tblGrid>
                <a:gridCol w="714380"/>
              </a:tblGrid>
              <a:tr h="5429288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3200" b="1" spc="4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</a:t>
                      </a:r>
                      <a:endParaRPr lang="ru-RU" sz="3200" b="1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 vert="wordArtVert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image2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08050"/>
            <a:ext cx="6827838" cy="594995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357166"/>
          <a:ext cx="2786082" cy="1143008"/>
        </p:xfrm>
        <a:graphic>
          <a:graphicData uri="http://schemas.openxmlformats.org/drawingml/2006/table">
            <a:tbl>
              <a:tblPr/>
              <a:tblGrid>
                <a:gridCol w="2786082"/>
              </a:tblGrid>
              <a:tr h="1143008">
                <a:tc>
                  <a:txBody>
                    <a:bodyPr/>
                    <a:lstStyle/>
                    <a:p>
                      <a:pPr algn="ctr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5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З яких геометричних фігур</a:t>
                      </a:r>
                      <a:endParaRPr lang="ru-RU" sz="1400" b="1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R="777240" algn="ctr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5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викладені курчатко</a:t>
                      </a:r>
                      <a:endParaRPr lang="ru-RU" sz="1400" b="1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R="1310640" algn="ctr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5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та жабенятко?</a:t>
                      </a:r>
                      <a:endParaRPr lang="ru-RU" sz="1400" b="1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00562" y="214290"/>
          <a:ext cx="3114675" cy="1152525"/>
        </p:xfrm>
        <a:graphic>
          <a:graphicData uri="http://schemas.openxmlformats.org/drawingml/2006/table">
            <a:tbl>
              <a:tblPr/>
              <a:tblGrid>
                <a:gridCol w="3114675"/>
              </a:tblGrid>
              <a:tr h="1152525">
                <a:tc>
                  <a:txBody>
                    <a:bodyPr/>
                    <a:lstStyle/>
                    <a:p>
                      <a:pPr marR="9144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spc="5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У Юрка цікава гра є З геометричних фігур Він тваринок складає.</a:t>
                      </a:r>
                      <a:endParaRPr lang="ru-RU" sz="1600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600" spc="5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З якого мішка він фігури брав, Коли ведмедя викладав?</a:t>
                      </a:r>
                      <a:endParaRPr lang="ru-RU" sz="1600" spc="45" dirty="0">
                        <a:solidFill>
                          <a:srgbClr val="7030A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age2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94334"/>
            <a:ext cx="6357982" cy="64065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0"/>
          <a:ext cx="3643338" cy="1571612"/>
        </p:xfrm>
        <a:graphic>
          <a:graphicData uri="http://schemas.openxmlformats.org/drawingml/2006/table">
            <a:tbl>
              <a:tblPr/>
              <a:tblGrid>
                <a:gridCol w="3643338"/>
              </a:tblGrid>
              <a:tr h="1571612">
                <a:tc>
                  <a:txBody>
                    <a:bodyPr/>
                    <a:lstStyle/>
                    <a:p>
                      <a:pPr marL="63500" marR="10160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Півень друга запросив</a:t>
                      </a:r>
                      <a:b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</a:b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До своєї хати,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6350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Та адресу позабув спохвату сказати.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94488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Став лев та й гадає: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94488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— То в яку ж хатину йти?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63500" marR="1249680"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5" dirty="0">
                          <a:latin typeface="Bookman Old Style"/>
                          <a:ea typeface="Bookman Old Style"/>
                          <a:cs typeface="Bookman Old Style"/>
                        </a:rPr>
                        <a:t>Він тебе, малюк, питає.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6381750"/>
          <a:ext cx="5133975" cy="476250"/>
        </p:xfrm>
        <a:graphic>
          <a:graphicData uri="http://schemas.openxmlformats.org/drawingml/2006/table">
            <a:tbl>
              <a:tblPr/>
              <a:tblGrid>
                <a:gridCol w="5133975"/>
              </a:tblGrid>
              <a:tr h="476250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5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Для того, щоб підказати леву, де живе півень, уважно роздивись, з яких цифр він намальований.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1000100" y="1357298"/>
            <a:ext cx="357190" cy="35719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0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43042" y="1357298"/>
            <a:ext cx="357190" cy="35719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14546" y="1357298"/>
            <a:ext cx="357190" cy="35719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85786" y="1714488"/>
            <a:ext cx="357190" cy="35719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285852" y="1643050"/>
            <a:ext cx="428628" cy="428628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857356" y="1714488"/>
            <a:ext cx="428628" cy="35719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428860" y="1714488"/>
            <a:ext cx="428628" cy="428628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9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 descr="image220"/>
          <p:cNvPicPr>
            <a:picLocks noChangeAspect="1" noChangeArrowheads="1"/>
          </p:cNvPicPr>
          <p:nvPr/>
        </p:nvPicPr>
        <p:blipFill>
          <a:blip r:embed="rId2"/>
          <a:srcRect t="47830"/>
          <a:stretch>
            <a:fillRect/>
          </a:stretch>
        </p:blipFill>
        <p:spPr bwMode="auto">
          <a:xfrm>
            <a:off x="3786182" y="4124856"/>
            <a:ext cx="5188745" cy="2733144"/>
          </a:xfrm>
          <a:prstGeom prst="rect">
            <a:avLst/>
          </a:prstGeom>
          <a:noFill/>
        </p:spPr>
      </p:pic>
      <p:pic>
        <p:nvPicPr>
          <p:cNvPr id="89090" name="Picture 2" descr="image2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14290"/>
            <a:ext cx="3500429" cy="2754003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214290"/>
          <a:ext cx="1857388" cy="2000264"/>
        </p:xfrm>
        <a:graphic>
          <a:graphicData uri="http://schemas.openxmlformats.org/drawingml/2006/table">
            <a:tbl>
              <a:tblPr/>
              <a:tblGrid>
                <a:gridCol w="1857388"/>
              </a:tblGrid>
              <a:tr h="2000264">
                <a:tc>
                  <a:txBody>
                    <a:bodyPr/>
                    <a:lstStyle/>
                    <a:p>
                      <a:pPr algn="l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300" b="1" i="0" u="none" strike="noStrike" spc="45" dirty="0">
                          <a:solidFill>
                            <a:srgbClr val="FF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Гра «Яка фігура?»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algn="l">
                        <a:lnSpc>
                          <a:spcPts val="1775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Ведмідь загадав геометричні фігури: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marL="342900" lvl="0" indent="-342900" algn="l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+mj-lt"/>
                        <a:buAutoNum type="arabicPeriod"/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Яка має 4 рівні кути, 4 рівні сторони?</a:t>
                      </a:r>
                      <a:endParaRPr lang="ru-RU" sz="1200" u="none" strike="noStrike" spc="45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L="342900" lvl="0" indent="-342900" algn="l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+mj-lt"/>
                        <a:buAutoNum type="arabicPeriod"/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Яка має 3 кути?</a:t>
                      </a:r>
                      <a:endParaRPr lang="ru-RU" sz="1200" u="none" strike="noStrike" spc="45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857752" y="214290"/>
          <a:ext cx="2357454" cy="1357322"/>
        </p:xfrm>
        <a:graphic>
          <a:graphicData uri="http://schemas.openxmlformats.org/drawingml/2006/table">
            <a:tbl>
              <a:tblPr/>
              <a:tblGrid>
                <a:gridCol w="2357454"/>
              </a:tblGrid>
              <a:tr h="1357322">
                <a:tc>
                  <a:txBody>
                    <a:bodyPr/>
                    <a:lstStyle/>
                    <a:p>
                      <a:pPr marR="901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Зустрілися</a:t>
                      </a:r>
                      <a:b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</a:b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Тім, Том, </a:t>
                      </a:r>
                      <a:r>
                        <a:rPr lang="uk-UA" sz="1300" b="0" i="0" u="none" strike="noStrike" spc="45" dirty="0" err="1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Бом</a:t>
                      </a: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Тім і Том не посередині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Ліворуч від </a:t>
                      </a:r>
                      <a:r>
                        <a:rPr lang="uk-UA" sz="1300" b="0" i="0" u="none" strike="noStrike" spc="45" dirty="0" err="1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Бома-Том</a:t>
                      </a: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b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</a:b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Ліворуч від </a:t>
                      </a:r>
                      <a:r>
                        <a:rPr lang="uk-UA" sz="1300" b="0" i="0" u="none" strike="noStrike" spc="45" dirty="0" err="1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Тіма-Бом</a:t>
                      </a: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9091" name="Picture 3" descr="image220"/>
          <p:cNvPicPr>
            <a:picLocks noChangeAspect="1" noChangeArrowheads="1"/>
          </p:cNvPicPr>
          <p:nvPr/>
        </p:nvPicPr>
        <p:blipFill>
          <a:blip r:embed="rId2"/>
          <a:srcRect l="74879" b="54773"/>
          <a:stretch>
            <a:fillRect/>
          </a:stretch>
        </p:blipFill>
        <p:spPr bwMode="auto">
          <a:xfrm>
            <a:off x="7000892" y="0"/>
            <a:ext cx="1733533" cy="3151207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071934" y="3286124"/>
          <a:ext cx="4324350" cy="704850"/>
        </p:xfrm>
        <a:graphic>
          <a:graphicData uri="http://schemas.openxmlformats.org/drawingml/2006/table">
            <a:tbl>
              <a:tblPr/>
              <a:tblGrid>
                <a:gridCol w="4324350"/>
              </a:tblGrid>
              <a:tr h="704850">
                <a:tc>
                  <a:txBody>
                    <a:bodyPr/>
                    <a:lstStyle/>
                    <a:p>
                      <a:pPr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Морж та тюлень грати можуть цілий день. Гра цікава дуже,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algn="just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Грай і ти з ними, друже.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2643182"/>
          <a:ext cx="2071702" cy="1600200"/>
        </p:xfrm>
        <a:graphic>
          <a:graphicData uri="http://schemas.openxmlformats.org/drawingml/2006/table">
            <a:tbl>
              <a:tblPr/>
              <a:tblGrid>
                <a:gridCol w="2071702"/>
              </a:tblGrid>
              <a:tr h="1285884">
                <a:tc>
                  <a:txBody>
                    <a:bodyPr/>
                    <a:lstStyle/>
                    <a:p>
                      <a:pPr marL="63500" marR="1209675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r>
                        <a:rPr lang="uk-UA" sz="1200" b="1" i="0" u="none" strike="noStrike" spc="45" dirty="0" smtClean="0">
                          <a:solidFill>
                            <a:srgbClr val="FF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Гра з тюленем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marL="63500" marR="4572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Тюлень загадав число: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marL="63500"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якщо його збільшити на 2,</a:t>
                      </a:r>
                      <a:b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</a:br>
                      <a:r>
                        <a:rPr lang="uk-UA" sz="13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вийде 5 (або 6, 4)</a:t>
                      </a:r>
                      <a:endParaRPr lang="ru-RU" sz="12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4643446"/>
          <a:ext cx="6072198" cy="1785926"/>
        </p:xfrm>
        <a:graphic>
          <a:graphicData uri="http://schemas.openxmlformats.org/drawingml/2006/table">
            <a:tbl>
              <a:tblPr/>
              <a:tblGrid>
                <a:gridCol w="6072198"/>
              </a:tblGrid>
              <a:tr h="1785926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400" b="1" i="0" u="none" strike="noStrike" spc="45" dirty="0">
                          <a:solidFill>
                            <a:srgbClr val="FF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Гра з моржем</a:t>
                      </a:r>
                      <a:r>
                        <a:rPr lang="uk-UA" sz="12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.</a:t>
                      </a:r>
                      <a:endParaRPr lang="ru-RU" sz="11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Морж питає:</a:t>
                      </a:r>
                      <a:endParaRPr lang="ru-RU" sz="11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— Як можна розрізати квадрат, щоб отримати 2 прямокутники або 2 трикутники?</a:t>
                      </a:r>
                      <a:endParaRPr lang="ru-RU" sz="11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200" b="0" i="0" u="none" strike="noStrike" spc="45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 </a:t>
                      </a:r>
                      <a:r>
                        <a:rPr lang="uk-UA" sz="12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розрізати прямокутник, щоб отримати 2 трикутники</a:t>
                      </a:r>
                      <a:r>
                        <a:rPr lang="uk-UA" sz="1200" b="0" i="0" u="none" strike="noStrike" spc="45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? </a:t>
                      </a:r>
                    </a:p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5786454"/>
          <a:ext cx="6096000" cy="1513604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513604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u="none" strike="noStrike" spc="17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</a:t>
                      </a:r>
                      <a:r>
                        <a:rPr lang="uk-UA" sz="11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розрізати квадрат. </a:t>
                      </a:r>
                      <a:r>
                        <a:rPr lang="uk-UA" sz="1100" b="0" i="0" u="none" strike="noStrike" spc="45" dirty="0" err="1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шоб</a:t>
                      </a:r>
                      <a:r>
                        <a:rPr lang="uk-UA" sz="1100" b="0" i="0" u="none" strike="noStrike" spc="45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 з отриманих частин можна було скласти 2 нових квадрати?</a:t>
                      </a:r>
                      <a:endParaRPr lang="ru-RU" sz="1000" dirty="0">
                        <a:solidFill>
                          <a:srgbClr val="000000"/>
                        </a:solidFill>
                        <a:latin typeface="Courier New"/>
                        <a:ea typeface="Courier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image2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571480"/>
            <a:ext cx="4739197" cy="628652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000892" y="0"/>
          <a:ext cx="2457450" cy="1838325"/>
        </p:xfrm>
        <a:graphic>
          <a:graphicData uri="http://schemas.openxmlformats.org/drawingml/2006/table">
            <a:tbl>
              <a:tblPr/>
              <a:tblGrid>
                <a:gridCol w="2457450"/>
              </a:tblGrid>
              <a:tr h="1838325">
                <a:tc>
                  <a:txBody>
                    <a:bodyPr/>
                    <a:lstStyle/>
                    <a:p>
                      <a:pPr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Галя вийшла у садочок, Квітів назбирати.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3937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Сіла тихо у куточок, Стала зазирати.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4699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А ці квітки чарівні, їх не можна рвати,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  <a:p>
                      <a:pPr marR="635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1300" spc="40" dirty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Бо вони навчають всіх Добре рахувати.</a:t>
                      </a:r>
                      <a:endParaRPr lang="ru-RU" sz="1300" spc="45" dirty="0"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8066" name="Picture 2" descr="image2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497"/>
            <a:ext cx="4143372" cy="628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214290"/>
          <a:ext cx="6643734" cy="357190"/>
        </p:xfrm>
        <a:graphic>
          <a:graphicData uri="http://schemas.openxmlformats.org/drawingml/2006/table">
            <a:tbl>
              <a:tblPr/>
              <a:tblGrid>
                <a:gridCol w="6643734"/>
              </a:tblGrid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2400" b="1" spc="45" dirty="0">
                        <a:solidFill>
                          <a:srgbClr val="FF000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image2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38195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image2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428604"/>
            <a:ext cx="31156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image2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714752"/>
            <a:ext cx="46391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14810" y="3286124"/>
          <a:ext cx="3571900" cy="165100"/>
        </p:xfrm>
        <a:graphic>
          <a:graphicData uri="http://schemas.openxmlformats.org/drawingml/2006/table">
            <a:tbl>
              <a:tblPr/>
              <a:tblGrid>
                <a:gridCol w="35719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5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Де більше квадратів?</a:t>
                      </a:r>
                      <a:endParaRPr lang="ru-RU" sz="16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08" y="142852"/>
          <a:ext cx="3500462" cy="571504"/>
        </p:xfrm>
        <a:graphic>
          <a:graphicData uri="http://schemas.openxmlformats.org/drawingml/2006/table">
            <a:tbl>
              <a:tblPr/>
              <a:tblGrid>
                <a:gridCol w="3500462"/>
              </a:tblGrid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50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Гра </a:t>
                      </a:r>
                      <a:r>
                        <a:rPr lang="uk-UA" sz="2400" b="1" spc="50" dirty="0" err="1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“Порахуй</a:t>
                      </a:r>
                      <a:r>
                        <a:rPr lang="uk-UA" sz="2400" b="1" spc="50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і </a:t>
                      </a:r>
                      <a:r>
                        <a:rPr lang="uk-UA" sz="2400" b="1" spc="50" dirty="0" err="1" smtClean="0">
                          <a:solidFill>
                            <a:srgbClr val="00B0F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скажи”</a:t>
                      </a:r>
                      <a:endParaRPr lang="ru-RU" sz="2400" b="1" spc="45" dirty="0">
                        <a:solidFill>
                          <a:srgbClr val="00B0F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7045" name="Picture 5" descr="image2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14884"/>
            <a:ext cx="389729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4071942"/>
          <a:ext cx="3500430" cy="500066"/>
        </p:xfrm>
        <a:graphic>
          <a:graphicData uri="http://schemas.openxmlformats.org/drawingml/2006/table">
            <a:tbl>
              <a:tblPr/>
              <a:tblGrid>
                <a:gridCol w="3500430"/>
              </a:tblGrid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50" dirty="0">
                          <a:solidFill>
                            <a:srgbClr val="0070C0"/>
                          </a:solidFill>
                          <a:latin typeface="Bookman Old Style"/>
                          <a:ea typeface="Bookman Old Style"/>
                          <a:cs typeface="Bookman Old Style"/>
                        </a:rPr>
                        <a:t>Які фігури знаходяться у цих чотирикутниках?</a:t>
                      </a:r>
                      <a:endParaRPr lang="ru-RU" sz="1600" b="1" spc="45" dirty="0">
                        <a:solidFill>
                          <a:srgbClr val="0070C0"/>
                        </a:solidFill>
                        <a:latin typeface="Bookman Old Style"/>
                        <a:ea typeface="Bookman Old Style"/>
                        <a:cs typeface="Bookman Old Style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image233"/>
          <p:cNvPicPr>
            <a:picLocks noChangeAspect="1" noChangeArrowheads="1"/>
          </p:cNvPicPr>
          <p:nvPr/>
        </p:nvPicPr>
        <p:blipFill>
          <a:blip r:embed="rId2"/>
          <a:srcRect l="17183" t="55604" r="20914" b="21746"/>
          <a:stretch>
            <a:fillRect/>
          </a:stretch>
        </p:blipFill>
        <p:spPr bwMode="auto">
          <a:xfrm>
            <a:off x="714348" y="3372091"/>
            <a:ext cx="6786610" cy="3499251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85786" y="1214422"/>
          <a:ext cx="4714908" cy="1928826"/>
        </p:xfrm>
        <a:graphic>
          <a:graphicData uri="http://schemas.openxmlformats.org/drawingml/2006/table">
            <a:tbl>
              <a:tblPr/>
              <a:tblGrid>
                <a:gridCol w="4714908"/>
              </a:tblGrid>
              <a:tr h="1928826">
                <a:tc>
                  <a:txBody>
                    <a:bodyPr/>
                    <a:lstStyle/>
                    <a:p>
                      <a:pPr marL="330200" indent="-279400" algn="l">
                        <a:lnSpc>
                          <a:spcPts val="225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0" spc="15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Які фігури утворили кумедну гусеницю?</a:t>
                      </a:r>
                      <a:endParaRPr lang="ru-RU" sz="2000" b="0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330200" indent="-279400" algn="l">
                        <a:lnSpc>
                          <a:spcPts val="225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0" spc="15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Які фігури червоного кольору?</a:t>
                      </a:r>
                      <a:endParaRPr lang="ru-RU" sz="2000" b="0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330200" marR="177800" indent="-279400" algn="l">
                        <a:lnSpc>
                          <a:spcPts val="225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0" spc="15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Якого кольору чотирикутники? круги? овали? Які </a:t>
                      </a:r>
                      <a:r>
                        <a:rPr lang="uk-UA" sz="2000" b="0" spc="15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фіруги</a:t>
                      </a:r>
                      <a:r>
                        <a:rPr lang="uk-UA" sz="2000" b="0" spc="15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зеленого кольору?</a:t>
                      </a:r>
                      <a:endParaRPr lang="ru-RU" sz="2000" b="0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14546" y="214291"/>
          <a:ext cx="4252913" cy="857256"/>
        </p:xfrm>
        <a:graphic>
          <a:graphicData uri="http://schemas.openxmlformats.org/drawingml/2006/table">
            <a:tbl>
              <a:tblPr/>
              <a:tblGrid>
                <a:gridCol w="4252913"/>
              </a:tblGrid>
              <a:tr h="857256">
                <a:tc>
                  <a:txBody>
                    <a:bodyPr/>
                    <a:lstStyle/>
                    <a:p>
                      <a:pPr marL="330200" indent="-279400" algn="ctr">
                        <a:lnSpc>
                          <a:spcPts val="225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800" b="1" spc="1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Гра “ Чарівна </a:t>
                      </a:r>
                      <a:r>
                        <a:rPr lang="uk-UA" sz="2800" b="1" spc="1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гусиниця”</a:t>
                      </a:r>
                      <a:endParaRPr lang="ru-RU" sz="2800" b="1" spc="10" dirty="0">
                        <a:solidFill>
                          <a:srgbClr val="7030A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240"/>
          <p:cNvPicPr>
            <a:picLocks noChangeAspect="1" noChangeArrowheads="1"/>
          </p:cNvPicPr>
          <p:nvPr/>
        </p:nvPicPr>
        <p:blipFill>
          <a:blip r:embed="rId2"/>
          <a:srcRect l="16794" r="26393" b="11892"/>
          <a:stretch>
            <a:fillRect/>
          </a:stretch>
        </p:blipFill>
        <p:spPr bwMode="auto">
          <a:xfrm>
            <a:off x="3214678" y="2723284"/>
            <a:ext cx="5500726" cy="4134716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928670"/>
          <a:ext cx="5619768" cy="1857388"/>
        </p:xfrm>
        <a:graphic>
          <a:graphicData uri="http://schemas.openxmlformats.org/drawingml/2006/table">
            <a:tbl>
              <a:tblPr/>
              <a:tblGrid>
                <a:gridCol w="5619768"/>
              </a:tblGrid>
              <a:tr h="1857388">
                <a:tc>
                  <a:txBody>
                    <a:bodyPr/>
                    <a:lstStyle/>
                    <a:p>
                      <a:pPr marL="812800" indent="-279400" algn="l">
                        <a:lnSpc>
                          <a:spcPts val="20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600" b="1" spc="1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Які фігури зображено на малюнку?</a:t>
                      </a:r>
                      <a:endParaRPr lang="ru-RU" sz="1600" b="1" spc="10" dirty="0">
                        <a:solidFill>
                          <a:srgbClr val="7030A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12800" indent="-279400" algn="l">
                        <a:lnSpc>
                          <a:spcPts val="20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600" b="1" spc="1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Якого кольору квадрати?</a:t>
                      </a:r>
                      <a:endParaRPr lang="ru-RU" sz="1600" b="1" spc="10" dirty="0">
                        <a:solidFill>
                          <a:srgbClr val="7030A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12800" indent="-279400" algn="l">
                        <a:lnSpc>
                          <a:spcPts val="20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600" b="1" spc="1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Які фігури зеленого кольору?</a:t>
                      </a:r>
                      <a:endParaRPr lang="ru-RU" sz="1600" b="1" spc="10" dirty="0">
                        <a:solidFill>
                          <a:srgbClr val="7030A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12800" marR="2247900" indent="-279400" algn="l">
                        <a:lnSpc>
                          <a:spcPts val="20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1600" b="1" spc="1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Які фігури покладено раніше, а які — пізніше? Спробуй так само скласти фігури.</a:t>
                      </a:r>
                      <a:endParaRPr lang="ru-RU" sz="1600" b="1" spc="10" dirty="0">
                        <a:solidFill>
                          <a:srgbClr val="7030A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 descr="ÐÐ¾ÑÐ¾Ð¶ÐµÐµ Ð¸Ð·Ð¾Ð±ÑÐ°Ð¶ÐµÐ½Ð¸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3357521" cy="385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5984" y="285728"/>
            <a:ext cx="4430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 “ Яка фігура?..”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mage2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0"/>
            <a:ext cx="6215074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283378"/>
          <a:ext cx="2571768" cy="3200400"/>
        </p:xfrm>
        <a:graphic>
          <a:graphicData uri="http://schemas.openxmlformats.org/drawingml/2006/table">
            <a:tbl>
              <a:tblPr/>
              <a:tblGrid>
                <a:gridCol w="2571768"/>
              </a:tblGrid>
              <a:tr h="2971800">
                <a:tc>
                  <a:txBody>
                    <a:bodyPr/>
                    <a:lstStyle/>
                    <a:p>
                      <a:pPr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Мудра сова пораду дає:</a:t>
                      </a:r>
                      <a:endParaRPr lang="ru-RU" sz="20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R="6096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Щоб розумним </a:t>
                      </a:r>
                      <a:r>
                        <a:rPr lang="uk-UA" sz="2000" b="1" spc="45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стати</a:t>
                      </a:r>
                    </a:p>
                    <a:p>
                      <a:pPr marR="6096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45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20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Багато треба чого знати, Часу марно не втрачати, Математику вивчати,</a:t>
                      </a:r>
                      <a:endParaRPr lang="ru-RU" sz="20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  <a:p>
                      <a:pPr marR="1651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З цифрами завжди дружити</a:t>
                      </a:r>
                      <a:r>
                        <a:rPr lang="uk-UA" sz="2000" b="1" spc="45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,</a:t>
                      </a:r>
                    </a:p>
                    <a:p>
                      <a:pPr marR="165100" algn="l">
                        <a:lnSpc>
                          <a:spcPts val="175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45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 </a:t>
                      </a:r>
                      <a:r>
                        <a:rPr lang="uk-UA" sz="2000" b="1" spc="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Bookman Old Style"/>
                          <a:cs typeface="Times New Roman" pitchFamily="18" charset="0"/>
                        </a:rPr>
                        <a:t>Рахувати швидко вміти.</a:t>
                      </a:r>
                      <a:endParaRPr lang="ru-RU" sz="2000" b="1" spc="45" dirty="0">
                        <a:solidFill>
                          <a:srgbClr val="0070C0"/>
                        </a:solidFill>
                        <a:latin typeface="Times New Roman" pitchFamily="18" charset="0"/>
                        <a:ea typeface="Bookman Old Style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 descr="RENTREE DES CLASSES 201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1364</TotalTime>
  <Words>2082</Words>
  <Application>Microsoft Office PowerPoint</Application>
  <PresentationFormat>Экран (4:3)</PresentationFormat>
  <Paragraphs>432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Эркер</vt:lpstr>
      <vt:lpstr>Практичне використання дидактичних ігор та ігрових ситуацій на уроках математики в початковій школі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Гра «Хто найнижчий» В цирк прийшла руда лисиця,  Слон, папуга і тигриця,  Мишка й зайчик куцохвіст. Хто найнижчий був на зріст?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Практичне використання дидактичних ігор та ігрових ситуацій на уроках математики в початковій школі</dc:title>
  <dc:creator>вова</dc:creator>
  <cp:lastModifiedBy>вова</cp:lastModifiedBy>
  <cp:revision>60</cp:revision>
  <dcterms:created xsi:type="dcterms:W3CDTF">2018-12-05T07:12:54Z</dcterms:created>
  <dcterms:modified xsi:type="dcterms:W3CDTF">2019-01-20T18:32:37Z</dcterms:modified>
</cp:coreProperties>
</file>