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8" r:id="rId4"/>
    <p:sldId id="264" r:id="rId5"/>
    <p:sldId id="256" r:id="rId6"/>
    <p:sldId id="257" r:id="rId7"/>
    <p:sldId id="260" r:id="rId8"/>
    <p:sldId id="270" r:id="rId9"/>
    <p:sldId id="267" r:id="rId10"/>
    <p:sldId id="268" r:id="rId11"/>
    <p:sldId id="271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9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7C8AA6-1FCE-4C67-98AF-B8EF809CC807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4B5C89-5829-49DF-92DF-541390D559B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rus\&#1092;&#1072;&#1085;&#1090;&#1080;&#1082;&#1080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rus\&#1089;&#1091;&#1093;&#1086;&#1084;&#1083;&#1080;&#1085;&#1089;&#1100;&#1082;&#1080;&#1081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анти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80728"/>
            <a:ext cx="6934200" cy="5128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0"/>
            <a:ext cx="273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chemeClr val="accent2"/>
                </a:solidFill>
              </a:rPr>
              <a:t>Фантики</a:t>
            </a:r>
            <a:endParaRPr lang="uk-UA" sz="4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1450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/>
          </p:cNvPicPr>
          <p:nvPr/>
        </p:nvPicPr>
        <p:blipFill>
          <a:blip r:embed="rId3" cstate="print"/>
          <a:srcRect t="4764" b="3137"/>
          <a:stretch>
            <a:fillRect/>
          </a:stretch>
        </p:blipFill>
        <p:spPr>
          <a:xfrm>
            <a:off x="609600" y="2057400"/>
            <a:ext cx="777240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304800"/>
            <a:ext cx="8225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</a:rPr>
              <a:t>Наші мультики </a:t>
            </a:r>
          </a:p>
          <a:p>
            <a:pPr algn="ctr"/>
            <a:r>
              <a:rPr lang="uk-UA" sz="3600" b="1" i="1" dirty="0" smtClean="0">
                <a:latin typeface="Georgia" pitchFamily="18" charset="0"/>
              </a:rPr>
              <a:t>на  ІІІ всеукраїнському форумі </a:t>
            </a:r>
          </a:p>
          <a:p>
            <a:pPr algn="ctr"/>
            <a:r>
              <a:rPr lang="uk-UA" sz="3600" b="1" i="1" dirty="0" err="1" smtClean="0">
                <a:latin typeface="Georgia" pitchFamily="18" charset="0"/>
              </a:rPr>
              <a:t>Кінохвиля</a:t>
            </a:r>
            <a:r>
              <a:rPr lang="uk-UA" sz="3600" b="1" i="1" dirty="0" smtClean="0">
                <a:latin typeface="Georgia" pitchFamily="18" charset="0"/>
              </a:rPr>
              <a:t>-2018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Picture 2" descr="C:\Users\Руслана\Desktop\Фото на семінар\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885256" cy="1926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590389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Рекорд Тернополя</a:t>
            </a:r>
            <a:endParaRPr lang="uk-UA" sz="2800" b="1" i="1" dirty="0"/>
          </a:p>
        </p:txBody>
      </p:sp>
    </p:spTree>
    <p:custDataLst>
      <p:tags r:id="rId1"/>
    </p:custDataLst>
  </p:cSld>
  <p:clrMapOvr>
    <a:masterClrMapping/>
  </p:clrMapOvr>
  <p:transition advTm="157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828800"/>
            <a:ext cx="74676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101600">
              <a:schemeClr val="accent1">
                <a:lumMod val="75000"/>
                <a:alpha val="6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atin typeface="Ariston" pitchFamily="66" charset="0"/>
                <a:cs typeface="+mn-cs"/>
              </a:rPr>
              <a:t>Дякую за увагу</a:t>
            </a:r>
            <a:endParaRPr lang="ru-RU" sz="8000" b="1" dirty="0">
              <a:latin typeface="Ariston" pitchFamily="66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7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edes virtu0000000al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60960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ompyut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3581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Georgia" pitchFamily="18" charset="0"/>
              </a:rPr>
              <a:t> Формування основ  м</a:t>
            </a:r>
            <a:r>
              <a:rPr lang="uk-UA" sz="3600" b="1" i="1" dirty="0" err="1" smtClean="0">
                <a:latin typeface="Georgia" pitchFamily="18" charset="0"/>
              </a:rPr>
              <a:t>едіаграмотності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br>
              <a:rPr lang="uk-UA" sz="3600" b="1" i="1" dirty="0" smtClean="0">
                <a:latin typeface="Georgia" pitchFamily="18" charset="0"/>
              </a:rPr>
            </a:br>
            <a:r>
              <a:rPr lang="uk-UA" sz="3600" b="1" i="1" dirty="0" smtClean="0">
                <a:latin typeface="Georgia" pitchFamily="18" charset="0"/>
              </a:rPr>
              <a:t>молодших  школярів  в  освітньому процесі</a:t>
            </a:r>
            <a:endParaRPr lang="ru-RU" sz="3600" b="1" i="1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214282" y="188640"/>
            <a:ext cx="2701534" cy="1240096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Round Diagonal Corner Rectangle 11"/>
          <p:cNvSpPr/>
          <p:nvPr/>
        </p:nvSpPr>
        <p:spPr>
          <a:xfrm>
            <a:off x="6643702" y="214290"/>
            <a:ext cx="2304256" cy="223224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Види медіа, які застосовуються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143380"/>
            <a:ext cx="421484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ВІЗУАЛЬНІ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Книжка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Періодичні друковані видання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Фотографія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Листівки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Книжкова графіка   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 Ілюстрації.</a:t>
            </a:r>
          </a:p>
          <a:p>
            <a:pPr algn="ctr"/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76672"/>
            <a:ext cx="1800200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Створення власного медіапродукту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або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Аналіз готового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7" name="Рисунок 6" descr="IMG_5111111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024336" cy="22682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5" descr="IMG_507444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643182"/>
            <a:ext cx="3464768" cy="25985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Руслана\Desktop\Фото на семінар\проект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3583300" cy="26682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0430" y="3214686"/>
            <a:ext cx="201451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РЕКЛАМА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ІНТЕРНЕТ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32791071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714752"/>
            <a:ext cx="2357454" cy="1768091"/>
          </a:xfrm>
          <a:prstGeom prst="rect">
            <a:avLst/>
          </a:prstGeom>
        </p:spPr>
      </p:pic>
      <p:pic>
        <p:nvPicPr>
          <p:cNvPr id="19" name="Рисунок 18" descr="1 -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714884"/>
            <a:ext cx="1377392" cy="187394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857884" y="5143512"/>
            <a:ext cx="3000396" cy="11430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АУДІОВІЗУАЛЬНІ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Мультфільм</a:t>
            </a:r>
          </a:p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Аудіозапис</a:t>
            </a:r>
            <a:endParaRPr lang="uk-UA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Інтерв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smtClean="0">
                <a:solidFill>
                  <a:schemeClr val="bg1"/>
                </a:solidFill>
              </a:rPr>
              <a:t>ю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rok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638800" y="1066800"/>
            <a:ext cx="30480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Urok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81000" y="990600"/>
            <a:ext cx="3276600" cy="2097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6" descr="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285992"/>
            <a:ext cx="3228390" cy="2421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600" b="1" i="1" dirty="0" smtClean="0">
                <a:latin typeface="Georgia" pitchFamily="18" charset="0"/>
              </a:rPr>
              <a:t>Від  юних  казкарів  до  юних  аніматорів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12" name="Рисунок 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3733800" cy="280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Urok8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5486400" y="3962400"/>
            <a:ext cx="3371850" cy="2621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763898">
            <a:off x="3205978" y="2320172"/>
            <a:ext cx="3268403" cy="2344386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ВИДИ АНІМАЦІЇ</a:t>
            </a:r>
            <a:endParaRPr lang="uk-UA" sz="3600" dirty="0"/>
          </a:p>
        </p:txBody>
      </p:sp>
      <p:sp>
        <p:nvSpPr>
          <p:cNvPr id="6" name="Right Arrow 5"/>
          <p:cNvSpPr/>
          <p:nvPr/>
        </p:nvSpPr>
        <p:spPr>
          <a:xfrm rot="2185698">
            <a:off x="1306985" y="1199025"/>
            <a:ext cx="2060758" cy="1080120"/>
          </a:xfrm>
          <a:prstGeom prst="rightArrow">
            <a:avLst>
              <a:gd name="adj1" fmla="val 53628"/>
              <a:gd name="adj2" fmla="val 6758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Лялькова</a:t>
            </a:r>
            <a:endParaRPr lang="uk-UA" dirty="0"/>
          </a:p>
        </p:txBody>
      </p:sp>
      <p:sp>
        <p:nvSpPr>
          <p:cNvPr id="8" name="Right Arrow 7"/>
          <p:cNvSpPr/>
          <p:nvPr/>
        </p:nvSpPr>
        <p:spPr>
          <a:xfrm>
            <a:off x="395536" y="2924944"/>
            <a:ext cx="2033001" cy="1080120"/>
          </a:xfrm>
          <a:prstGeom prst="rightArrow">
            <a:avLst>
              <a:gd name="adj1" fmla="val 53628"/>
              <a:gd name="adj2" fmla="val 6758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Сипка</a:t>
            </a:r>
            <a:endParaRPr lang="uk-UA" dirty="0"/>
          </a:p>
        </p:txBody>
      </p:sp>
      <p:sp>
        <p:nvSpPr>
          <p:cNvPr id="9" name="Right Arrow 8"/>
          <p:cNvSpPr/>
          <p:nvPr/>
        </p:nvSpPr>
        <p:spPr>
          <a:xfrm rot="19048720">
            <a:off x="1429334" y="4982107"/>
            <a:ext cx="2033001" cy="1080120"/>
          </a:xfrm>
          <a:prstGeom prst="rightArrow">
            <a:avLst>
              <a:gd name="adj1" fmla="val 53628"/>
              <a:gd name="adj2" fmla="val 6758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Тіньова</a:t>
            </a:r>
            <a:endParaRPr lang="uk-UA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3735519" y="593072"/>
            <a:ext cx="2033001" cy="1080120"/>
          </a:xfrm>
          <a:prstGeom prst="rightArrow">
            <a:avLst>
              <a:gd name="adj1" fmla="val 53628"/>
              <a:gd name="adj2" fmla="val 6758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Графічна</a:t>
            </a:r>
            <a:endParaRPr lang="uk-UA" dirty="0"/>
          </a:p>
        </p:txBody>
      </p:sp>
      <p:sp>
        <p:nvSpPr>
          <p:cNvPr id="16" name="Left Arrow 15"/>
          <p:cNvSpPr/>
          <p:nvPr/>
        </p:nvSpPr>
        <p:spPr>
          <a:xfrm rot="19597574">
            <a:off x="6306829" y="1080255"/>
            <a:ext cx="2016224" cy="1152128"/>
          </a:xfrm>
          <a:prstGeom prst="leftArrow">
            <a:avLst>
              <a:gd name="adj1" fmla="val 48088"/>
              <a:gd name="adj2" fmla="val 652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Комп’ютерна</a:t>
            </a:r>
            <a:endParaRPr lang="uk-UA" sz="1600" dirty="0"/>
          </a:p>
        </p:txBody>
      </p:sp>
      <p:sp>
        <p:nvSpPr>
          <p:cNvPr id="19" name="Left Arrow 18"/>
          <p:cNvSpPr/>
          <p:nvPr/>
        </p:nvSpPr>
        <p:spPr>
          <a:xfrm>
            <a:off x="6732240" y="2780928"/>
            <a:ext cx="2016224" cy="1152128"/>
          </a:xfrm>
          <a:prstGeom prst="leftArrow">
            <a:avLst>
              <a:gd name="adj1" fmla="val 48088"/>
              <a:gd name="adj2" fmla="val 652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Об’ємна</a:t>
            </a:r>
            <a:endParaRPr lang="uk-UA" dirty="0"/>
          </a:p>
        </p:txBody>
      </p:sp>
      <p:sp>
        <p:nvSpPr>
          <p:cNvPr id="20" name="Left Arrow 19"/>
          <p:cNvSpPr/>
          <p:nvPr/>
        </p:nvSpPr>
        <p:spPr>
          <a:xfrm rot="1942361">
            <a:off x="6222406" y="4501894"/>
            <a:ext cx="2190260" cy="1152128"/>
          </a:xfrm>
          <a:prstGeom prst="leftArrow">
            <a:avLst>
              <a:gd name="adj1" fmla="val 48088"/>
              <a:gd name="adj2" fmla="val 652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Пластилінова</a:t>
            </a:r>
            <a:endParaRPr lang="uk-UA" dirty="0"/>
          </a:p>
        </p:txBody>
      </p:sp>
      <p:pic>
        <p:nvPicPr>
          <p:cNvPr id="1026" name="Picture 2" descr="C:\Users\Руслана\Desktop\анім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013176"/>
            <a:ext cx="1962920" cy="1470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услана\Desktop\анім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754545" cy="1314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Руслана\Desktop\анім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4016"/>
            <a:ext cx="2020839" cy="1010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Руслана\Desktop\Анім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0955" y="3717032"/>
            <a:ext cx="1423045" cy="1423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Руслана\Desktop\анім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68921"/>
            <a:ext cx="2056011" cy="1540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Руслана\Desktop\Анім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60648"/>
            <a:ext cx="2036837" cy="1140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>
            <a:off x="1835696" y="12687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5536" y="188640"/>
            <a:ext cx="295232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СТВОРЕННЯ МУЛЬТФІЛЬМУ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5536" y="1844824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Вибір Теми</a:t>
            </a:r>
            <a:endParaRPr lang="uk-UA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5576" y="2204864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87624" y="2636912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47664" y="3068960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07704" y="3501008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7664" y="3933056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87624" y="4365104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7584" y="4869160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5536" y="5301208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5292080" y="2420888"/>
            <a:ext cx="3096344" cy="165618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Готового Контенту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270892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Створення сценарію</a:t>
            </a:r>
            <a:endParaRPr lang="uk-U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79712" y="3140968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Розподіл ролей</a:t>
            </a:r>
            <a:endParaRPr lang="uk-U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59632" y="4005064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Розкадровка</a:t>
            </a:r>
            <a:endParaRPr lang="uk-U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19672" y="357301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Фотографування</a:t>
            </a:r>
            <a:endParaRPr lang="uk-U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9592" y="450912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Монтаж</a:t>
            </a:r>
            <a:endParaRPr lang="uk-U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494116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Озвучка</a:t>
            </a:r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59632" y="2276872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Створення персонажів</a:t>
            </a:r>
            <a:endParaRPr lang="uk-UA" b="1" dirty="0"/>
          </a:p>
        </p:txBody>
      </p:sp>
      <p:pic>
        <p:nvPicPr>
          <p:cNvPr id="2051" name="Picture 3" descr="C:\Users\Руслана\Desktop\Фото на семінар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2048"/>
            <a:ext cx="4176464" cy="2288841"/>
          </a:xfrm>
          <a:prstGeom prst="rect">
            <a:avLst/>
          </a:prstGeom>
          <a:noFill/>
        </p:spPr>
      </p:pic>
      <p:pic>
        <p:nvPicPr>
          <p:cNvPr id="2052" name="Picture 4" descr="G:\атестація фото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7610"/>
            <a:ext cx="4248472" cy="2668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259632" y="5229200"/>
            <a:ext cx="2880320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Oval 14"/>
          <p:cNvSpPr/>
          <p:nvPr/>
        </p:nvSpPr>
        <p:spPr>
          <a:xfrm>
            <a:off x="395536" y="4293096"/>
            <a:ext cx="1706488" cy="10584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Oval 13"/>
          <p:cNvSpPr/>
          <p:nvPr/>
        </p:nvSpPr>
        <p:spPr>
          <a:xfrm>
            <a:off x="4499992" y="4005064"/>
            <a:ext cx="4644008" cy="28529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Oval 12"/>
          <p:cNvSpPr/>
          <p:nvPr/>
        </p:nvSpPr>
        <p:spPr>
          <a:xfrm>
            <a:off x="3779912" y="2924944"/>
            <a:ext cx="2448272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Oval 11"/>
          <p:cNvSpPr/>
          <p:nvPr/>
        </p:nvSpPr>
        <p:spPr>
          <a:xfrm>
            <a:off x="6444208" y="2276872"/>
            <a:ext cx="1800200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Oval 10"/>
          <p:cNvSpPr/>
          <p:nvPr/>
        </p:nvSpPr>
        <p:spPr>
          <a:xfrm>
            <a:off x="2267744" y="0"/>
            <a:ext cx="4536504" cy="2465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Oval 8"/>
          <p:cNvSpPr/>
          <p:nvPr/>
        </p:nvSpPr>
        <p:spPr>
          <a:xfrm>
            <a:off x="0" y="2132856"/>
            <a:ext cx="3528392" cy="17281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2699792" y="260648"/>
            <a:ext cx="370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Життя і творчість  відомих                           украінців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      Таємниці В.О.Сухомлинського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39" y="2420888"/>
            <a:ext cx="2964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Читання і обговорення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оповідань 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 дітей, про природу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 навколишній світ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2636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Складання міркувань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Доповни героями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4452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Дослідницька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“ Цікаві факти з життя Людини”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140968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Зміни сюжет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7301" y="4293096"/>
            <a:ext cx="43332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Проекти: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“ Добро творити  легко”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“ Порятуй навколишнє”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“ Таємниці довкілля”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“ Для чого людині серце?”</a:t>
            </a: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ухомлинськ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1200"/>
            <a:ext cx="5943600" cy="4457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ЛЮДИНА - ДОБРОТВОРЕЦЬ</a:t>
            </a:r>
            <a:endParaRPr lang="uk-UA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531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</a:rPr>
              <a:t>Парадигма освітніх інновацій </a:t>
            </a:r>
            <a:br>
              <a:rPr lang="uk-UA" sz="3600" b="1" i="1" dirty="0" smtClean="0">
                <a:latin typeface="Georgia" pitchFamily="18" charset="0"/>
              </a:rPr>
            </a:br>
            <a:r>
              <a:rPr lang="uk-UA" sz="3600" b="1" i="1" dirty="0" smtClean="0">
                <a:latin typeface="Georgia" pitchFamily="18" charset="0"/>
              </a:rPr>
              <a:t>2014, 2015, 2018 роки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DSC_28111114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700808"/>
            <a:ext cx="4419600" cy="4127292"/>
          </a:xfr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54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latin typeface="Georgia" pitchFamily="18" charset="0"/>
              </a:rPr>
              <a:t>Маленькі кроки до пізнавального телебачення для дітей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6" name="Рисунок 5" descr="диплом V міськконкурсу у номінації Мульттерапія.jpg"/>
          <p:cNvPicPr>
            <a:picLocks noChangeAspect="1"/>
          </p:cNvPicPr>
          <p:nvPr/>
        </p:nvPicPr>
        <p:blipFill>
          <a:blip r:embed="rId3" cstate="print"/>
          <a:srcRect l="4144" t="2941" r="4680" b="2941"/>
          <a:stretch>
            <a:fillRect/>
          </a:stretch>
        </p:blipFill>
        <p:spPr>
          <a:xfrm>
            <a:off x="2667000" y="2438400"/>
            <a:ext cx="2209800" cy="3214255"/>
          </a:xfrm>
          <a:prstGeom prst="rect">
            <a:avLst/>
          </a:prstGeom>
        </p:spPr>
      </p:pic>
      <p:pic>
        <p:nvPicPr>
          <p:cNvPr id="8" name="Рисунок 7" descr="сертифікат  переможця Парадигми-2015.jpg"/>
          <p:cNvPicPr>
            <a:picLocks noChangeAspect="1"/>
          </p:cNvPicPr>
          <p:nvPr/>
        </p:nvPicPr>
        <p:blipFill>
          <a:blip r:embed="rId4" cstate="print"/>
          <a:srcRect l="9133" t="12500" r="5627" b="8333"/>
          <a:stretch>
            <a:fillRect/>
          </a:stretch>
        </p:blipFill>
        <p:spPr>
          <a:xfrm>
            <a:off x="228600" y="1905000"/>
            <a:ext cx="2582779" cy="1752600"/>
          </a:xfrm>
          <a:prstGeom prst="rect">
            <a:avLst/>
          </a:prstGeom>
        </p:spPr>
      </p:pic>
      <p:pic>
        <p:nvPicPr>
          <p:cNvPr id="7" name="Рисунок 6" descr="диплом ІІІ ступеню  переможця Парадигми-2014.jpg"/>
          <p:cNvPicPr>
            <a:picLocks noChangeAspect="1"/>
          </p:cNvPicPr>
          <p:nvPr/>
        </p:nvPicPr>
        <p:blipFill>
          <a:blip r:embed="rId5" cstate="print"/>
          <a:srcRect l="7692" t="7506" r="2564" b="6175"/>
          <a:stretch>
            <a:fillRect/>
          </a:stretch>
        </p:blipFill>
        <p:spPr>
          <a:xfrm>
            <a:off x="179512" y="4293096"/>
            <a:ext cx="2667000" cy="1752600"/>
          </a:xfrm>
          <a:prstGeom prst="rect">
            <a:avLst/>
          </a:prstGeom>
        </p:spPr>
      </p:pic>
      <p:pic>
        <p:nvPicPr>
          <p:cNvPr id="2050" name="Picture 2" descr="C:\Users\Руслана\Desktop\Телевіт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1052389" cy="1052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Руслана\Desktop\телевіт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725144"/>
            <a:ext cx="2205572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602</TotalTime>
  <Words>150</Words>
  <Application>Microsoft Office PowerPoint</Application>
  <PresentationFormat>Экран (4:3)</PresentationFormat>
  <Paragraphs>62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Verve</vt:lpstr>
      <vt:lpstr>Слайд 1</vt:lpstr>
      <vt:lpstr> Формування основ  медіаграмотності  молодших  школярів  в  освітньому процесі</vt:lpstr>
      <vt:lpstr>Слайд 3</vt:lpstr>
      <vt:lpstr>Від  юних  казкарів  до  юних  аніматорів</vt:lpstr>
      <vt:lpstr>Слайд 5</vt:lpstr>
      <vt:lpstr>Слайд 6</vt:lpstr>
      <vt:lpstr>Слайд 7</vt:lpstr>
      <vt:lpstr>ЛЮДИНА - ДОБРОТВОРЕЦЬ</vt:lpstr>
      <vt:lpstr>Парадигма освітніх інновацій  2014, 2015, 2018 роки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Руслана</dc:creator>
  <cp:lastModifiedBy>Lenusey</cp:lastModifiedBy>
  <cp:revision>72</cp:revision>
  <dcterms:created xsi:type="dcterms:W3CDTF">2019-02-02T17:55:57Z</dcterms:created>
  <dcterms:modified xsi:type="dcterms:W3CDTF">2019-02-04T19:02:54Z</dcterms:modified>
</cp:coreProperties>
</file>