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95" r:id="rId3"/>
    <p:sldId id="290" r:id="rId4"/>
    <p:sldId id="291" r:id="rId5"/>
    <p:sldId id="288" r:id="rId6"/>
    <p:sldId id="264" r:id="rId7"/>
    <p:sldId id="293" r:id="rId8"/>
    <p:sldId id="257" r:id="rId9"/>
    <p:sldId id="296" r:id="rId10"/>
    <p:sldId id="297" r:id="rId11"/>
    <p:sldId id="278" r:id="rId12"/>
    <p:sldId id="298" r:id="rId13"/>
    <p:sldId id="279" r:id="rId14"/>
    <p:sldId id="263" r:id="rId15"/>
    <p:sldId id="283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040"/>
    <a:srgbClr val="D98043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995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50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7582-BA83-460B-9B38-9261DEB1C9A7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CACB4-8625-4FC0-B95C-355208BAB05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51641" y="630622"/>
            <a:ext cx="8586952" cy="571762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Тернопільський заклад дошкільної освіти №15</a:t>
            </a:r>
          </a:p>
          <a:p>
            <a:pPr algn="ctr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 роботи на тему:</a:t>
            </a:r>
          </a:p>
          <a:p>
            <a:pPr algn="ctr"/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“Формування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логіко - математичної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компетентності   дошкільників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умовах створення активного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пізнавального  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середовища”</a:t>
            </a: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вихователь:</a:t>
            </a: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Мариніна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Галина Зіновіївна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447" y="2711669"/>
            <a:ext cx="2263110" cy="2007391"/>
          </a:xfrm>
          <a:prstGeom prst="rect">
            <a:avLst/>
          </a:prstGeom>
        </p:spPr>
      </p:pic>
      <p:pic>
        <p:nvPicPr>
          <p:cNvPr id="26" name="Рисунок 25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94" y="4863044"/>
            <a:ext cx="2323609" cy="1742706"/>
          </a:xfrm>
          <a:prstGeom prst="rect">
            <a:avLst/>
          </a:prstGeom>
        </p:spPr>
      </p:pic>
      <p:pic>
        <p:nvPicPr>
          <p:cNvPr id="27" name="Рисунок 26" descr="IMG_20181126_221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2516" y="2369369"/>
            <a:ext cx="2337305" cy="1813748"/>
          </a:xfrm>
          <a:prstGeom prst="rect">
            <a:avLst/>
          </a:prstGeom>
        </p:spPr>
      </p:pic>
      <p:pic>
        <p:nvPicPr>
          <p:cNvPr id="31" name="Рисунок 30" descr="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0336" y="276447"/>
            <a:ext cx="2358883" cy="1808130"/>
          </a:xfrm>
          <a:prstGeom prst="rect">
            <a:avLst/>
          </a:prstGeom>
        </p:spPr>
      </p:pic>
      <p:pic>
        <p:nvPicPr>
          <p:cNvPr id="14" name="Рисунок 13" descr="IMG-98ed44361df78b7a53dd8eed0b002164-V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04198" y="4330262"/>
            <a:ext cx="2234092" cy="2330081"/>
          </a:xfrm>
          <a:prstGeom prst="rect">
            <a:avLst/>
          </a:prstGeom>
        </p:spPr>
      </p:pic>
      <p:pic>
        <p:nvPicPr>
          <p:cNvPr id="16" name="Рисунок 15" descr="IMG_99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4264" y="5218256"/>
            <a:ext cx="1664674" cy="1429537"/>
          </a:xfrm>
          <a:prstGeom prst="rect">
            <a:avLst/>
          </a:prstGeom>
        </p:spPr>
      </p:pic>
      <p:pic>
        <p:nvPicPr>
          <p:cNvPr id="21" name="Рисунок 20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289" y="244581"/>
            <a:ext cx="2218551" cy="2251626"/>
          </a:xfrm>
          <a:prstGeom prst="rect">
            <a:avLst/>
          </a:prstGeom>
        </p:spPr>
      </p:pic>
      <p:pic>
        <p:nvPicPr>
          <p:cNvPr id="29" name="Рисунок 28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9939" y="5186196"/>
            <a:ext cx="2004848" cy="1503636"/>
          </a:xfrm>
          <a:prstGeom prst="rect">
            <a:avLst/>
          </a:prstGeom>
        </p:spPr>
      </p:pic>
      <p:pic>
        <p:nvPicPr>
          <p:cNvPr id="17" name="Рисунок 16" descr="IMG_979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91156" y="2507596"/>
            <a:ext cx="1938500" cy="2584667"/>
          </a:xfrm>
          <a:prstGeom prst="rect">
            <a:avLst/>
          </a:prstGeom>
        </p:spPr>
      </p:pic>
      <p:pic>
        <p:nvPicPr>
          <p:cNvPr id="25" name="Рисунок 24" descr="IMG_974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14243" y="2367454"/>
            <a:ext cx="2043605" cy="2724807"/>
          </a:xfrm>
          <a:prstGeom prst="rect">
            <a:avLst/>
          </a:prstGeom>
        </p:spPr>
      </p:pic>
      <p:pic>
        <p:nvPicPr>
          <p:cNvPr id="15" name="Рисунок 14" descr="ворона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6092" y="274496"/>
            <a:ext cx="3904101" cy="2023327"/>
          </a:xfrm>
          <a:prstGeom prst="rect">
            <a:avLst/>
          </a:prstGeom>
        </p:spPr>
      </p:pic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2795752" y="1996965"/>
            <a:ext cx="4162096" cy="6096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Граючи – навчаємось!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41436" y="126124"/>
            <a:ext cx="9070428" cy="840827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/>
          </a:p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Математичні операції: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множинами, числами, величинами, фігурами, орієнтація у 		           просторі та часі, рахунок, обчислювання, вимірювання.</a:t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2173" y="1019502"/>
            <a:ext cx="9102033" cy="830317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Логічні операції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аналіз, синтез, порівняння, класифікація, доведення,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серіація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      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причинно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– наслідкові зв’язки, узагальнення, абстрагування.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41130" y="1912881"/>
            <a:ext cx="8986345" cy="651643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 відбувається: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поетапно, послідовно,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систематично, доступно.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315224" y="2627587"/>
            <a:ext cx="9112556" cy="73572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навчання: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індивідуальна, колективна, диференційована (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інтересами, успішністю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viber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662" y="3510454"/>
            <a:ext cx="2791250" cy="3095295"/>
          </a:xfrm>
          <a:prstGeom prst="rect">
            <a:avLst/>
          </a:prstGeom>
        </p:spPr>
      </p:pic>
      <p:pic>
        <p:nvPicPr>
          <p:cNvPr id="17" name="Рисунок 16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7419" y="3499945"/>
            <a:ext cx="2329354" cy="3105806"/>
          </a:xfrm>
          <a:prstGeom prst="rect">
            <a:avLst/>
          </a:prstGeom>
        </p:spPr>
      </p:pic>
      <p:pic>
        <p:nvPicPr>
          <p:cNvPr id="18" name="Рисунок 17" descr="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3" y="3501915"/>
            <a:ext cx="3752193" cy="31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с двумя вырезанными противолежащими углами 36"/>
          <p:cNvSpPr/>
          <p:nvPr/>
        </p:nvSpPr>
        <p:spPr>
          <a:xfrm>
            <a:off x="2596055" y="3568261"/>
            <a:ext cx="3531476" cy="914400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образотворчої діяльності,</a:t>
            </a:r>
          </a:p>
        </p:txBody>
      </p:sp>
      <p:sp>
        <p:nvSpPr>
          <p:cNvPr id="45" name="Прямоугольник с двумя вырезанными противолежащими углами 44"/>
          <p:cNvSpPr/>
          <p:nvPr/>
        </p:nvSpPr>
        <p:spPr>
          <a:xfrm>
            <a:off x="2596055" y="2774732"/>
            <a:ext cx="3531475" cy="872358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ігрової діяльності,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с двумя вырезанными противолежащими углами 45"/>
          <p:cNvSpPr/>
          <p:nvPr/>
        </p:nvSpPr>
        <p:spPr>
          <a:xfrm>
            <a:off x="2564524" y="1928648"/>
            <a:ext cx="3552495" cy="914400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дитячого експериментування,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с двумя вырезанными противолежащими углами 46"/>
          <p:cNvSpPr/>
          <p:nvPr/>
        </p:nvSpPr>
        <p:spPr>
          <a:xfrm>
            <a:off x="2554015" y="1187669"/>
            <a:ext cx="3573517" cy="809297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solidFill>
                  <a:schemeClr val="tx1"/>
                </a:solidFill>
              </a:rPr>
              <a:t>пізнавальний,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746235" y="173420"/>
            <a:ext cx="8692056" cy="914400"/>
          </a:xfrm>
          <a:prstGeom prst="snip2DiagRect">
            <a:avLst>
              <a:gd name="adj1" fmla="val 0"/>
              <a:gd name="adj2" fmla="val 304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Осередки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розвивального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с двумя вырезанными противолежащими углами 48"/>
          <p:cNvSpPr/>
          <p:nvPr/>
        </p:nvSpPr>
        <p:spPr>
          <a:xfrm>
            <a:off x="2611818" y="4388068"/>
            <a:ext cx="3494691" cy="804041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solidFill>
                  <a:schemeClr val="tx1"/>
                </a:solidFill>
              </a:rPr>
              <a:t>природознавчий,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606565" y="5065987"/>
            <a:ext cx="3494691" cy="725213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solidFill>
                  <a:schemeClr val="tx1"/>
                </a:solidFill>
              </a:rPr>
              <a:t>спортивний,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617075" y="5754412"/>
            <a:ext cx="3494691" cy="688429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solidFill>
                  <a:schemeClr val="tx1"/>
                </a:solidFill>
              </a:rPr>
              <a:t>співпраці з батьками.</a:t>
            </a:r>
          </a:p>
        </p:txBody>
      </p:sp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86" y="1208690"/>
            <a:ext cx="1903686" cy="2538248"/>
          </a:xfrm>
          <a:prstGeom prst="rect">
            <a:avLst/>
          </a:prstGeom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004" y="3887511"/>
            <a:ext cx="1909740" cy="2522983"/>
          </a:xfrm>
          <a:prstGeom prst="rect">
            <a:avLst/>
          </a:prstGeom>
        </p:spPr>
      </p:pic>
      <p:pic>
        <p:nvPicPr>
          <p:cNvPr id="14" name="Рисунок 13" descr="IMG_9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3213" y="1208689"/>
            <a:ext cx="3272221" cy="2454166"/>
          </a:xfrm>
          <a:prstGeom prst="rect">
            <a:avLst/>
          </a:prstGeom>
        </p:spPr>
      </p:pic>
      <p:pic>
        <p:nvPicPr>
          <p:cNvPr id="19" name="Рисунок 18" descr="IMG_98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5188" y="3920359"/>
            <a:ext cx="3300248" cy="2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 rot="19335099">
            <a:off x="140103" y="2368717"/>
            <a:ext cx="2203913" cy="794983"/>
          </a:xfrm>
          <a:prstGeom prst="wedgeEllipseCallout">
            <a:avLst>
              <a:gd name="adj1" fmla="val 35194"/>
              <a:gd name="adj2" fmla="val 666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аргументує відповідь;</a:t>
            </a:r>
          </a:p>
        </p:txBody>
      </p:sp>
      <p:sp>
        <p:nvSpPr>
          <p:cNvPr id="11" name="32-конечная звезда 10"/>
          <p:cNvSpPr/>
          <p:nvPr/>
        </p:nvSpPr>
        <p:spPr>
          <a:xfrm>
            <a:off x="2259724" y="1933903"/>
            <a:ext cx="5234152" cy="1692165"/>
          </a:xfrm>
          <a:prstGeom prst="star32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компетентна: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rot="1841985">
            <a:off x="5038836" y="479851"/>
            <a:ext cx="2169123" cy="1097955"/>
          </a:xfrm>
          <a:prstGeom prst="wedgeEllipseCallout">
            <a:avLst>
              <a:gd name="adj1" fmla="val 499"/>
              <a:gd name="adj2" fmla="val 1015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 план роботи;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1425161">
            <a:off x="6712252" y="246578"/>
            <a:ext cx="2854497" cy="1386007"/>
          </a:xfrm>
          <a:prstGeom prst="wedgeEllipseCallout">
            <a:avLst>
              <a:gd name="adj1" fmla="val -20932"/>
              <a:gd name="adj2" fmla="val 11230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проявляє  допитливість, життєву компетентніс</a:t>
            </a:r>
            <a:r>
              <a:rPr lang="uk-UA" dirty="0" smtClean="0">
                <a:solidFill>
                  <a:schemeClr val="tx1"/>
                </a:solidFill>
              </a:rPr>
              <a:t>ть;</a:t>
            </a:r>
          </a:p>
          <a:p>
            <a:pPr algn="ctr"/>
            <a:endParaRPr lang="uk-UA" dirty="0"/>
          </a:p>
        </p:txBody>
      </p:sp>
      <p:sp>
        <p:nvSpPr>
          <p:cNvPr id="14" name="Овальная выноска 13"/>
          <p:cNvSpPr/>
          <p:nvPr/>
        </p:nvSpPr>
        <p:spPr>
          <a:xfrm rot="19416052">
            <a:off x="-164756" y="698614"/>
            <a:ext cx="3305453" cy="1251551"/>
          </a:xfrm>
          <a:prstGeom prst="wedgeEllipseCallout">
            <a:avLst>
              <a:gd name="adj1" fmla="val 17192"/>
              <a:gd name="adj2" fmla="val 1198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вирішує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логіко - математичні завдання;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 rot="20353111">
            <a:off x="2563802" y="413821"/>
            <a:ext cx="2569623" cy="1292238"/>
          </a:xfrm>
          <a:prstGeom prst="wedgeEllipseCallout">
            <a:avLst>
              <a:gd name="adj1" fmla="val 28"/>
              <a:gd name="adj2" fmla="val 7600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цілеспрямовано збагачує лексичний запас;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 rot="1946716">
            <a:off x="7371126" y="1945327"/>
            <a:ext cx="2381605" cy="1258152"/>
          </a:xfrm>
          <a:prstGeom prst="wedgeEllipseCallout">
            <a:avLst>
              <a:gd name="adj1" fmla="val -35847"/>
              <a:gd name="adj2" fmla="val 5363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розуміє зв’язок  між предметами і явищами.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076" y="3773212"/>
            <a:ext cx="2520083" cy="2837794"/>
          </a:xfrm>
          <a:prstGeom prst="rect">
            <a:avLst/>
          </a:prstGeom>
        </p:spPr>
      </p:pic>
      <p:pic>
        <p:nvPicPr>
          <p:cNvPr id="22" name="Рисунок 21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692" y="3723070"/>
            <a:ext cx="4088524" cy="2805595"/>
          </a:xfrm>
          <a:prstGeom prst="rect">
            <a:avLst/>
          </a:prstGeom>
        </p:spPr>
      </p:pic>
      <p:pic>
        <p:nvPicPr>
          <p:cNvPr id="23" name="Рисунок 22" descr="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775" y="3730297"/>
            <a:ext cx="2117177" cy="28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914401" y="450855"/>
            <a:ext cx="7525406" cy="1200829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Висновок:</a:t>
            </a:r>
            <a:endParaRPr lang="uk-UA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867104" y="1870841"/>
            <a:ext cx="8292661" cy="4340773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 дітей - це гра, праця, заняття, самостійна діяльність.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Я, як вихователь, організатор, партнер, порадник, людина, яка супроводжує дитину у її розвитку, забезпечую створення умов для особистісного становлення і творчої самореалізації кожної дитини.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Послідовно, поетапно, систематично, доступно удосконалюю знання дітей, формуючи їхню пізнавальну та логіко – математичну компетентність.  Готую дитину до реалій життя, розвиваю вміння жити в соціумі, використовуючи отримані знання. </a:t>
            </a: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C:\fox\Галинка\смайл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091" y="1954924"/>
            <a:ext cx="7238100" cy="4109544"/>
          </a:xfrm>
          <a:prstGeom prst="rect">
            <a:avLst/>
          </a:prstGeom>
          <a:noFill/>
        </p:spPr>
      </p:pic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1397876" y="429834"/>
            <a:ext cx="6915807" cy="1200829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 за  увагу !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936374" y="204395"/>
            <a:ext cx="5830645" cy="914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Актуальність: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30621" y="1355835"/>
            <a:ext cx="8692055" cy="5034456"/>
          </a:xfrm>
          <a:prstGeom prst="snip2DiagRect">
            <a:avLst>
              <a:gd name="adj1" fmla="val 0"/>
              <a:gd name="adj2" fmla="val 133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виховання нових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поколінь починається з дошкільного дитинства – важливого етапу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становлення людини, у якому формується уміння мислити, усвідомлено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сприймати навколишній світ і самого себе, спілкуватися з іншими людьми.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Найперше завдання сучасного дошкільного закладу – створення умов для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фізичного, духовного та інтелектуального зростання дитини.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 грає величезну роль в розумовому вихованні і в розвитку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інтелекту. В ній закладені величезні можливості для  вдосконалення мислення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дітей. Вміння дитини логічно мислити дає їй змогу досліджувати,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експериментувати, самостійно виходити з проблемних ситуацій.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у дітей логічних умінь – вимога часу, оскільки  сучасна епоха висуває підвищені вимоги до вміння людини свідомо ставитись до життя.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Діти, які отримують знання по даній темі зростають гармонійними особистостями з відповідним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запасом логіко – математичних знань та вмінь, сприймають  світ в цілісності.</a:t>
            </a:r>
          </a:p>
          <a:p>
            <a:pPr algn="just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587062" y="352033"/>
            <a:ext cx="6474373" cy="1150945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35421" y="1891861"/>
            <a:ext cx="7977352" cy="3920359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у дошкільників: логіко – математичної компетентності, емоційно – пізнавальної активності, вміння вирішувати логіко – математичні та 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пізнавальні завдання, які відповідають потребам   особистісного розвитку.</a:t>
            </a:r>
          </a:p>
          <a:p>
            <a:pPr algn="ctr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44717" y="380473"/>
            <a:ext cx="6011915" cy="83909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88276" y="1471448"/>
            <a:ext cx="8345214" cy="4729655"/>
          </a:xfrm>
          <a:prstGeom prst="snip2DiagRect">
            <a:avLst>
              <a:gd name="adj1" fmla="val 0"/>
              <a:gd name="adj2" fmla="val 1545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формувати в дітей вміння  розуміти і простежувати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причинно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наслідкові зв’язки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 предметами і явищами навколишньої дійсності, застосовувати набуті знання в повсякденному житті;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навчати дошкільників операцій логічного мислення: аналізу, синтезу, порівнянню, узагальненню, класифікації,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серіації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систематизації;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формувати елементарні математичні уявлення дітей: у світі чисел та множин, форм і величин, простору і часу;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розвивати пізнавальну активність, творчість, увагу, уяву,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ять, чітке аргументоване і доказове мовлення;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виховувати інтерес до логіко – математичної діяльності.</a:t>
            </a:r>
          </a:p>
          <a:p>
            <a:pPr>
              <a:buFont typeface="Wingdings" pitchFamily="2" charset="2"/>
              <a:buChar char="§"/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62758" y="210208"/>
            <a:ext cx="5244663" cy="914400"/>
          </a:xfrm>
          <a:prstGeom prst="snip2DiagRect">
            <a:avLst>
              <a:gd name="adj1" fmla="val 0"/>
              <a:gd name="adj2" fmla="val 316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   навчання: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20720" y="1229710"/>
            <a:ext cx="5297212" cy="430925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практичні 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0719" y="2596055"/>
            <a:ext cx="5328743" cy="430925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Ігрові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31229" y="1686910"/>
            <a:ext cx="5444358" cy="9144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з демонстраційним і роздавальним матеріалом, сюрпризні моменти, імітація рухів, пошук,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вгадування, вправи. 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10208" y="3026979"/>
            <a:ext cx="5475890" cy="9144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дидактична гра (предметна, настільно-друкована, словесна та ін.)  спортивна,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 і авторська гра,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сюжетно-рольова гра, ігри-драматизації.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2249" y="5701860"/>
            <a:ext cx="5360276" cy="9144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розповідь, бесіда, пояснення, словесні дидактичні ігри, заохочення.</a:t>
            </a:r>
            <a:endParaRPr lang="uk-UA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73268" y="3951890"/>
            <a:ext cx="5297216" cy="420414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Наочні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20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94290" y="5286701"/>
            <a:ext cx="5171089" cy="430925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Словесні 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73269" y="4372303"/>
            <a:ext cx="5391807" cy="9144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демонстрація об’єктів та ілюстрацій, спостереження, показ, застосування таблиць, моделей.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854262" y="1093078"/>
            <a:ext cx="1471448" cy="47296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інструкція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875283" y="1629102"/>
            <a:ext cx="1650126" cy="44143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7882757" y="1524000"/>
            <a:ext cx="1818291" cy="530773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накладання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7861738" y="2112579"/>
            <a:ext cx="1797269" cy="536025"/>
          </a:xfrm>
          <a:prstGeom prst="snip2DiagRect">
            <a:avLst>
              <a:gd name="adj1" fmla="val 38235"/>
              <a:gd name="adj2" fmla="val 2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прикладання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5896305" y="2123090"/>
            <a:ext cx="1755228" cy="47296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обстеження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7893269" y="2690648"/>
            <a:ext cx="1744717" cy="530769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728138" y="2648608"/>
            <a:ext cx="2060028" cy="54128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5864771" y="3237187"/>
            <a:ext cx="1881353" cy="52551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класифікації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5854262" y="3799491"/>
            <a:ext cx="1965435" cy="52551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5854262" y="4372304"/>
            <a:ext cx="1807779" cy="52551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яснення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5843752" y="4934608"/>
            <a:ext cx="1860332" cy="52551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8124495" y="3258205"/>
            <a:ext cx="1471449" cy="493988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8240110" y="3809999"/>
            <a:ext cx="1397876" cy="525516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оцінка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8029900" y="4372303"/>
            <a:ext cx="1618595" cy="525516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вказівки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7788165" y="4924097"/>
            <a:ext cx="1839310" cy="525516"/>
          </a:xfrm>
          <a:prstGeom prst="snip2DiagRect">
            <a:avLst>
              <a:gd name="adj1" fmla="val 32000"/>
              <a:gd name="adj2" fmla="val 2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моделювання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6558455" y="5491655"/>
            <a:ext cx="2632839" cy="525516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словесні звіти дітей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6022424" y="6053957"/>
            <a:ext cx="3510457" cy="525516"/>
          </a:xfrm>
          <a:prstGeom prst="snip2DiagRect">
            <a:avLst>
              <a:gd name="adj1" fmla="val 50000"/>
              <a:gd name="adj2" fmla="val 2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демонстрація способу дії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7115502" y="262760"/>
            <a:ext cx="2543505" cy="840826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навчання: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6134" y="4345732"/>
            <a:ext cx="1289844" cy="508000"/>
            <a:chOff x="1248" y="1440"/>
            <a:chExt cx="750" cy="320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853" y="1508"/>
              <a:ext cx="1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6133" y="1831135"/>
            <a:ext cx="1107546" cy="484188"/>
            <a:chOff x="1248" y="2030"/>
            <a:chExt cx="644" cy="305"/>
          </a:xfrm>
        </p:grpSpPr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85" y="2072"/>
              <a:ext cx="1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6133" y="2669332"/>
            <a:ext cx="2775744" cy="498475"/>
            <a:chOff x="1248" y="2640"/>
            <a:chExt cx="1614" cy="314"/>
          </a:xfrm>
        </p:grpSpPr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805" y="2702"/>
              <a:ext cx="10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06132" y="3507537"/>
            <a:ext cx="1160859" cy="484188"/>
            <a:chOff x="1248" y="3230"/>
            <a:chExt cx="675" cy="305"/>
          </a:xfrm>
        </p:grpSpPr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16" y="3279"/>
              <a:ext cx="1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06133" y="5206162"/>
            <a:ext cx="1181497" cy="484188"/>
            <a:chOff x="1248" y="3230"/>
            <a:chExt cx="687" cy="305"/>
          </a:xfrm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828" y="3279"/>
              <a:ext cx="1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40" name="Блок-схема: подготовка 39"/>
          <p:cNvSpPr/>
          <p:nvPr/>
        </p:nvSpPr>
        <p:spPr>
          <a:xfrm>
            <a:off x="1275710" y="2608792"/>
            <a:ext cx="2827282" cy="612648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ініціатива,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подготовка 41"/>
          <p:cNvSpPr/>
          <p:nvPr/>
        </p:nvSpPr>
        <p:spPr>
          <a:xfrm>
            <a:off x="1286218" y="1788985"/>
            <a:ext cx="2701159" cy="612648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інтерес,  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/>
          </a:p>
        </p:txBody>
      </p:sp>
      <p:sp>
        <p:nvSpPr>
          <p:cNvPr id="43" name="Блок-схема: подготовка 42"/>
          <p:cNvSpPr/>
          <p:nvPr/>
        </p:nvSpPr>
        <p:spPr>
          <a:xfrm>
            <a:off x="1254689" y="5173316"/>
            <a:ext cx="3478924" cy="691456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самостійність, сумлінність.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подготовка 43"/>
          <p:cNvSpPr/>
          <p:nvPr/>
        </p:nvSpPr>
        <p:spPr>
          <a:xfrm>
            <a:off x="1244180" y="3481150"/>
            <a:ext cx="3132082" cy="6126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творчість,</a:t>
            </a:r>
          </a:p>
        </p:txBody>
      </p:sp>
      <p:sp>
        <p:nvSpPr>
          <p:cNvPr id="45" name="Блок-схема: подготовка 44"/>
          <p:cNvSpPr/>
          <p:nvPr/>
        </p:nvSpPr>
        <p:spPr>
          <a:xfrm>
            <a:off x="1275710" y="4225159"/>
            <a:ext cx="3415861" cy="809296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пізнавальна орієнтація,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54" y="1275695"/>
            <a:ext cx="3596289" cy="2697216"/>
          </a:xfrm>
          <a:prstGeom prst="rect">
            <a:avLst/>
          </a:prstGeom>
        </p:spPr>
      </p:pic>
      <p:sp>
        <p:nvSpPr>
          <p:cNvPr id="38" name="Прямоугольник с двумя вырезанными противолежащими углами 37"/>
          <p:cNvSpPr/>
          <p:nvPr/>
        </p:nvSpPr>
        <p:spPr>
          <a:xfrm>
            <a:off x="399394" y="262758"/>
            <a:ext cx="9143999" cy="914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Критерії  пізнавальної   активності  дошкільників: </a:t>
            </a:r>
            <a:endParaRPr lang="uk-UA" sz="2800" dirty="0" smtClean="0">
              <a:solidFill>
                <a:schemeClr val="tx1"/>
              </a:solidFill>
            </a:endParaRPr>
          </a:p>
        </p:txBody>
      </p:sp>
      <p:pic>
        <p:nvPicPr>
          <p:cNvPr id="54" name="Рисунок 5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33" y="4056994"/>
            <a:ext cx="3948243" cy="26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177158" y="304799"/>
            <a:ext cx="7620001" cy="1313793"/>
          </a:xfrm>
          <a:prstGeom prst="snip2DiagRect">
            <a:avLst>
              <a:gd name="adj1" fmla="val 0"/>
              <a:gd name="adj2" fmla="val 365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логіко – математичної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пізнавальної компетентності 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  здійснюється : 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177158" y="1765738"/>
            <a:ext cx="7609489" cy="1755227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спеціально організованому навчанні;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у спільній діяльності вихователя та дітей;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у самостійній діяльності дошкільників.</a:t>
            </a: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80426_104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793" y="3752194"/>
            <a:ext cx="3825766" cy="2869324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2" y="3752192"/>
            <a:ext cx="2590003" cy="2843049"/>
          </a:xfrm>
          <a:prstGeom prst="rect">
            <a:avLst/>
          </a:prstGeom>
        </p:spPr>
      </p:pic>
      <p:pic>
        <p:nvPicPr>
          <p:cNvPr id="12" name="Рисунок 11" descr="1525084968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777" y="3761827"/>
            <a:ext cx="2160534" cy="28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8" name="AutoShape 50"/>
          <p:cNvCxnSpPr>
            <a:cxnSpLocks noChangeShapeType="1"/>
          </p:cNvCxnSpPr>
          <p:nvPr/>
        </p:nvCxnSpPr>
        <p:spPr bwMode="auto">
          <a:xfrm rot="10800000" flipV="1">
            <a:off x="2881130" y="4004440"/>
            <a:ext cx="398099" cy="33474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099" name="AutoShape 51"/>
          <p:cNvCxnSpPr>
            <a:cxnSpLocks noChangeShapeType="1"/>
          </p:cNvCxnSpPr>
          <p:nvPr/>
        </p:nvCxnSpPr>
        <p:spPr bwMode="auto">
          <a:xfrm rot="16200000" flipH="1">
            <a:off x="4866291" y="4183118"/>
            <a:ext cx="325819" cy="10509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00" name="AutoShape 52"/>
          <p:cNvCxnSpPr>
            <a:cxnSpLocks noChangeShapeType="1"/>
          </p:cNvCxnSpPr>
          <p:nvPr/>
        </p:nvCxnSpPr>
        <p:spPr bwMode="auto">
          <a:xfrm>
            <a:off x="6852745" y="3920359"/>
            <a:ext cx="506719" cy="418828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01" name="AutoShape 53"/>
          <p:cNvCxnSpPr>
            <a:cxnSpLocks noChangeShapeType="1"/>
          </p:cNvCxnSpPr>
          <p:nvPr/>
        </p:nvCxnSpPr>
        <p:spPr bwMode="auto">
          <a:xfrm rot="5400000">
            <a:off x="2984938" y="4918841"/>
            <a:ext cx="1545021" cy="52552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02" name="AutoShape 54"/>
          <p:cNvCxnSpPr>
            <a:cxnSpLocks noChangeShapeType="1"/>
          </p:cNvCxnSpPr>
          <p:nvPr/>
        </p:nvCxnSpPr>
        <p:spPr bwMode="auto">
          <a:xfrm rot="16200000" flipH="1">
            <a:off x="5528444" y="4887313"/>
            <a:ext cx="1566042" cy="31532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03" name="AutoShape 55"/>
          <p:cNvCxnSpPr>
            <a:cxnSpLocks noChangeShapeType="1"/>
          </p:cNvCxnSpPr>
          <p:nvPr/>
        </p:nvCxnSpPr>
        <p:spPr bwMode="auto">
          <a:xfrm>
            <a:off x="2703988" y="2308773"/>
            <a:ext cx="354277" cy="374650"/>
          </a:xfrm>
          <a:prstGeom prst="straightConnector1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5" name="AutoShape 57"/>
          <p:cNvCxnSpPr>
            <a:cxnSpLocks noChangeShapeType="1"/>
          </p:cNvCxnSpPr>
          <p:nvPr/>
        </p:nvCxnSpPr>
        <p:spPr bwMode="auto">
          <a:xfrm rot="16200000" flipV="1">
            <a:off x="3153105" y="1881353"/>
            <a:ext cx="1250730" cy="31529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09" name="AutoShape 61"/>
          <p:cNvCxnSpPr>
            <a:cxnSpLocks noChangeShapeType="1"/>
          </p:cNvCxnSpPr>
          <p:nvPr/>
        </p:nvCxnSpPr>
        <p:spPr bwMode="auto">
          <a:xfrm rot="16200000" flipV="1">
            <a:off x="4818996" y="2412124"/>
            <a:ext cx="325819" cy="2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10" name="AutoShape 62"/>
          <p:cNvCxnSpPr>
            <a:cxnSpLocks noChangeShapeType="1"/>
          </p:cNvCxnSpPr>
          <p:nvPr/>
        </p:nvCxnSpPr>
        <p:spPr bwMode="auto">
          <a:xfrm rot="5400000">
            <a:off x="5701863" y="1834055"/>
            <a:ext cx="1313792" cy="21021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11" name="AutoShape 63"/>
          <p:cNvCxnSpPr>
            <a:cxnSpLocks noChangeShapeType="1"/>
          </p:cNvCxnSpPr>
          <p:nvPr/>
        </p:nvCxnSpPr>
        <p:spPr bwMode="auto">
          <a:xfrm flipV="1">
            <a:off x="6852125" y="2200824"/>
            <a:ext cx="583010" cy="57467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22" name="Прямая соединительная линия 121"/>
          <p:cNvCxnSpPr/>
          <p:nvPr/>
        </p:nvCxnSpPr>
        <p:spPr>
          <a:xfrm>
            <a:off x="7199586" y="3300248"/>
            <a:ext cx="44143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2270235" y="3300248"/>
            <a:ext cx="515006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Шестиугольник 26"/>
          <p:cNvSpPr/>
          <p:nvPr/>
        </p:nvSpPr>
        <p:spPr>
          <a:xfrm>
            <a:off x="798787" y="1177158"/>
            <a:ext cx="2501461" cy="9144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6810705" y="1166648"/>
            <a:ext cx="2291254" cy="90389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/>
              <a:t> </a:t>
            </a: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індивідуальна      робота</a:t>
            </a:r>
          </a:p>
          <a:p>
            <a:pPr algn="ctr"/>
            <a:endParaRPr lang="uk-UA" dirty="0"/>
          </a:p>
        </p:txBody>
      </p:sp>
      <p:sp>
        <p:nvSpPr>
          <p:cNvPr id="31" name="Шестиугольник 30"/>
          <p:cNvSpPr/>
          <p:nvPr/>
        </p:nvSpPr>
        <p:spPr>
          <a:xfrm>
            <a:off x="651641" y="4477406"/>
            <a:ext cx="2732691" cy="110358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занять з інших розділів програми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2123089" y="157655"/>
            <a:ext cx="2753711" cy="861849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спостереження,           прогулянки, екскурсії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6716110" y="4435366"/>
            <a:ext cx="2806261" cy="115613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 smtClean="0"/>
              <a:t> </a:t>
            </a:r>
          </a:p>
          <a:p>
            <a:pPr lvl="0"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читання і обговорення літературних творів</a:t>
            </a:r>
          </a:p>
          <a:p>
            <a:pPr algn="ctr"/>
            <a:endParaRPr lang="uk-UA" dirty="0"/>
          </a:p>
        </p:txBody>
      </p:sp>
      <p:sp>
        <p:nvSpPr>
          <p:cNvPr id="38" name="Шестиугольник 37"/>
          <p:cNvSpPr/>
          <p:nvPr/>
        </p:nvSpPr>
        <p:spPr>
          <a:xfrm>
            <a:off x="3972909" y="1271751"/>
            <a:ext cx="2217683" cy="767256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конструювання</a:t>
            </a:r>
          </a:p>
        </p:txBody>
      </p:sp>
      <p:sp>
        <p:nvSpPr>
          <p:cNvPr id="39" name="Шестиугольник 38"/>
          <p:cNvSpPr/>
          <p:nvPr/>
        </p:nvSpPr>
        <p:spPr>
          <a:xfrm>
            <a:off x="7767144" y="2879834"/>
            <a:ext cx="1534511" cy="914400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есіди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5108026" y="199697"/>
            <a:ext cx="2522484" cy="819805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дослідницько-пошукова робота</a:t>
            </a:r>
          </a:p>
        </p:txBody>
      </p:sp>
      <p:sp>
        <p:nvSpPr>
          <p:cNvPr id="41" name="Шестиугольник 40"/>
          <p:cNvSpPr/>
          <p:nvPr/>
        </p:nvSpPr>
        <p:spPr>
          <a:xfrm>
            <a:off x="2017986" y="5896302"/>
            <a:ext cx="2732691" cy="641131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проблемні ситуації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023945" y="5906814"/>
            <a:ext cx="2543504" cy="65164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 із запереченнями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304800" y="2869324"/>
            <a:ext cx="1828799" cy="882868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ігрова  діяльність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4046483" y="4472151"/>
            <a:ext cx="2070538" cy="1119352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огіко -  математичні заняття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2984939" y="2732690"/>
            <a:ext cx="4004440" cy="1124607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: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3289738" y="5118537"/>
            <a:ext cx="3226676" cy="756745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Пісочна терапія.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с двумя вырезанными противолежащими углами 36"/>
          <p:cNvSpPr/>
          <p:nvPr/>
        </p:nvSpPr>
        <p:spPr>
          <a:xfrm>
            <a:off x="3216166" y="3641833"/>
            <a:ext cx="3300248" cy="709450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LEGO- </a:t>
            </a:r>
            <a:r>
              <a:rPr lang="uk-UA" sz="2000" dirty="0" smtClean="0">
                <a:solidFill>
                  <a:schemeClr val="tx1"/>
                </a:solidFill>
              </a:rPr>
              <a:t>конструювання.</a:t>
            </a:r>
          </a:p>
        </p:txBody>
      </p:sp>
      <p:sp>
        <p:nvSpPr>
          <p:cNvPr id="45" name="Прямоугольник с двумя вырезанными противолежащими углами 44"/>
          <p:cNvSpPr/>
          <p:nvPr/>
        </p:nvSpPr>
        <p:spPr>
          <a:xfrm>
            <a:off x="3226677" y="2848305"/>
            <a:ext cx="3300248" cy="725213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Ігри 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Прямоугольник с двумя вырезанными противолежащими углами 45"/>
          <p:cNvSpPr/>
          <p:nvPr/>
        </p:nvSpPr>
        <p:spPr>
          <a:xfrm>
            <a:off x="3205655" y="2033751"/>
            <a:ext cx="3268718" cy="751490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ТРВЗ  І.С.</a:t>
            </a:r>
            <a:r>
              <a:rPr lang="uk-UA" sz="2000" dirty="0" err="1" smtClean="0">
                <a:solidFill>
                  <a:schemeClr val="tx1"/>
                </a:solidFill>
              </a:rPr>
              <a:t>Альтшуллера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с двумя вырезанными противолежащими углами 46"/>
          <p:cNvSpPr/>
          <p:nvPr/>
        </p:nvSpPr>
        <p:spPr>
          <a:xfrm>
            <a:off x="2879835" y="1145628"/>
            <a:ext cx="3573517" cy="809297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кольорові лічильні палички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Кюїзенера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>
            <a:off x="2785241" y="162909"/>
            <a:ext cx="3573517" cy="914400"/>
          </a:xfrm>
          <a:prstGeom prst="snip2DiagRect">
            <a:avLst>
              <a:gd name="adj1" fmla="val 0"/>
              <a:gd name="adj2" fmla="val 304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с двумя вырезанными противолежащими углами 48"/>
          <p:cNvSpPr/>
          <p:nvPr/>
        </p:nvSpPr>
        <p:spPr>
          <a:xfrm>
            <a:off x="3247695" y="4377559"/>
            <a:ext cx="3279229" cy="688428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“ Математичні казочки. ”</a:t>
            </a:r>
          </a:p>
        </p:txBody>
      </p:sp>
      <p:sp>
        <p:nvSpPr>
          <p:cNvPr id="50" name="Прямоугольник с двумя вырезанными противолежащими углами 49"/>
          <p:cNvSpPr/>
          <p:nvPr/>
        </p:nvSpPr>
        <p:spPr>
          <a:xfrm>
            <a:off x="3331778" y="5922578"/>
            <a:ext cx="3237187" cy="756745"/>
          </a:xfrm>
          <a:prstGeom prst="snip2DiagRect">
            <a:avLst>
              <a:gd name="adj1" fmla="val 0"/>
              <a:gd name="adj2" fmla="val 3046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 Моделювання з природничого матеріалу. 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34" y="4513536"/>
            <a:ext cx="2887717" cy="2165788"/>
          </a:xfrm>
          <a:prstGeom prst="rect">
            <a:avLst/>
          </a:prstGeom>
        </p:spPr>
      </p:pic>
      <p:pic>
        <p:nvPicPr>
          <p:cNvPr id="21" name="Рисунок 20" descr="IMG_20100105_092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9963" y="219947"/>
            <a:ext cx="1660147" cy="1866355"/>
          </a:xfrm>
          <a:prstGeom prst="rect">
            <a:avLst/>
          </a:prstGeom>
        </p:spPr>
      </p:pic>
      <p:pic>
        <p:nvPicPr>
          <p:cNvPr id="18" name="Рисунок 17" descr="IMG_20100104_223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0337" y="2180239"/>
            <a:ext cx="2880712" cy="2160534"/>
          </a:xfrm>
          <a:prstGeom prst="rect">
            <a:avLst/>
          </a:prstGeom>
        </p:spPr>
      </p:pic>
      <p:pic>
        <p:nvPicPr>
          <p:cNvPr id="19" name="Рисунок 18" descr="IMG_20100104_225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2235" y="4476750"/>
            <a:ext cx="2837793" cy="2128345"/>
          </a:xfrm>
          <a:prstGeom prst="rect">
            <a:avLst/>
          </a:prstGeom>
        </p:spPr>
      </p:pic>
      <p:pic>
        <p:nvPicPr>
          <p:cNvPr id="20" name="Рисунок 19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9540" y="168166"/>
            <a:ext cx="2130532" cy="2191405"/>
          </a:xfrm>
          <a:prstGeom prst="rect">
            <a:avLst/>
          </a:prstGeom>
        </p:spPr>
      </p:pic>
      <p:pic>
        <p:nvPicPr>
          <p:cNvPr id="23" name="Рисунок 22" descr="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247" y="2638096"/>
            <a:ext cx="2802756" cy="1576551"/>
          </a:xfrm>
          <a:prstGeom prst="rect">
            <a:avLst/>
          </a:prstGeom>
        </p:spPr>
      </p:pic>
      <p:pic>
        <p:nvPicPr>
          <p:cNvPr id="24" name="Рисунок 23" descr="IMG_20100103_0243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45831" y="230957"/>
            <a:ext cx="1350730" cy="1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22069</TotalTime>
  <Words>418</Words>
  <Application>Microsoft Office PowerPoint</Application>
  <PresentationFormat>Лист A4 (210x297 мм)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MasterASSA</cp:lastModifiedBy>
  <cp:revision>959</cp:revision>
  <dcterms:created xsi:type="dcterms:W3CDTF">2018-09-04T12:10:47Z</dcterms:created>
  <dcterms:modified xsi:type="dcterms:W3CDTF">2019-02-05T19:09:57Z</dcterms:modified>
</cp:coreProperties>
</file>