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18"/>
  </p:notesMasterIdLst>
  <p:sldIdLst>
    <p:sldId id="354" r:id="rId3"/>
    <p:sldId id="317" r:id="rId4"/>
    <p:sldId id="318" r:id="rId5"/>
    <p:sldId id="356" r:id="rId6"/>
    <p:sldId id="341" r:id="rId7"/>
    <p:sldId id="340" r:id="rId8"/>
    <p:sldId id="346" r:id="rId9"/>
    <p:sldId id="347" r:id="rId10"/>
    <p:sldId id="357" r:id="rId11"/>
    <p:sldId id="339" r:id="rId12"/>
    <p:sldId id="331" r:id="rId13"/>
    <p:sldId id="337" r:id="rId14"/>
    <p:sldId id="311" r:id="rId15"/>
    <p:sldId id="348" r:id="rId16"/>
    <p:sldId id="30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99D"/>
    <a:srgbClr val="8BF672"/>
    <a:srgbClr val="30AE3F"/>
    <a:srgbClr val="69DDED"/>
    <a:srgbClr val="00FF99"/>
    <a:srgbClr val="9AFCF3"/>
    <a:srgbClr val="00FFCC"/>
    <a:srgbClr val="00359E"/>
    <a:srgbClr val="70F092"/>
    <a:srgbClr val="F4B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12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Microsoft_Office_Excel_2007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вересень  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47</c:v>
                </c:pt>
                <c:pt idx="2">
                  <c:v>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травень 2018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</c:v>
                </c:pt>
                <c:pt idx="1">
                  <c:v>42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22520960"/>
        <c:axId val="22949248"/>
        <c:axId val="225630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3"/>
                      <c:pt idx="0">
                        <c:v>високий</c:v>
                      </c:pt>
                      <c:pt idx="1">
                        <c:v>середній</c:v>
                      </c:pt>
                      <c:pt idx="2">
                        <c:v>низький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</c15:ser>
            </c15:filteredBarSeries>
          </c:ext>
        </c:extLst>
      </c:bar3DChart>
      <c:catAx>
        <c:axId val="2252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49248"/>
        <c:crosses val="autoZero"/>
        <c:auto val="1"/>
        <c:lblAlgn val="ctr"/>
        <c:lblOffset val="100"/>
        <c:noMultiLvlLbl val="0"/>
      </c:catAx>
      <c:valAx>
        <c:axId val="2294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20960"/>
        <c:crosses val="autoZero"/>
        <c:crossBetween val="between"/>
      </c:valAx>
      <c:serAx>
        <c:axId val="22563008"/>
        <c:scaling>
          <c:orientation val="minMax"/>
        </c:scaling>
        <c:delete val="1"/>
        <c:axPos val="b"/>
        <c:majorTickMark val="out"/>
        <c:minorTickMark val="none"/>
        <c:tickLblPos val="nextTo"/>
        <c:crossAx val="22949248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E49DF-7657-4FA1-9893-8277462BA907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07F47-B09F-448E-8970-2D2CBAB22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4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07F47-B09F-448E-8970-2D2CBAB2247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5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3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0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1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2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64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24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0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82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92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7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02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35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2468-35C5-4277-ABD1-61C71AC74E24}" type="datetimeFigureOut">
              <a:rPr lang="ru-RU" smtClean="0"/>
              <a:t>02.02.2019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C9-2B1F-46FA-903A-EE96C2124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5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8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0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7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5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9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7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5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2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7B634A-978D-4E86-B075-367D12BE0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48938-3C77-4FF3-BF54-B027D9ED12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0" y="380010"/>
            <a:ext cx="11388437" cy="61276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58426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uk-UA" sz="2800" b="1" dirty="0" smtClean="0">
                <a:ln w="3175" cmpd="sng">
                  <a:noFill/>
                </a:ln>
                <a:solidFill>
                  <a:srgbClr val="0033C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n w="3175" cmpd="sng">
                  <a:noFill/>
                </a:ln>
                <a:solidFill>
                  <a:srgbClr val="0033C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n w="3175" cmpd="sng">
                  <a:noFill/>
                </a:ln>
                <a:solidFill>
                  <a:srgbClr val="0033C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n w="3175" cmpd="sng">
                  <a:noFill/>
                </a:ln>
                <a:solidFill>
                  <a:srgbClr val="0033C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700" b="1" dirty="0" smtClean="0">
                <a:ln w="3175" cmpd="sng">
                  <a:noFill/>
                </a:ln>
                <a:solidFill>
                  <a:srgbClr val="26269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Заклад дошкільної освіти №</a:t>
            </a:r>
            <a:r>
              <a:rPr lang="uk-UA" sz="2700" b="1" dirty="0">
                <a:ln w="3175" cmpd="sng">
                  <a:noFill/>
                </a:ln>
                <a:solidFill>
                  <a:srgbClr val="26269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r>
              <a:rPr lang="ru-RU" sz="2700" dirty="0">
                <a:solidFill>
                  <a:srgbClr val="262696"/>
                </a:solidFill>
                <a:latin typeface="Calibri"/>
              </a:rPr>
              <a:t/>
            </a:r>
            <a:br>
              <a:rPr lang="ru-RU" sz="2700" dirty="0">
                <a:solidFill>
                  <a:srgbClr val="262696"/>
                </a:solidFill>
                <a:latin typeface="Calibri"/>
              </a:rPr>
            </a:br>
            <a:endParaRPr lang="ru-RU" sz="2700" dirty="0">
              <a:solidFill>
                <a:srgbClr val="26269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45127" y="1365663"/>
            <a:ext cx="10515600" cy="4880758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buNone/>
            </a:pPr>
            <a:endParaRPr lang="uk-UA" sz="36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uk-UA" sz="12800" b="1" i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Досвід </a:t>
            </a:r>
            <a:r>
              <a:rPr lang="uk-UA" sz="12800" b="1" i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роботи на </a:t>
            </a:r>
            <a:r>
              <a:rPr lang="uk-UA" sz="12800" b="1" i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тему:</a:t>
            </a:r>
            <a:endParaRPr lang="uk-UA" sz="12800" b="1" i="1" dirty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uk-UA" sz="12800" b="1" i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«Використання методу проектної діяльності в екологічному вихованні дошкільників у процесі ознайомлення з природою»</a:t>
            </a:r>
            <a:endParaRPr lang="uk-UA" sz="12800" b="1" dirty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endParaRPr lang="uk-UA" sz="12800" b="1" dirty="0" smtClean="0">
              <a:solidFill>
                <a:srgbClr val="8B33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r>
              <a:rPr lang="uk-UA" sz="9600" b="1" dirty="0" smtClean="0">
                <a:solidFill>
                  <a:srgbClr val="262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Підготувала </a:t>
            </a:r>
            <a:r>
              <a:rPr lang="uk-UA" sz="9600" b="1" dirty="0">
                <a:solidFill>
                  <a:srgbClr val="262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вихователь </a:t>
            </a:r>
          </a:p>
          <a:p>
            <a:pPr marL="0" lvl="0" indent="0" algn="r">
              <a:buNone/>
            </a:pPr>
            <a:r>
              <a:rPr lang="uk-UA" sz="9600" b="1" dirty="0">
                <a:solidFill>
                  <a:srgbClr val="262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Петрика Любов Володимирівна</a:t>
            </a:r>
          </a:p>
          <a:p>
            <a:pPr marL="0" indent="0" algn="r">
              <a:buNone/>
            </a:pPr>
            <a:endParaRPr lang="uk-UA" sz="1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uk-UA" sz="9600" b="1" dirty="0" smtClean="0">
              <a:solidFill>
                <a:srgbClr val="2626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9600" b="1" dirty="0" smtClean="0">
                <a:solidFill>
                  <a:srgbClr val="262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Тернопіль </a:t>
            </a:r>
            <a:r>
              <a:rPr lang="uk-UA" sz="9600" b="1" dirty="0">
                <a:solidFill>
                  <a:srgbClr val="262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sz="9600" b="1" dirty="0">
              <a:solidFill>
                <a:srgbClr val="2626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endParaRPr lang="uk-UA" sz="1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uk-UA" sz="1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uk-UA" sz="1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545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2" y="305995"/>
            <a:ext cx="11364686" cy="6163381"/>
          </a:xfrm>
          <a:prstGeom prst="rect">
            <a:avLst/>
          </a:prstGeom>
          <a:solidFill>
            <a:srgbClr val="59E9B9"/>
          </a:solidFill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8249"/>
          <a:stretch/>
        </p:blipFill>
        <p:spPr>
          <a:xfrm rot="5400000">
            <a:off x="839937" y="535578"/>
            <a:ext cx="2563813" cy="372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5999" r="2869" b="34817"/>
          <a:stretch/>
        </p:blipFill>
        <p:spPr>
          <a:xfrm>
            <a:off x="375044" y="4056546"/>
            <a:ext cx="3799762" cy="255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537" t="1753" r="7669" b="19222"/>
          <a:stretch/>
        </p:blipFill>
        <p:spPr>
          <a:xfrm>
            <a:off x="4342120" y="4133612"/>
            <a:ext cx="3474048" cy="256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642" y="946878"/>
            <a:ext cx="3808846" cy="296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642" y="4056545"/>
            <a:ext cx="3808846" cy="255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356" y="880622"/>
            <a:ext cx="3587718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Горизонтальный свиток 1"/>
          <p:cNvSpPr/>
          <p:nvPr/>
        </p:nvSpPr>
        <p:spPr>
          <a:xfrm>
            <a:off x="375044" y="27287"/>
            <a:ext cx="11082343" cy="962267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дитячих </a:t>
            </a:r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робіт </a:t>
            </a:r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Бережімо планету Земля»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54480" y="3764280"/>
            <a:ext cx="208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«Чиста планета»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2130" y="3700668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знаки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69680" y="3778727"/>
            <a:ext cx="17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«Первоцвіти»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9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2" y="429787"/>
            <a:ext cx="11310935" cy="6054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44" y="500641"/>
            <a:ext cx="3951287" cy="271303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110" y="3773700"/>
            <a:ext cx="3335087" cy="239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3890395" y="124195"/>
            <a:ext cx="4320000" cy="982710"/>
          </a:xfrm>
          <a:prstGeom prst="horizontalScroll">
            <a:avLst/>
          </a:prstGeom>
          <a:solidFill>
            <a:srgbClr val="8BF672"/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акції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885232" y="3033192"/>
            <a:ext cx="2435192" cy="740508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вікні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3719591" y="1549831"/>
            <a:ext cx="4693869" cy="4617312"/>
          </a:xfrm>
          <a:prstGeom prst="verticalScroll">
            <a:avLst/>
          </a:prstGeom>
          <a:solidFill>
            <a:srgbClr val="9BF9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b="1" dirty="0" smtClean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Осінь</a:t>
            </a:r>
            <a:endParaRPr lang="uk-UA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Насіннячко і зернятко про запас. </a:t>
            </a:r>
            <a:endParaRPr lang="uk-UA" b="1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uk-UA" b="1" dirty="0">
                <a:solidFill>
                  <a:srgbClr val="00569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Бережімо </a:t>
            </a:r>
            <a:r>
              <a:rPr lang="uk-UA" b="1" dirty="0" smtClean="0">
                <a:solidFill>
                  <a:srgbClr val="00569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планету.</a:t>
            </a:r>
          </a:p>
          <a:p>
            <a:pPr lvl="0"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</a:t>
            </a:r>
          </a:p>
          <a:p>
            <a:pPr lvl="0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Годівничка для птахів</a:t>
            </a:r>
          </a:p>
          <a:p>
            <a:pPr lvl="0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 на підвіконні.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Весна</a:t>
            </a:r>
          </a:p>
          <a:p>
            <a:pPr lvl="0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Закривай міцніше кран, щоб не витік океан. </a:t>
            </a:r>
          </a:p>
          <a:p>
            <a:pPr lvl="0"/>
            <a:r>
              <a:rPr lang="uk-UA" b="1" spc="5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Шпаківня для птахів.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 Землі. </a:t>
            </a:r>
          </a:p>
          <a:p>
            <a:pPr lvl="0" algn="ctr">
              <a:spcBef>
                <a:spcPct val="20000"/>
              </a:spcBef>
              <a:tabLst>
                <a:tab pos="201295" algn="l"/>
              </a:tabLst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Літо</a:t>
            </a:r>
          </a:p>
          <a:p>
            <a:pPr lvl="0">
              <a:spcBef>
                <a:spcPct val="20000"/>
              </a:spcBef>
              <a:tabLst>
                <a:tab pos="201295" algn="l"/>
              </a:tabLst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Чисте місто.</a:t>
            </a:r>
          </a:p>
          <a:p>
            <a:pPr lvl="0">
              <a:spcBef>
                <a:spcPct val="20000"/>
              </a:spcBef>
              <a:tabLst>
                <a:tab pos="201295" algn="l"/>
              </a:tabLst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Збери кришечки.</a:t>
            </a:r>
          </a:p>
          <a:p>
            <a:endParaRPr lang="uk-UA" b="1" dirty="0">
              <a:solidFill>
                <a:srgbClr val="00569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2" y="3326269"/>
            <a:ext cx="3030857" cy="293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89" y="1106905"/>
            <a:ext cx="2539602" cy="200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66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412742"/>
            <a:ext cx="11400311" cy="60907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22702" r="1836" b="26136"/>
          <a:stretch/>
        </p:blipFill>
        <p:spPr bwMode="auto">
          <a:xfrm>
            <a:off x="9443094" y="787699"/>
            <a:ext cx="2629416" cy="278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3" r="10157" b="8360"/>
          <a:stretch/>
        </p:blipFill>
        <p:spPr bwMode="auto">
          <a:xfrm rot="16200000">
            <a:off x="7038848" y="476726"/>
            <a:ext cx="2781246" cy="2377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9208"/>
          <a:stretch/>
        </p:blipFill>
        <p:spPr bwMode="auto">
          <a:xfrm>
            <a:off x="8158799" y="1718184"/>
            <a:ext cx="1233300" cy="1226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5642" r="-749" b="51320"/>
          <a:stretch/>
        </p:blipFill>
        <p:spPr bwMode="auto">
          <a:xfrm>
            <a:off x="63567" y="648239"/>
            <a:ext cx="4772865" cy="3571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"/>
          <a:stretch/>
        </p:blipFill>
        <p:spPr>
          <a:xfrm>
            <a:off x="7240935" y="3055885"/>
            <a:ext cx="2420820" cy="353589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9"/>
          <a:stretch/>
        </p:blipFill>
        <p:spPr>
          <a:xfrm>
            <a:off x="397210" y="4224592"/>
            <a:ext cx="3053693" cy="234336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 b="28822"/>
          <a:stretch/>
        </p:blipFill>
        <p:spPr>
          <a:xfrm>
            <a:off x="9633811" y="3307514"/>
            <a:ext cx="2558189" cy="3005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2200" y="3124827"/>
            <a:ext cx="3981169" cy="3478810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391886" y="-20972"/>
            <a:ext cx="6480000" cy="1260000"/>
          </a:xfrm>
          <a:prstGeom prst="horizontalScroll">
            <a:avLst/>
          </a:prstGeom>
          <a:solidFill>
            <a:srgbClr val="9BF99D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Навчально-ігрові  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інтерактивні посібники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5442342" y="2998795"/>
            <a:ext cx="1656000" cy="792000"/>
          </a:xfrm>
          <a:prstGeom prst="horizontalScroll">
            <a:avLst/>
          </a:prstGeom>
          <a:solidFill>
            <a:srgbClr val="9BF99D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Бізіборд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1154909" y="3629142"/>
            <a:ext cx="1903077" cy="792000"/>
          </a:xfrm>
          <a:prstGeom prst="horizontalScroll">
            <a:avLst/>
          </a:prstGeom>
          <a:solidFill>
            <a:srgbClr val="9BF99D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Лепбук«Птахи</a:t>
            </a:r>
            <a:r>
              <a:rPr lang="uk-UA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9956374" y="2929570"/>
            <a:ext cx="1911673" cy="792000"/>
          </a:xfrm>
          <a:prstGeom prst="horizontalScroll">
            <a:avLst/>
          </a:prstGeom>
          <a:solidFill>
            <a:srgbClr val="9BF99D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«Книга </a:t>
            </a:r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скарг </a:t>
            </a:r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природи»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7522456" y="4539830"/>
            <a:ext cx="1920638" cy="792000"/>
          </a:xfrm>
          <a:prstGeom prst="horizontalScroll">
            <a:avLst/>
          </a:prstGeom>
          <a:solidFill>
            <a:srgbClr val="9BF99D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«Червона </a:t>
            </a:r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</a:t>
            </a:r>
            <a:r>
              <a:rPr 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8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" y="459897"/>
            <a:ext cx="11578442" cy="6052099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5764671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985" y="52127"/>
            <a:ext cx="2682472" cy="1969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2558852" y="162510"/>
            <a:ext cx="6912000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Рівень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сформованості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екологічних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уявлень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дошкільників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39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427512"/>
            <a:ext cx="11319640" cy="6032665"/>
          </a:xfrm>
          <a:prstGeom prst="rect">
            <a:avLst/>
          </a:prstGeom>
          <a:solidFill>
            <a:srgbClr val="59E9B9"/>
          </a:solidFill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21" y="-544012"/>
            <a:ext cx="3660156" cy="320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15636" y="427511"/>
            <a:ext cx="6480000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2800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Практична значущість </a:t>
            </a:r>
            <a:r>
              <a:rPr lang="uk-UA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проектної екологічної діяльності</a:t>
            </a:r>
            <a:endParaRPr lang="ru-RU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017885" y="1675461"/>
            <a:ext cx="9266145" cy="4435779"/>
          </a:xfrm>
          <a:prstGeom prst="verticalScroll">
            <a:avLst/>
          </a:prstGeom>
          <a:solidFill>
            <a:srgbClr val="9BF99D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uk-UA" kern="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endParaRPr lang="uk-UA" kern="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Діти усвідомлюють себе частиною природи, виявляють інтерес, бажання та посильні уміння щодо природоохоронних дій.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Знають про необхідність дотримання людиною правил бережного відношення до природи та правил чистоти </a:t>
            </a:r>
            <a:r>
              <a:rPr lang="uk-UA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 </a:t>
            </a: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довкілля, заощадливого використання природних багатств, води, електричної та теплової енергії  в побуті.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Спрямовують власну поведінку  на збереження, догляд та захист природного довкілля.  </a:t>
            </a:r>
            <a:endParaRPr lang="uk-UA" kern="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Залучення дітей та їх батьків </a:t>
            </a:r>
            <a:r>
              <a:rPr lang="uk-UA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дій, що відповідають проблемам екологічного розвитку.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Сформованість у батьків </a:t>
            </a:r>
            <a:r>
              <a:rPr lang="uk-UA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розуміння </a:t>
            </a:r>
            <a:r>
              <a:rPr lang="uk-UA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зосереджуватися </a:t>
            </a:r>
            <a:r>
              <a:rPr lang="uk-UA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 проблемах, які існують навколо нас, а вчитися змінювати власну поведінку і стиль життя задля вирішення цих проблем.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400" kern="0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780" y="4875278"/>
            <a:ext cx="2462997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8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393808"/>
            <a:ext cx="11340936" cy="61019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8703" y="1690688"/>
            <a:ext cx="69398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uk-UA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ДЯКУЮ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ЗА УВАГУ! </a:t>
            </a:r>
            <a:endParaRPr kumimoji="0" lang="uk-UA" sz="8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325" y="276293"/>
            <a:ext cx="1707028" cy="14143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80610" y="44048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7200" algn="just"/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Учити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любити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природу треба так,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щоб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діти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якщо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можливо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набували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знань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не з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книжок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з неба і з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землі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з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дубів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буків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тобто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знали та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вивчали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самі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об’єкти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не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лише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чужі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спостереження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та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відомості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 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них».</a:t>
            </a:r>
            <a:endParaRPr lang="en-US" b="1" i="1" dirty="0">
              <a:solidFill>
                <a:srgbClr val="0033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/>
            <a:r>
              <a:rPr lang="en-US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ru-RU" b="1" i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Амос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Коменський</a:t>
            </a:r>
            <a:r>
              <a:rPr lang="ru-RU" b="1" i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6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1" y="391886"/>
            <a:ext cx="11412186" cy="6068291"/>
          </a:xfrm>
          <a:prstGeom prst="rect">
            <a:avLst/>
          </a:prstGeom>
          <a:solidFill>
            <a:srgbClr val="8BF672"/>
          </a:solidFill>
          <a:ln>
            <a:solidFill>
              <a:srgbClr val="007033"/>
            </a:solidFill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750771" y="293073"/>
            <a:ext cx="9000000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Базовий компонент дошкільної освіти в Україні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694" y="-12010"/>
            <a:ext cx="17859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325140" y="1604961"/>
            <a:ext cx="7270220" cy="3964565"/>
          </a:xfrm>
          <a:prstGeom prst="horizontalScroll">
            <a:avLst/>
          </a:prstGeom>
          <a:solidFill>
            <a:srgbClr val="9BF99D"/>
          </a:solidFill>
          <a:ln w="28575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Націлює педагогів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«…не стільки озброювати дітей певною сумою знань, скільки відкривати перед ними «науку життя», яка сприяла б формуванню екологічної культури особистості з розвиненим почуттям власної гідності та відповідальності за свої вчинки, формування у кожної дитини розуміння, що вона є частинкою природи і розуміння що, збереження природи приведе до самозбереження</a:t>
            </a:r>
            <a:r>
              <a:rPr lang="uk-UA" sz="2000" b="1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548786" y="1501185"/>
            <a:ext cx="3776353" cy="4745236"/>
          </a:xfrm>
          <a:prstGeom prst="verticalScroll">
            <a:avLst/>
          </a:prstGeom>
          <a:solidFill>
            <a:srgbClr val="70F092"/>
          </a:solidFill>
          <a:ln w="38100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Визначає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складові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природничо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екологічної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компетенції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дітей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формування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уявлення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 природу,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позитивне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емоційно-ціннісне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ставлення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її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компонентів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обізнаність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із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правилами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природокористування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їх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дотримання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тобто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відповідна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діяльність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поведінка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ru-RU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природі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10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391886"/>
            <a:ext cx="11329059" cy="6080166"/>
          </a:xfrm>
          <a:prstGeom prst="rect">
            <a:avLst/>
          </a:prstGeom>
          <a:solidFill>
            <a:srgbClr val="D4FB8D"/>
          </a:solidFill>
        </p:spPr>
      </p:pic>
      <p:sp>
        <p:nvSpPr>
          <p:cNvPr id="5" name="Горизонтальный свиток 4"/>
          <p:cNvSpPr/>
          <p:nvPr/>
        </p:nvSpPr>
        <p:spPr>
          <a:xfrm>
            <a:off x="2546443" y="127126"/>
            <a:ext cx="7348328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kern="0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uk-UA" sz="1400" b="1" kern="0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kern="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</a:t>
            </a:r>
            <a:r>
              <a:rPr lang="uk-UA" sz="2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uk-UA" sz="2000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формувати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дошкільників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основи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екологічної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свідомості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 екологічно орієнтованої поведінки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30318" y="757126"/>
            <a:ext cx="9860478" cy="5293426"/>
          </a:xfrm>
          <a:prstGeom prst="horizontalScroll">
            <a:avLst/>
          </a:prstGeom>
          <a:solidFill>
            <a:srgbClr val="9BF99D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endParaRPr lang="uk-UA" sz="1400" dirty="0" smtClean="0">
              <a:solidFill>
                <a:srgbClr val="0033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Завдання:</a:t>
            </a:r>
            <a:endParaRPr lang="uk-UA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ru-RU" dirty="0" err="1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забепечувати</a:t>
            </a:r>
            <a:r>
              <a:rPr lang="ru-RU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умови</a:t>
            </a:r>
            <a:r>
              <a:rPr lang="ru-RU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dirty="0" err="1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виховання</a:t>
            </a:r>
            <a:r>
              <a:rPr lang="ru-RU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усвідомлено</a:t>
            </a:r>
            <a:r>
              <a:rPr lang="ru-RU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правильного </a:t>
            </a:r>
            <a:r>
              <a:rPr lang="ru-RU" dirty="0" err="1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ставлення</a:t>
            </a:r>
            <a:r>
              <a:rPr lang="ru-RU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дітей</a:t>
            </a:r>
            <a:r>
              <a:rPr lang="ru-RU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природи</a:t>
            </a:r>
            <a:r>
              <a:rPr lang="ru-RU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розуміння</a:t>
            </a:r>
            <a:r>
              <a:rPr lang="ru-RU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людина є частиною природи; </a:t>
            </a:r>
            <a:endParaRPr lang="ru-RU" dirty="0" smtClean="0">
              <a:solidFill>
                <a:srgbClr val="00359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розширювати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уявлення дошкільників про найближче природне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оточення та природу планети Земля;</a:t>
            </a:r>
            <a:endParaRPr lang="ru-RU" sz="1400" dirty="0" smtClean="0">
              <a:solidFill>
                <a:srgbClr val="00359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прищеплювати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бажання оберігати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природу та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залучати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дошкільників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природоохоронної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діяльності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359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використовувати форми та методи роботи з екологічного виховання дітей для формування системи елементарних екологічних знань, доступних розумінню дитини, навчання передбачати наслідки своїх дій по відношенню до навколишнього середовища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rgbClr val="0035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270510" algn="l"/>
              </a:tabLst>
            </a:pP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популяризувати </a:t>
            </a:r>
            <a:r>
              <a:rPr lang="uk-UA" dirty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екологічну освіту серед батьків </a:t>
            </a:r>
            <a:r>
              <a:rPr lang="uk-UA" dirty="0" smtClean="0">
                <a:solidFill>
                  <a:srgbClr val="0035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вихованців.</a:t>
            </a:r>
            <a:endParaRPr lang="ru-RU" dirty="0">
              <a:solidFill>
                <a:srgbClr val="0035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85763"/>
            <a:ext cx="11333163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Горизонтальный свиток 9"/>
          <p:cNvSpPr/>
          <p:nvPr/>
        </p:nvSpPr>
        <p:spPr>
          <a:xfrm>
            <a:off x="2937703" y="-76272"/>
            <a:ext cx="8771335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 організації екологічної освіти дошкільників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79" y="3468832"/>
            <a:ext cx="4051945" cy="292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2" y="4278314"/>
            <a:ext cx="3132794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2" y="225424"/>
            <a:ext cx="29813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77" y="1775971"/>
            <a:ext cx="3365284" cy="2555661"/>
          </a:xfrm>
          <a:prstGeom prst="rect">
            <a:avLst/>
          </a:prstGeom>
        </p:spPr>
      </p:pic>
      <p:sp>
        <p:nvSpPr>
          <p:cNvPr id="4" name="Вертикальный свиток 3"/>
          <p:cNvSpPr/>
          <p:nvPr/>
        </p:nvSpPr>
        <p:spPr>
          <a:xfrm>
            <a:off x="2937703" y="1238772"/>
            <a:ext cx="4780926" cy="5272644"/>
          </a:xfrm>
          <a:prstGeom prst="verticalScroll">
            <a:avLst/>
          </a:prstGeom>
          <a:solidFill>
            <a:srgbClr val="9BF99D"/>
          </a:solidFill>
          <a:ln w="19050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Заняття-подорожі, заняття-милування природою, заняття-дослідження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заняття-відкриття</a:t>
            </a:r>
            <a:r>
              <a:rPr lang="uk-UA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uk-UA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квести;</a:t>
            </a:r>
            <a:endParaRPr lang="uk-UA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Спостереження;</a:t>
            </a: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Екскурсії та прогулянки в природу;</a:t>
            </a: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Пошуково-дослідницька діяльність;</a:t>
            </a:r>
          </a:p>
          <a:p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стежини;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КВК, вікторини, конкурси; </a:t>
            </a: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акції;</a:t>
            </a:r>
          </a:p>
          <a:p>
            <a:pPr lvl="0"/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 розваги.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852" y="716342"/>
            <a:ext cx="2261936" cy="271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83139">
            <a:off x="7060613" y="912214"/>
            <a:ext cx="2450649" cy="284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49175">
            <a:off x="6102672" y="5036211"/>
            <a:ext cx="188992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2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467259"/>
            <a:ext cx="11329060" cy="6064170"/>
          </a:xfrm>
          <a:prstGeom prst="rect">
            <a:avLst/>
          </a:prstGeom>
          <a:solidFill>
            <a:srgbClr val="59E9B9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5342">
            <a:off x="0" y="280165"/>
            <a:ext cx="2445636" cy="203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265" y="4226906"/>
            <a:ext cx="3090047" cy="240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Горизонтальный свиток 10"/>
          <p:cNvSpPr/>
          <p:nvPr/>
        </p:nvSpPr>
        <p:spPr>
          <a:xfrm>
            <a:off x="2171615" y="134633"/>
            <a:ext cx="7920000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Інноваційні 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технології формування основ екологічної культури дошкільників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A4F2E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1337">
            <a:off x="9177770" y="1293651"/>
            <a:ext cx="2846806" cy="2877561"/>
          </a:xfrm>
          <a:prstGeom prst="rect">
            <a:avLst/>
          </a:prstGeom>
        </p:spPr>
      </p:pic>
      <p:sp>
        <p:nvSpPr>
          <p:cNvPr id="4" name="Вертикальный свиток 3"/>
          <p:cNvSpPr/>
          <p:nvPr/>
        </p:nvSpPr>
        <p:spPr>
          <a:xfrm>
            <a:off x="1666626" y="1381678"/>
            <a:ext cx="4251366" cy="4768674"/>
          </a:xfrm>
          <a:prstGeom prst="verticalScroll">
            <a:avLst/>
          </a:prstGeom>
          <a:solidFill>
            <a:srgbClr val="8BF672"/>
          </a:solidFill>
          <a:ln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 indent="-1778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Дитяче експериментування в природі» Н. Лисенко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177800" lvl="0" indent="-1778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16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Уроки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мислення та милування» в природі за В. Сухомлинським;</a:t>
            </a:r>
          </a:p>
          <a:p>
            <a:pPr marL="177800" lvl="0" indent="-177800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Авторська екологічна казка </a:t>
            </a:r>
          </a:p>
          <a:p>
            <a:pPr marL="177800" lvl="0" indent="-177800" fontAlgn="base">
              <a:lnSpc>
                <a:spcPct val="110000"/>
              </a:lnSpc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lang="uk-UA" sz="16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Бєлєнької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Т. Науменко;</a:t>
            </a:r>
          </a:p>
          <a:p>
            <a:pPr marL="177800" lvl="0" indent="-177800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Технологія використання пейзажного живопису у формуванні естетичного ставлення до </a:t>
            </a:r>
            <a:r>
              <a:rPr lang="uk-UA" sz="1600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природи;</a:t>
            </a:r>
            <a:endParaRPr lang="uk-UA" sz="1600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7800" lvl="0" indent="-177800" fontAlgn="base">
              <a:lnSpc>
                <a:spcPct val="110000"/>
              </a:lnSpc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lang="uk-UA" sz="16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Бєлєнької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О.Половіної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77800" lvl="0" indent="-177800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Українська </a:t>
            </a:r>
            <a:r>
              <a:rPr lang="uk-UA" sz="16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етнопедагогіка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7800" lvl="0" indent="-177800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Музейна педагогіка; </a:t>
            </a:r>
          </a:p>
          <a:p>
            <a:pPr marL="177800" lvl="0" indent="-177800" fontAlgn="base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Освіта для сталого розвитку.</a:t>
            </a:r>
            <a:endParaRPr lang="uk-UA" sz="1600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5149346" y="1736709"/>
            <a:ext cx="4029519" cy="4794720"/>
          </a:xfrm>
          <a:prstGeom prst="verticalScroll">
            <a:avLst/>
          </a:prstGeom>
          <a:solidFill>
            <a:srgbClr val="9BF99D"/>
          </a:solidFill>
          <a:ln w="19050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100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     формування    </a:t>
            </a:r>
            <a:endParaRPr lang="uk-U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екологічних уявлень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екологічних асоціацій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художньої репрезентації природних об'єктів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екологічної емпатії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екологічної рефлексії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Ігровий метод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екологічних проектів,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проблемних ситуацій.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3584"/>
            <a:ext cx="2300438" cy="26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2" y="386595"/>
            <a:ext cx="11340935" cy="592396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14466" y="1652127"/>
            <a:ext cx="2592000" cy="144000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kern="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1600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Моральні </a:t>
            </a:r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ситуації, що лежать в основі логічних уявлень,  збуджують гуманні почуття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66231" y="3304885"/>
            <a:ext cx="2592000" cy="1752904"/>
          </a:xfrm>
          <a:prstGeom prst="roundRect">
            <a:avLst/>
          </a:prstGeom>
          <a:solidFill>
            <a:srgbClr val="59E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600" kern="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Проблемне </a:t>
            </a:r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запитання викликає у дітей активне пізнавальне </a:t>
            </a:r>
            <a:r>
              <a:rPr lang="uk-UA" sz="1600" kern="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ставлення,зацікавленя</a:t>
            </a:r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що створює сприятливі умови </a:t>
            </a:r>
            <a:r>
              <a:rPr lang="uk-UA" sz="1600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засвоєння природничих знань.</a:t>
            </a:r>
            <a:endParaRPr lang="ru-RU" sz="1600" kern="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8640" y="3261344"/>
            <a:ext cx="2592000" cy="1440000"/>
          </a:xfrm>
          <a:prstGeom prst="roundRect">
            <a:avLst/>
          </a:prstGeom>
          <a:solidFill>
            <a:srgbClr val="59E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Розкриття причинних зв</a:t>
            </a:r>
            <a:r>
              <a:rPr lang="en-US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600" kern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язків</a:t>
            </a:r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сприяє формуванню доказовості, критичності мислення</a:t>
            </a:r>
            <a:endParaRPr lang="ru-RU" sz="1600" kern="0" dirty="0">
              <a:solidFill>
                <a:srgbClr val="0033CC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66231" y="1652127"/>
            <a:ext cx="2592000" cy="1440000"/>
          </a:xfrm>
          <a:prstGeom prst="roundRect">
            <a:avLst/>
          </a:prstGeom>
          <a:solidFill>
            <a:srgbClr val="59E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Цінність екологічних проектів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17996" y="3254887"/>
            <a:ext cx="2592000" cy="1440000"/>
          </a:xfrm>
          <a:prstGeom prst="roundRect">
            <a:avLst/>
          </a:prstGeom>
          <a:solidFill>
            <a:srgbClr val="59E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Дають змогу залучити до взаємодії батьків</a:t>
            </a:r>
            <a:endParaRPr lang="ru-RU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649">
            <a:off x="425532" y="4864877"/>
            <a:ext cx="2533108" cy="190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33" y="4575728"/>
            <a:ext cx="3004559" cy="21536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009" y="3664266"/>
            <a:ext cx="3057399" cy="2955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487" y="4988316"/>
            <a:ext cx="2399470" cy="174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613" y="-97577"/>
            <a:ext cx="3630666" cy="3499407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147684" y="-71880"/>
            <a:ext cx="9851339" cy="1782568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uk-UA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uk-UA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 </a:t>
            </a:r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екологічних проектів: </a:t>
            </a:r>
            <a:r>
              <a:rPr lang="uk-UA" sz="2400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формування </a:t>
            </a:r>
            <a:r>
              <a:rPr lang="uk-UA" sz="24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дітей системи знань, які є основою дієвого </a:t>
            </a:r>
            <a:r>
              <a:rPr lang="uk-UA" sz="2400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 </a:t>
            </a:r>
            <a:r>
              <a:rPr lang="uk-UA" sz="24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відповідального ставлення до природного середовища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17996" y="1652127"/>
            <a:ext cx="2603677" cy="1413164"/>
          </a:xfrm>
          <a:prstGeom prst="roundRect">
            <a:avLst/>
          </a:prstGeom>
          <a:solidFill>
            <a:srgbClr val="59E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1600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Розв'язуючи завдання дошкільники закріплюють  знання про правила природокористування </a:t>
            </a:r>
            <a:endParaRPr lang="ru-RU" sz="1600" kern="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76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386858"/>
            <a:ext cx="11376561" cy="6115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381" y="3031692"/>
            <a:ext cx="5390148" cy="34705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8750">
            <a:off x="9075188" y="649844"/>
            <a:ext cx="2637603" cy="285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4" y="359683"/>
            <a:ext cx="4432515" cy="348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3169087" y="31410"/>
            <a:ext cx="5832000" cy="1260000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2000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uk-UA" sz="2800" b="1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uk-UA" sz="2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uk-UA" sz="2800" b="1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</a:p>
          <a:p>
            <a:pPr lvl="0" algn="ctr"/>
            <a:r>
              <a:rPr lang="uk-UA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«Допоможемо </a:t>
            </a:r>
            <a:r>
              <a:rPr lang="uk-UA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птахам взимку</a:t>
            </a:r>
            <a:r>
              <a:rPr lang="uk-UA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800" b="1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Акції:</a:t>
            </a:r>
            <a:endParaRPr lang="ru-RU" b="1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b="1" kern="0" dirty="0" smtClean="0">
                <a:solidFill>
                  <a:srgbClr val="3737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Насіннячко й зернятко про запас,</a:t>
            </a:r>
          </a:p>
          <a:p>
            <a:pPr lvl="0" algn="ctr"/>
            <a:r>
              <a:rPr lang="uk-UA" b="1" kern="0" dirty="0" smtClean="0">
                <a:solidFill>
                  <a:srgbClr val="3737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Годівничка для птахів</a:t>
            </a:r>
          </a:p>
          <a:p>
            <a:pPr lvl="0" algn="ctr"/>
            <a:r>
              <a:rPr lang="uk-UA" b="1" spc="5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Шпаківня для птахів.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 rot="21146958">
            <a:off x="469359" y="3520570"/>
            <a:ext cx="2592000" cy="720000"/>
          </a:xfrm>
          <a:prstGeom prst="horizontalScroll">
            <a:avLst/>
          </a:prstGeom>
          <a:solidFill>
            <a:srgbClr val="59E9B9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uk-UA" b="1" dirty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годівничок</a:t>
            </a:r>
            <a:endParaRPr lang="ru-RU" b="1" dirty="0">
              <a:solidFill>
                <a:srgbClr val="24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 rot="674039">
            <a:off x="8870296" y="3471409"/>
            <a:ext cx="2736000" cy="720000"/>
          </a:xfrm>
          <a:prstGeom prst="horizontalScroll">
            <a:avLst/>
          </a:prstGeom>
          <a:solidFill>
            <a:srgbClr val="59E9B9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FF0000"/>
              </a:solidFill>
            </a:endParaRPr>
          </a:p>
          <a:p>
            <a:pPr algn="ctr"/>
            <a:r>
              <a:rPr lang="uk-UA" b="1" dirty="0" smtClean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Насіннячко </a:t>
            </a:r>
          </a:p>
          <a:p>
            <a:pPr algn="ctr"/>
            <a:r>
              <a:rPr lang="uk-UA" b="1" dirty="0" smtClean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uk-UA" b="1" dirty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зернятко про запас</a:t>
            </a:r>
            <a:endParaRPr lang="ru-RU" b="1" dirty="0">
              <a:solidFill>
                <a:srgbClr val="24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209">
            <a:off x="8503776" y="4258520"/>
            <a:ext cx="3047048" cy="26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68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4" y="463138"/>
            <a:ext cx="11317185" cy="5973288"/>
          </a:xfrm>
          <a:prstGeom prst="rect">
            <a:avLst/>
          </a:prstGeom>
          <a:solidFill>
            <a:srgbClr val="59E9B9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256" y="955747"/>
            <a:ext cx="4969903" cy="3676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8538"/>
          <a:stretch/>
        </p:blipFill>
        <p:spPr>
          <a:xfrm rot="21233070">
            <a:off x="0" y="463138"/>
            <a:ext cx="4417017" cy="345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974" y="4261058"/>
            <a:ext cx="3228518" cy="253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3721908" y="0"/>
            <a:ext cx="6015857" cy="1088295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uk-UA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«Бережімо воду»</a:t>
            </a:r>
            <a:r>
              <a:rPr lang="ru-RU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705" y="3556309"/>
            <a:ext cx="4595863" cy="3239278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7702348" y="3896015"/>
            <a:ext cx="3586348" cy="546265"/>
          </a:xfrm>
          <a:prstGeom prst="horizontalScroll">
            <a:avLst/>
          </a:prstGeom>
          <a:solidFill>
            <a:srgbClr val="59E9B9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uk-UA" b="1" dirty="0" smtClean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Заняття </a:t>
            </a:r>
            <a:r>
              <a:rPr lang="uk-UA" b="1" dirty="0">
                <a:solidFill>
                  <a:srgbClr val="24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«Вода-чарівниця»</a:t>
            </a:r>
            <a:endParaRPr lang="ru-RU" b="1" dirty="0">
              <a:solidFill>
                <a:srgbClr val="24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25469" y="1277969"/>
            <a:ext cx="2950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Акція</a:t>
            </a:r>
          </a:p>
          <a:p>
            <a:pPr lvl="0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Закривай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міцніше кран, </a:t>
            </a:r>
            <a:endParaRPr lang="uk-UA" b="1" dirty="0" smtClean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щоб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витік океан. </a:t>
            </a:r>
          </a:p>
        </p:txBody>
      </p:sp>
    </p:spTree>
    <p:extLst>
      <p:ext uri="{BB962C8B-B14F-4D97-AF65-F5344CB8AC3E}">
        <p14:creationId xmlns:p14="http://schemas.microsoft.com/office/powerpoint/2010/main" val="82119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44500"/>
            <a:ext cx="11320463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297">
            <a:off x="4046677" y="4106796"/>
            <a:ext cx="38438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54" y="911108"/>
            <a:ext cx="4554537" cy="318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2" y="3593455"/>
            <a:ext cx="3981450" cy="304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875">
            <a:off x="156569" y="158395"/>
            <a:ext cx="34877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525990" y="3080670"/>
            <a:ext cx="2663165" cy="720000"/>
          </a:xfrm>
          <a:prstGeom prst="horizontalScroll">
            <a:avLst/>
          </a:prstGeom>
          <a:solidFill>
            <a:srgbClr val="8BF672"/>
          </a:solidFill>
          <a:ln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Цікавий світ під мікроскопом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368075" y="3836656"/>
            <a:ext cx="2998322" cy="728830"/>
          </a:xfrm>
          <a:prstGeom prst="horizontalScroll">
            <a:avLst/>
          </a:prstGeom>
          <a:solidFill>
            <a:srgbClr val="8BF672"/>
          </a:solidFill>
          <a:ln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Пошуково-дослідницька діяльність в природі природу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236" y="154005"/>
            <a:ext cx="3130001" cy="325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2527777" y="-85020"/>
            <a:ext cx="6243459" cy="983745"/>
          </a:xfrm>
          <a:prstGeom prst="horizontalScroll">
            <a:avLst/>
          </a:prstGeom>
          <a:solidFill>
            <a:srgbClr val="8BF672"/>
          </a:solidFill>
          <a:ln w="19050">
            <a:solidFill>
              <a:srgbClr val="30A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«Досліджуємо природу»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397" y="3413052"/>
            <a:ext cx="3621338" cy="34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9345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756</Words>
  <Application>Microsoft Office PowerPoint</Application>
  <PresentationFormat>Произвольный</PresentationFormat>
  <Paragraphs>140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1_Тема Office</vt:lpstr>
      <vt:lpstr>HDOfficeLightV0</vt:lpstr>
      <vt:lpstr>  Заклад дошкільної освіти №36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RePack by Diakov</cp:lastModifiedBy>
  <cp:revision>192</cp:revision>
  <dcterms:created xsi:type="dcterms:W3CDTF">2018-01-14T10:46:24Z</dcterms:created>
  <dcterms:modified xsi:type="dcterms:W3CDTF">2019-02-02T17:06:15Z</dcterms:modified>
</cp:coreProperties>
</file>