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697" r:id="rId2"/>
    <p:sldMasterId id="2147483701" r:id="rId3"/>
    <p:sldMasterId id="2147483703" r:id="rId4"/>
    <p:sldMasterId id="2147483705" r:id="rId5"/>
    <p:sldMasterId id="2147483711" r:id="rId6"/>
    <p:sldMasterId id="2147483713" r:id="rId7"/>
    <p:sldMasterId id="2147483716" r:id="rId8"/>
  </p:sldMasterIdLst>
  <p:sldIdLst>
    <p:sldId id="267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6" r:id="rId19"/>
    <p:sldId id="265" r:id="rId20"/>
    <p:sldId id="26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0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9537" autoAdjust="0"/>
  </p:normalViewPr>
  <p:slideViewPr>
    <p:cSldViewPr>
      <p:cViewPr varScale="1">
        <p:scale>
          <a:sx n="56" d="100"/>
          <a:sy n="56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6C760D-3D68-4610-B695-5E77009DCB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E773C-EA05-4280-BD2D-F35F4CFD6B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161E3-7740-4200-8B46-F73A9BF7F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095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5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6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6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6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latin typeface="Arial" charset="0"/>
              </a:endParaRPr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6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97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097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97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78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78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79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CA8F41-18D4-4238-A9E3-F8BC3E84E2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A896A5-9D0E-4B7E-A8D6-85DD47C36A5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515BB-1802-4C23-9B57-1670B041328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D2BCED-C1F8-4717-AD6F-67CA0A3888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F2F88-3D66-4514-9097-4DE7CBC368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DBC390-6564-4B16-AE57-0564445A03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0E8949-F46B-444F-AC23-F71EF4C554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4E3B32-6D7F-456A-8034-2774E8A1D9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A9C6D-66CB-46AF-ABA0-AFA4DC013F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BAE2F1-632F-47F5-A4A7-4AD90E09F3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31C677-3E60-4902-8B4F-935D7FEC8B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55FCDF-115C-4325-AFB0-B7ABEC3B11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7C12E7-5378-4E64-ADEE-C97968AE7D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157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57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157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57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57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57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57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57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57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157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57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57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7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57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7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7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D51F06-2424-4DED-8807-35B5AB3F6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3EE6C-80E3-4547-8E16-7C4C0E72DD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3915-B63C-4C88-9ABE-597972693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2F8E8-F3C6-4C4B-B86C-7223D6E89D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C11B1-FC03-4FEA-AF5D-E249CB23A8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6370-7ABA-4607-A31F-59793C0F01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67742-0008-40C7-92EB-ABBE359C1B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06BCD-D653-4E84-9D59-FFFDBEA82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663EE-200F-4590-8D93-BD34C510EC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B272A-202B-4937-9D48-AFE84C0DE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10F62-2EA4-4729-8278-CA21C91497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5A7-2C8A-44BB-B276-45D40CDBA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58C72-1B84-4467-81F3-FC1AE3EDB0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420221-7127-44A3-9854-2FEB087C3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8BAF0-359F-4528-A005-ECB7E7B70D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DB681-49EA-494C-8C3C-A79CB25F7D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06210-903D-45C0-B9C8-931C0477C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F2CD4-0852-4466-8FE5-B682EE5FA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77B16-1CEC-4239-B677-E2B9A6ECE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39F2-DE80-4F07-874E-3B4296570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CBA3-F854-4868-B1C5-B6FB0F9B7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43047-EFA7-4B70-A15D-41B7B04A7C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D923A-CBDD-43F8-B7A2-B41514461E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0B4A7-3735-4BFE-ACFE-FC9321D2A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FAF30-B4A4-48E2-B292-DE31579521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88AA81-17B0-4720-A22E-83A8447580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2185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2186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6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7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7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87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2187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2187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7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7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7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7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7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8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89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0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1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2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3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3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4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5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6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7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8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9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9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9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9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199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9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9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9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9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199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200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200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00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12200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01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01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201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201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3D38EB0-DC50-4874-A667-591DBC9A80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F98C6-6B47-42E8-81DA-27B30F7ED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56872-4476-4138-A318-13891C8F7D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A3ABD-D230-42B8-87AE-3DF8221CF1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E8A83-FFD2-49A0-B5DA-178818D730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C36B-4A3F-4EE1-9E31-60F977E019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D546-9D8F-49A2-8504-C1902C130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9592D-1382-4F80-A119-0F37BD38C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FB52A-3424-4124-B19A-DCEFCC038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0A91F-F828-4C42-A615-2A82E89F0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68B7-C118-4462-B3BD-5972C1A0C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9C3F-AADB-414F-8F1F-4FCF8068BE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33EA8AFF-3A8D-490C-8B5E-F3E85E1A3D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697FC-1D37-457A-B6F0-8700B9E1C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B3FEB61-5627-468B-9EC1-7C18098B49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30051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00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0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13005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3005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3005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005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05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30059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3006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006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6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6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3006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6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6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3006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6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69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3007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7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7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3007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7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7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3007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7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78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3007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8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81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3008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8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8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3008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8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8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3008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8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9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3009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9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9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3009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9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9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3009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09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09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3010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0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0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30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0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3010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0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0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3010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1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1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3011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1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1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3011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1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1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3011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1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2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3012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2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sp>
                <p:nvSpPr>
                  <p:cNvPr id="13012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2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grpSp>
                <p:nvGrpSpPr>
                  <p:cNvPr id="13012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3012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2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2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3012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3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3013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3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3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3013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3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37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3013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3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40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3014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4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4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3014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4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4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3014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4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4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3015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5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5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3015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5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  <p:grpSp>
                <p:nvGrpSpPr>
                  <p:cNvPr id="130155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3015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  <p:sp>
                  <p:nvSpPr>
                    <p:cNvPr id="13015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uk-UA"/>
                    </a:p>
                  </p:txBody>
                </p:sp>
              </p:grpSp>
            </p:grpSp>
          </p:grpSp>
          <p:grpSp>
            <p:nvGrpSpPr>
              <p:cNvPr id="130158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30159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3016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3016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3016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</p:grpSp>
        <p:grpSp>
          <p:nvGrpSpPr>
            <p:cNvPr id="130168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3016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7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8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8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018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13018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018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018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018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018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EF6211-2314-4044-8146-C80B968AF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22340-5048-42A6-91F0-A6AE28EDB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0E4DC-C6F8-4C55-B791-C486C8249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A740-DED1-49D8-B52C-F5839AE22A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769EB-32DD-4B73-96EE-91C5244419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9F382-A6F3-4FE5-B2F1-3E02C9C89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907C2-53D7-41AA-966A-F7FCE805B1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EFD86-85E6-469F-8598-F50F20009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0A3C-BDCB-47D4-B5BB-EAD0505AD2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CBEA-EDEB-4180-85F0-D7372F532E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5CD2-27D8-4A41-AA37-EF8F5D305C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AAE5-B659-441D-976D-040C796CA2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4438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8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8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39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440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440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4440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440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4410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4411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4412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0BB6AA-59F4-4A8E-8E33-ABA30AA8CB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F1CA97-5F90-44DD-A2FB-4A44F4E068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A39E5E-E95E-4E8D-BDE1-84D0BCB751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52E75F-26B7-4DE3-9A7C-DF1BD34482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7BF367-63B3-48D5-B49A-B78870D4F7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AE378-BDAF-4ECD-8788-6384E138D7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0F8458-1811-4FDB-8956-9B4797664E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01032-FDB0-4E10-9A79-DBB1C3B85F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D7E81-078E-46A5-BC95-1DF246897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E38150-680E-46CF-BF2F-8D8CD7A90B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8B367-4011-4F31-8E20-124F90D420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8F9BC-53AA-4D62-9BA7-D6BCFE58FE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730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7306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7306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730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306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730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30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30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30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30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730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307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307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7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7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7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7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307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730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308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30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2E4C5E-88F5-4A31-BA46-B7B25EA351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308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EDFB5-2148-4DC3-B175-80EED1C2B5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65398-D92B-4611-93F6-DD43EFAFE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C052A-9BDE-472F-ADF1-DC02CCDDD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68D9-F55A-4927-841C-F43C4EA530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006BC-D950-4DD3-956E-71FE0B87CD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D8E3D-EAE3-4A93-8911-B63B9F0D12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36AA7-B21B-4803-9DD5-5AD55DCFBE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D6274-D05C-40CE-8BF8-75DC4DC5D8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C468E-E602-4F91-856C-19BA0B8EDC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12901-A722-4DC4-B95A-90AA147C92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79F65-E027-4E1C-AE48-857D42418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C2B1DCC-1ADB-4925-9A6F-82BB3D8F1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8C664A-3C2C-4EDF-961C-AD1FE2B77F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57C885D-5393-47EF-A5EC-5ED9C907FA2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85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uk-UA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85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5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6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087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087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3384696-5F2D-47D9-A425-C846A430D76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87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87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87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7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81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46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46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6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6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6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6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147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147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47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47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grpSp>
          <p:nvGrpSpPr>
            <p:cNvPr id="1147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47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7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147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1147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47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47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47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47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059F92B-BDB9-4580-8252-D12FC0ABA12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81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98F7449-DFF8-4BC6-AC51-C4C7283C959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81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2083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2083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3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3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3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84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2084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2085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5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6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7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8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89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0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1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1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2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3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4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5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6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7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7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8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098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8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8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098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12098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98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098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098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3B2DFC0A-503F-4521-B770-56188CACBE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098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816" r:id="rId12"/>
    <p:sldLayoutId id="214748381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29027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290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0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129030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2903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03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129033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2903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03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12903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2903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2903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12903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129040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29041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2904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4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44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2904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4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47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290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50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2905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5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5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2905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5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56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2905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5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59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2906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6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62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2906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6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65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2906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6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6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2906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7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71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2907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7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74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2907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7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77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2907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7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80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2908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8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8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2908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8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86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2908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8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89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2909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9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92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2909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9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95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2909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09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09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2909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0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01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2910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0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2910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12910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grpSp>
              <p:nvGrpSpPr>
                <p:cNvPr id="129106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2910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0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09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2911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1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12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2911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1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1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2911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1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18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2911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2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21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2912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2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2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2912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2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27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2912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2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3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2913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3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33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2913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3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  <p:grpSp>
              <p:nvGrpSpPr>
                <p:cNvPr id="129136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2913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  <p:sp>
                <p:nvSpPr>
                  <p:cNvPr id="12913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uk-UA"/>
                  </a:p>
                </p:txBody>
              </p:sp>
            </p:grpSp>
          </p:grpSp>
          <p:sp>
            <p:nvSpPr>
              <p:cNvPr id="12913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4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5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916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12916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916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16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916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916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14402E3-49F0-46D9-945A-3D4B645B698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433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433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33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4338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8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3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33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434D428-E7BA-47DB-8C19-19117C914F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338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2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720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7203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2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20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2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2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2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2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2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72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20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20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20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720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20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20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BBE46CF-1610-4065-B9FD-80E7728058E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15" r:id="rId12"/>
    <p:sldLayoutId id="2147483820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8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6.xml"/><Relationship Id="rId1" Type="http://schemas.openxmlformats.org/officeDocument/2006/relationships/audio" Target="file:///C:\Documents%20and%20Settings\&#1090;&#1080;&#1084;&#1086;&#1092;&#1077;&#1081;\&#1056;&#1072;&#1073;&#1086;&#1095;&#1080;&#1081;%20&#1089;&#1090;&#1086;&#1083;\gold-mp3.ru_raw_style_-_all_day_&amp;_all_of_the_night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384300"/>
          </a:xfrm>
        </p:spPr>
        <p:txBody>
          <a:bodyPr/>
          <a:lstStyle/>
          <a:p>
            <a:r>
              <a:rPr lang="ru-RU" sz="8000" dirty="0" err="1" smtClean="0">
                <a:solidFill>
                  <a:schemeClr val="tx1"/>
                </a:solidFill>
                <a:latin typeface="Script MT Bold" pitchFamily="66" charset="0"/>
              </a:rPr>
              <a:t>Добрий</a:t>
            </a:r>
            <a:r>
              <a:rPr lang="ru-RU" sz="8000" dirty="0" smtClean="0">
                <a:solidFill>
                  <a:schemeClr val="tx1"/>
                </a:solidFill>
                <a:latin typeface="Script MT Bold" pitchFamily="66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Script MT Bold" pitchFamily="66" charset="0"/>
              </a:rPr>
              <a:t>день!!!</a:t>
            </a:r>
          </a:p>
        </p:txBody>
      </p:sp>
      <p:sp>
        <p:nvSpPr>
          <p:cNvPr id="188416" name="Rectangle 1024"/>
          <p:cNvSpPr>
            <a:spLocks noChangeArrowheads="1"/>
          </p:cNvSpPr>
          <p:nvPr/>
        </p:nvSpPr>
        <p:spPr bwMode="auto">
          <a:xfrm>
            <a:off x="0" y="1557338"/>
            <a:ext cx="914399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 </a:t>
            </a:r>
            <a:r>
              <a:rPr lang="ru-RU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синтетичні</a:t>
            </a: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миючі</a:t>
            </a: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8417" name="Text Box 1025"/>
          <p:cNvSpPr txBox="1">
            <a:spLocks noChangeArrowheads="1"/>
          </p:cNvSpPr>
          <p:nvPr/>
        </p:nvSpPr>
        <p:spPr bwMode="auto">
          <a:xfrm>
            <a:off x="3779838" y="3789363"/>
            <a:ext cx="4968875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Работу </a:t>
            </a:r>
            <a:r>
              <a:rPr lang="ru-RU" dirty="0" err="1" smtClean="0"/>
              <a:t>виконала</a:t>
            </a:r>
            <a:r>
              <a:rPr lang="ru-RU" dirty="0" smtClean="0"/>
              <a:t> </a:t>
            </a:r>
            <a:r>
              <a:rPr lang="ru-RU" dirty="0" err="1" smtClean="0"/>
              <a:t>учениця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ЗОШ№21</a:t>
            </a:r>
            <a:endParaRPr lang="ru-RU" dirty="0"/>
          </a:p>
          <a:p>
            <a:pPr algn="ctr">
              <a:spcBef>
                <a:spcPct val="50000"/>
              </a:spcBef>
            </a:pPr>
            <a:r>
              <a:rPr lang="ru-RU" dirty="0" smtClean="0"/>
              <a:t>11 </a:t>
            </a:r>
            <a:r>
              <a:rPr lang="ru-RU" dirty="0"/>
              <a:t>«А» класса</a:t>
            </a:r>
          </a:p>
          <a:p>
            <a:pPr algn="ctr">
              <a:spcBef>
                <a:spcPct val="50000"/>
              </a:spcBef>
            </a:pPr>
            <a:r>
              <a:rPr lang="ru-RU" sz="4000" b="1" i="1" u="sng" dirty="0" smtClean="0"/>
              <a:t>Глушко </a:t>
            </a:r>
            <a:r>
              <a:rPr lang="ru-RU" sz="4000" b="1" i="1" u="sng" dirty="0" err="1" smtClean="0"/>
              <a:t>Вікторія</a:t>
            </a:r>
            <a:endParaRPr lang="ru-RU" sz="4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88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88416" grpId="0"/>
      <p:bldP spid="1884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r>
              <a:rPr lang="ru-RU" dirty="0" err="1" smtClean="0"/>
              <a:t>Підгрупи</a:t>
            </a:r>
            <a:r>
              <a:rPr lang="ru-RU" dirty="0" smtClean="0"/>
              <a:t> СМЗ</a:t>
            </a:r>
            <a:endParaRPr lang="ru-R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81075"/>
            <a:ext cx="8820150" cy="2943225"/>
          </a:xfrm>
        </p:spPr>
        <p:txBody>
          <a:bodyPr/>
          <a:lstStyle/>
          <a:p>
            <a:r>
              <a:rPr lang="uk-UA" sz="2800" dirty="0"/>
              <a:t>Засоби для прання виробів з бавовняних і лляних </a:t>
            </a:r>
            <a:r>
              <a:rPr lang="uk-UA" sz="2800" dirty="0" smtClean="0"/>
              <a:t>волокон</a:t>
            </a:r>
          </a:p>
          <a:p>
            <a:r>
              <a:rPr lang="uk-UA" sz="2800" dirty="0" smtClean="0"/>
              <a:t>Засоби</a:t>
            </a:r>
            <a:r>
              <a:rPr lang="uk-UA" sz="2800" dirty="0"/>
              <a:t> для прання виробів з шерстяних і шовкових </a:t>
            </a:r>
            <a:r>
              <a:rPr lang="uk-UA" sz="2800" dirty="0" smtClean="0"/>
              <a:t>волокон</a:t>
            </a:r>
          </a:p>
          <a:p>
            <a:r>
              <a:rPr lang="uk-UA" sz="2800" dirty="0" smtClean="0"/>
              <a:t>Засоби</a:t>
            </a:r>
            <a:r>
              <a:rPr lang="uk-UA" sz="2800" dirty="0"/>
              <a:t> для прання виробів із синтетичних </a:t>
            </a:r>
            <a:r>
              <a:rPr lang="uk-UA" sz="2800" dirty="0" smtClean="0"/>
              <a:t>волокон</a:t>
            </a:r>
          </a:p>
          <a:p>
            <a:r>
              <a:rPr lang="uk-UA" sz="2800" dirty="0" smtClean="0"/>
              <a:t>Засоби</a:t>
            </a:r>
            <a:r>
              <a:rPr lang="uk-UA" sz="2800" dirty="0"/>
              <a:t> для прання виробів з вовни, шовку і синтетичних </a:t>
            </a:r>
            <a:r>
              <a:rPr lang="uk-UA" sz="2800" dirty="0" smtClean="0"/>
              <a:t>волокон</a:t>
            </a:r>
          </a:p>
          <a:p>
            <a:r>
              <a:rPr lang="uk-UA" sz="2800" dirty="0" smtClean="0"/>
              <a:t>Універсальні </a:t>
            </a:r>
            <a:r>
              <a:rPr lang="uk-UA" sz="2800" dirty="0"/>
              <a:t>засоби для прання виробів з рослинних, тварин і хімічних волокон.</a:t>
            </a:r>
            <a:endParaRPr lang="ru-RU" sz="2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139825"/>
          </a:xfrm>
        </p:spPr>
        <p:txBody>
          <a:bodyPr/>
          <a:lstStyle/>
          <a:p>
            <a:endParaRPr lang="uk-UA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89543" y="-2053"/>
            <a:ext cx="8864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800" b="1" i="1" dirty="0"/>
              <a:t>Характеристика </a:t>
            </a:r>
            <a:r>
              <a:rPr lang="ru-RU" sz="2800" b="1" i="1" dirty="0" err="1"/>
              <a:t>порошків</a:t>
            </a:r>
            <a:r>
              <a:rPr lang="ru-RU" sz="2800" b="1" i="1" dirty="0"/>
              <a:t> та </a:t>
            </a:r>
            <a:r>
              <a:rPr lang="ru-RU" sz="2800" b="1" i="1" dirty="0" err="1"/>
              <a:t>їх</a:t>
            </a:r>
            <a:r>
              <a:rPr lang="ru-RU" sz="2800" b="1" i="1" dirty="0"/>
              <a:t> </a:t>
            </a:r>
            <a:r>
              <a:rPr lang="ru-RU" sz="2800" b="1" i="1" dirty="0" err="1"/>
              <a:t>відповідність</a:t>
            </a:r>
            <a:r>
              <a:rPr lang="ru-RU" sz="2800" b="1" i="1" dirty="0"/>
              <a:t> </a:t>
            </a:r>
            <a:r>
              <a:rPr lang="ru-RU" sz="2800" b="1" i="1" dirty="0" err="1"/>
              <a:t>рекламі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Arial" charset="0"/>
            </a:endParaRPr>
          </a:p>
        </p:txBody>
      </p:sp>
      <p:graphicFrame>
        <p:nvGraphicFramePr>
          <p:cNvPr id="132229" name="Group 133"/>
          <p:cNvGraphicFramePr>
            <a:graphicFrameLocks noGrp="1"/>
          </p:cNvGraphicFramePr>
          <p:nvPr/>
        </p:nvGraphicFramePr>
        <p:xfrm>
          <a:off x="0" y="333375"/>
          <a:ext cx="9251950" cy="6248400"/>
        </p:xfrm>
        <a:graphic>
          <a:graphicData uri="http://schemas.openxmlformats.org/drawingml/2006/table">
            <a:tbl>
              <a:tblPr/>
              <a:tblGrid>
                <a:gridCol w="3127375"/>
                <a:gridCol w="3127375"/>
                <a:gridCol w="2997200"/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«Миф»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«Taid»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1.Хімічний склад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15/30% фосфати,&lt;5% кисневмісні     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   катіонні ПАР,                  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полікарбоксілати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    ензими, оптичний             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віддушка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15/30% фосфати,             &lt;5% кисневмісні           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відбілювачі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 5/15%       аніонні ПАР,      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полікарбоксілати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         ензими, оптичний         </a:t>
                      </a:r>
                      <a:r>
                        <a:rPr lang="uk-UA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відбілювач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тканини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рекомендована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тканини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окрім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шовку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шерсті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тканини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окрім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шовку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шерсті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3.Про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говориться в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Свіжість</a:t>
                      </a:r>
                      <a:r>
                        <a:rPr lang="uk-UA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білизни - заслуга моя! 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«Чистота - чисто «Taid!»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показує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досвід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 число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прань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тканини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свіжість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тканини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білизна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 запах</a:t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е) структура 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тканини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зберігається протягом        прань зберігається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залишається на колишньому рівні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тримається 4 - 5 днів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м'якою, шовковистою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стає блідою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втрачається після прасування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стає менше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швидко зникає</a:t>
                      </a:r>
                      <a:b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стає грубіше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Висновок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Відповідає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відповідає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04813"/>
            <a:ext cx="903605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Бувають в житті моменти, коли дрібниця може змінити хід подій, не завжди </a:t>
            </a:r>
            <a:r>
              <a:rPr lang="uk-UA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догіршого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Дуже корисно поменше вірити тим рекламам, які приносять більше шкоди,ніж користі. Яке завдання реклами? Змусити людину купити, а фірмі </a:t>
            </a:r>
            <a:r>
              <a:rPr lang="uk-UA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допомогтипродати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причому більші й дорожчі. Користь же здоров'ю і зовнішності виробників цікавить найменше. Щоб усе було в порядку і в нормі, гігієнічні засоби застосовувати просто необхідно, але в міру і з розумом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9793088" cy="3096344"/>
          </a:xfrm>
        </p:spPr>
        <p:txBody>
          <a:bodyPr/>
          <a:lstStyle/>
          <a:p>
            <a:r>
              <a:rPr lang="ru-RU" sz="5400" dirty="0" err="1" smtClean="0"/>
              <a:t>Дякую</a:t>
            </a:r>
            <a:r>
              <a:rPr lang="ru-RU" sz="5400" dirty="0" smtClean="0"/>
              <a:t> за </a:t>
            </a:r>
            <a:r>
              <a:rPr lang="ru-RU" sz="5400" dirty="0" err="1" smtClean="0"/>
              <a:t>увагу</a:t>
            </a:r>
            <a:r>
              <a:rPr lang="ru-RU" sz="5400" dirty="0" smtClean="0"/>
              <a:t>!!!</a:t>
            </a:r>
            <a:endParaRPr lang="ru-RU" sz="5400" dirty="0"/>
          </a:p>
        </p:txBody>
      </p:sp>
      <p:pic>
        <p:nvPicPr>
          <p:cNvPr id="149517" name="Picture 13" descr="100065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950" y="2636838"/>
            <a:ext cx="4113213" cy="3816350"/>
          </a:xfrm>
          <a:noFill/>
          <a:ln/>
        </p:spPr>
      </p:pic>
      <p:pic>
        <p:nvPicPr>
          <p:cNvPr id="149522" name="gold-mp3.ru_raw_style_-_all_day_&amp;_all_of_the_nigh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211638" y="4662488"/>
            <a:ext cx="4932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 b="1" dirty="0">
                <a:solidFill>
                  <a:schemeClr val="tx2"/>
                </a:solidFill>
              </a:rPr>
              <a:t>  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95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52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latin typeface="Spawned" pitchFamily="2" charset="0"/>
              </a:rPr>
              <a:t>Мило </a:t>
            </a:r>
            <a:r>
              <a:rPr lang="ru-RU" sz="4800" b="1" i="1" dirty="0" err="1" smtClean="0">
                <a:latin typeface="Spawned" pitchFamily="2" charset="0"/>
              </a:rPr>
              <a:t>і</a:t>
            </a:r>
            <a:r>
              <a:rPr lang="ru-RU" sz="4800" b="1" i="1" dirty="0" smtClean="0">
                <a:latin typeface="Spawned" pitchFamily="2" charset="0"/>
              </a:rPr>
              <a:t> СМЗ</a:t>
            </a:r>
            <a:endParaRPr lang="ru-RU" sz="4800" b="1" i="1" dirty="0">
              <a:latin typeface="Spawned" pitchFamily="2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2332038"/>
            <a:ext cx="8229600" cy="4525962"/>
          </a:xfrm>
        </p:spPr>
        <p:txBody>
          <a:bodyPr/>
          <a:lstStyle/>
          <a:p>
            <a:r>
              <a:rPr lang="ru-RU" sz="4400" dirty="0" smtClean="0"/>
              <a:t>Мило </a:t>
            </a:r>
            <a:endParaRPr lang="ru-RU" sz="4400" dirty="0"/>
          </a:p>
          <a:p>
            <a:r>
              <a:rPr lang="ru-RU" sz="4400" dirty="0" err="1" smtClean="0"/>
              <a:t>Прання</a:t>
            </a:r>
            <a:endParaRPr lang="ru-RU" sz="4400" dirty="0"/>
          </a:p>
          <a:p>
            <a:r>
              <a:rPr lang="ru-RU" sz="4400" dirty="0" smtClean="0"/>
              <a:t>СМЗ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z="5400" dirty="0" smtClean="0">
                <a:latin typeface="Alison" pitchFamily="2" charset="0"/>
              </a:rPr>
              <a:t>Мило</a:t>
            </a:r>
            <a:endParaRPr lang="ru-RU" sz="5400" dirty="0">
              <a:latin typeface="Alison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624887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Археологи </a:t>
            </a:r>
            <a:r>
              <a:rPr lang="ru-RU" dirty="0" err="1"/>
              <a:t>встановили</a:t>
            </a:r>
            <a:r>
              <a:rPr lang="ru-RU" dirty="0"/>
              <a:t>, </a:t>
            </a:r>
            <a:r>
              <a:rPr lang="ru-RU" dirty="0" err="1"/>
              <a:t>що</a:t>
            </a:r>
            <a:r>
              <a:rPr lang="ru-RU" dirty="0"/>
              <a:t> мило почали </a:t>
            </a:r>
            <a:r>
              <a:rPr lang="ru-RU" dirty="0" err="1"/>
              <a:t>виготовляти</a:t>
            </a:r>
            <a:r>
              <a:rPr lang="ru-RU" dirty="0"/>
              <a:t> </a:t>
            </a:r>
            <a:r>
              <a:rPr lang="ru-RU" dirty="0" err="1"/>
              <a:t>вже</a:t>
            </a:r>
            <a:r>
              <a:rPr lang="ru-RU" dirty="0"/>
              <a:t> 6000 </a:t>
            </a:r>
            <a:r>
              <a:rPr lang="ru-RU" dirty="0" err="1"/>
              <a:t>років</a:t>
            </a:r>
            <a:r>
              <a:rPr lang="ru-RU" dirty="0"/>
              <a:t> </a:t>
            </a:r>
            <a:r>
              <a:rPr lang="ru-RU" dirty="0" smtClean="0"/>
              <a:t>тому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 </a:t>
            </a:r>
            <a:r>
              <a:rPr lang="ru-RU" dirty="0"/>
              <a:t>виду </a:t>
            </a:r>
            <a:r>
              <a:rPr lang="ru-RU" dirty="0" err="1"/>
              <a:t>вихідного</a:t>
            </a:r>
            <a:r>
              <a:rPr lang="ru-RU" dirty="0"/>
              <a:t> </a:t>
            </a:r>
            <a:r>
              <a:rPr lang="ru-RU" dirty="0" err="1"/>
              <a:t>матеріалу</a:t>
            </a:r>
            <a:r>
              <a:rPr lang="ru-RU" dirty="0"/>
              <a:t> </a:t>
            </a:r>
            <a:r>
              <a:rPr lang="ru-RU" dirty="0" err="1"/>
              <a:t>розрізняють</a:t>
            </a:r>
            <a:r>
              <a:rPr lang="ru-RU" dirty="0"/>
              <a:t> мила на </a:t>
            </a:r>
            <a:r>
              <a:rPr lang="ru-RU" dirty="0" err="1"/>
              <a:t>основі</a:t>
            </a:r>
            <a:r>
              <a:rPr lang="ru-RU" dirty="0"/>
              <a:t> </a:t>
            </a:r>
            <a:r>
              <a:rPr lang="ru-RU" dirty="0" err="1"/>
              <a:t>жирів</a:t>
            </a:r>
            <a:r>
              <a:rPr lang="ru-RU" dirty="0"/>
              <a:t>, </a:t>
            </a:r>
            <a:r>
              <a:rPr lang="ru-RU" dirty="0" err="1"/>
              <a:t>жирних</a:t>
            </a:r>
            <a:r>
              <a:rPr lang="ru-RU" dirty="0"/>
              <a:t> кислот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змішаної</a:t>
            </a:r>
            <a:r>
              <a:rPr lang="ru-RU" dirty="0"/>
              <a:t> </a:t>
            </a:r>
            <a:r>
              <a:rPr lang="ru-RU" dirty="0" err="1"/>
              <a:t>жирової</a:t>
            </a:r>
            <a:r>
              <a:rPr lang="ru-RU" dirty="0"/>
              <a:t> </a:t>
            </a:r>
            <a:r>
              <a:rPr lang="ru-RU" dirty="0" err="1" smtClean="0"/>
              <a:t>основи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Жирове</a:t>
            </a:r>
            <a:r>
              <a:rPr lang="ru-RU" dirty="0"/>
              <a:t> мило широко </a:t>
            </a:r>
            <a:r>
              <a:rPr lang="ru-RU" dirty="0" err="1"/>
              <a:t>застосовують</a:t>
            </a:r>
            <a:r>
              <a:rPr lang="ru-RU" dirty="0"/>
              <a:t> як </a:t>
            </a:r>
            <a:r>
              <a:rPr lang="ru-RU" dirty="0" err="1"/>
              <a:t>миючий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очищає</a:t>
            </a:r>
            <a:r>
              <a:rPr lang="ru-RU" dirty="0"/>
              <a:t> </a:t>
            </a:r>
            <a:r>
              <a:rPr lang="ru-RU" dirty="0" err="1" smtClean="0"/>
              <a:t>засіб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err="1" smtClean="0"/>
              <a:t>Проте</a:t>
            </a:r>
            <a:r>
              <a:rPr lang="ru-RU" dirty="0"/>
              <a:t> </a:t>
            </a:r>
            <a:r>
              <a:rPr lang="ru-RU" dirty="0" err="1"/>
              <a:t>його</a:t>
            </a:r>
            <a:r>
              <a:rPr lang="ru-RU" dirty="0"/>
              <a:t> </a:t>
            </a:r>
            <a:r>
              <a:rPr lang="ru-RU" dirty="0" err="1" smtClean="0"/>
              <a:t>неможна</a:t>
            </a:r>
            <a:r>
              <a:rPr lang="ru-RU" dirty="0"/>
              <a:t> </a:t>
            </a:r>
            <a:r>
              <a:rPr lang="ru-RU" dirty="0" err="1"/>
              <a:t>вважати</a:t>
            </a:r>
            <a:r>
              <a:rPr lang="ru-RU" dirty="0"/>
              <a:t> </a:t>
            </a:r>
            <a:r>
              <a:rPr lang="ru-RU" dirty="0" err="1"/>
              <a:t>універсальним</a:t>
            </a:r>
            <a:r>
              <a:rPr lang="ru-RU" dirty="0"/>
              <a:t>, так як </a:t>
            </a:r>
            <a:r>
              <a:rPr lang="ru-RU" dirty="0" err="1"/>
              <a:t>миючий</a:t>
            </a:r>
            <a:r>
              <a:rPr lang="ru-RU" dirty="0"/>
              <a:t> </a:t>
            </a:r>
            <a:r>
              <a:rPr lang="ru-RU" dirty="0" err="1"/>
              <a:t>ефект</a:t>
            </a:r>
            <a:r>
              <a:rPr lang="ru-RU" dirty="0"/>
              <a:t> жирового </a:t>
            </a:r>
            <a:r>
              <a:rPr lang="ru-RU" dirty="0" err="1"/>
              <a:t>милапроявляється</a:t>
            </a:r>
            <a:r>
              <a:rPr lang="ru-RU" dirty="0"/>
              <a:t> не 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4259263" cy="4533900"/>
          </a:xfrm>
        </p:spPr>
        <p:txBody>
          <a:bodyPr/>
          <a:lstStyle/>
          <a:p>
            <a:r>
              <a:rPr lang="ru-RU" sz="4000" dirty="0" err="1" smtClean="0"/>
              <a:t>Рідке</a:t>
            </a:r>
            <a:r>
              <a:rPr lang="ru-RU" sz="4000" dirty="0" smtClean="0"/>
              <a:t> мило</a:t>
            </a:r>
            <a:endParaRPr lang="ru-RU" sz="4000" dirty="0"/>
          </a:p>
          <a:p>
            <a:r>
              <a:rPr lang="ru-RU" sz="4000" dirty="0" err="1" smtClean="0"/>
              <a:t>Господарське</a:t>
            </a:r>
            <a:r>
              <a:rPr lang="ru-RU" sz="4000" dirty="0" smtClean="0"/>
              <a:t>	 мило</a:t>
            </a:r>
            <a:endParaRPr lang="ru-RU" sz="4000" dirty="0"/>
          </a:p>
          <a:p>
            <a:r>
              <a:rPr lang="ru-RU" sz="4000" dirty="0" err="1" smtClean="0"/>
              <a:t>Гігієнічне</a:t>
            </a:r>
            <a:r>
              <a:rPr lang="ru-RU" sz="4000" dirty="0" smtClean="0"/>
              <a:t> мило</a:t>
            </a:r>
            <a:endParaRPr lang="ru-RU" sz="4000" dirty="0"/>
          </a:p>
        </p:txBody>
      </p:sp>
      <p:pic>
        <p:nvPicPr>
          <p:cNvPr id="5127" name="Picture 7" descr="-250_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5913" y="1600200"/>
            <a:ext cx="1149350" cy="2046288"/>
          </a:xfrm>
          <a:noFill/>
          <a:ln/>
        </p:spPr>
      </p:pic>
      <p:pic>
        <p:nvPicPr>
          <p:cNvPr id="5128" name="Picture 8" descr="556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1989138"/>
            <a:ext cx="1747838" cy="1595437"/>
          </a:xfrm>
          <a:prstGeom prst="rect">
            <a:avLst/>
          </a:prstGeom>
          <a:noFill/>
        </p:spPr>
      </p:pic>
      <p:pic>
        <p:nvPicPr>
          <p:cNvPr id="5130" name="Picture 10" descr="him0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42926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242888"/>
            <a:ext cx="8229600" cy="1143001"/>
          </a:xfrm>
        </p:spPr>
        <p:txBody>
          <a:bodyPr/>
          <a:lstStyle/>
          <a:p>
            <a:r>
              <a:rPr lang="ru-RU" dirty="0" err="1" smtClean="0"/>
              <a:t>Прання</a:t>
            </a:r>
            <a:endParaRPr lang="ru-RU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5040683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Близько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70%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споживаних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синтетичних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миючих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засобів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СМЗ)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витрачається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назагальне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прання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Мило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рекомендується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використовувати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для 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ручного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прання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виробів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бавовняних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ілляних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тканин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Удомашніх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умовах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визначити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жорстка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м'яка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 вас вода.</a:t>
            </a:r>
            <a:endParaRPr lang="ru-RU" sz="2800" dirty="0"/>
          </a:p>
        </p:txBody>
      </p:sp>
      <p:pic>
        <p:nvPicPr>
          <p:cNvPr id="7184" name="Picture 16" descr="stiralmash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1844675"/>
            <a:ext cx="3527425" cy="3324225"/>
          </a:xfrm>
          <a:noFill/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-315913"/>
            <a:ext cx="8229600" cy="1143001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-107950" y="0"/>
            <a:ext cx="9251950" cy="2185988"/>
          </a:xfrm>
        </p:spPr>
        <p:txBody>
          <a:bodyPr/>
          <a:lstStyle/>
          <a:p>
            <a:r>
              <a:rPr lang="uk-UA" sz="2000" dirty="0"/>
              <a:t>Для зв'язування солей жорсткості до складу СМЗ вводять спеціальні добавки:</a:t>
            </a:r>
            <a:r>
              <a:rPr lang="uk-UA" sz="2000" dirty="0" err="1"/>
              <a:t>поліфосфати</a:t>
            </a:r>
            <a:r>
              <a:rPr lang="uk-UA" sz="2000" dirty="0"/>
              <a:t>, силікати, кальциновану соду, деякі інші </a:t>
            </a:r>
            <a:r>
              <a:rPr lang="uk-UA" sz="2000" dirty="0" smtClean="0"/>
              <a:t>солі</a:t>
            </a:r>
          </a:p>
          <a:p>
            <a:r>
              <a:rPr lang="uk-UA" sz="2000" dirty="0" smtClean="0"/>
              <a:t>Миючі</a:t>
            </a:r>
            <a:r>
              <a:rPr lang="uk-UA" sz="2000" dirty="0"/>
              <a:t> засоби містять також і лужні </a:t>
            </a:r>
            <a:r>
              <a:rPr lang="uk-UA" sz="2000" dirty="0" smtClean="0"/>
              <a:t>добавки(зокрема</a:t>
            </a:r>
            <a:r>
              <a:rPr lang="uk-UA" sz="2000" dirty="0"/>
              <a:t>, кальциновану </a:t>
            </a:r>
            <a:r>
              <a:rPr lang="uk-UA" sz="2000" dirty="0" smtClean="0"/>
              <a:t>       соду),</a:t>
            </a:r>
            <a:r>
              <a:rPr lang="uk-UA" sz="2000" dirty="0"/>
              <a:t> </a:t>
            </a:r>
            <a:r>
              <a:rPr lang="uk-UA" sz="2000" dirty="0" smtClean="0"/>
              <a:t>які сприяють </a:t>
            </a:r>
            <a:r>
              <a:rPr lang="uk-UA" sz="2000" dirty="0"/>
              <a:t>руйнуванню жирових забруднень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Про </a:t>
            </a:r>
            <a:r>
              <a:rPr lang="uk-UA" sz="2000" dirty="0"/>
              <a:t>наявність у миючих засобах ферментів завжди повідомляється на упаковці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Ці</a:t>
            </a:r>
            <a:r>
              <a:rPr lang="uk-UA" sz="2000" dirty="0"/>
              <a:t> кошти призначені для прання виробів із лляних, бавовняних, штучних </a:t>
            </a:r>
            <a:r>
              <a:rPr lang="uk-UA" sz="2000" dirty="0" smtClean="0"/>
              <a:t>і синтетичних</a:t>
            </a:r>
            <a:r>
              <a:rPr lang="uk-UA" sz="2000" dirty="0"/>
              <a:t> волокон. Їх не можна застосовувати для прання вовняних і </a:t>
            </a:r>
            <a:r>
              <a:rPr lang="uk-UA" sz="2000" dirty="0" smtClean="0"/>
              <a:t>шовкових тканин</a:t>
            </a:r>
            <a:r>
              <a:rPr lang="uk-UA" sz="2000" dirty="0"/>
              <a:t> - разом з білковими забрудненнями може бути з'їдена і сама </a:t>
            </a:r>
            <a:r>
              <a:rPr lang="uk-UA" sz="2000" dirty="0" smtClean="0"/>
              <a:t>тканина</a:t>
            </a:r>
          </a:p>
          <a:p>
            <a:r>
              <a:rPr lang="uk-UA" sz="2000" dirty="0" smtClean="0"/>
              <a:t>Таким</a:t>
            </a:r>
            <a:r>
              <a:rPr lang="uk-UA" sz="2000" dirty="0"/>
              <a:t> чином, ПАР, лужні добавки, хімічні </a:t>
            </a:r>
            <a:r>
              <a:rPr lang="uk-UA" sz="2000" dirty="0" err="1"/>
              <a:t>відбілювачі</a:t>
            </a:r>
            <a:r>
              <a:rPr lang="uk-UA" sz="2000" dirty="0"/>
              <a:t> і ферменти - це </a:t>
            </a:r>
            <a:r>
              <a:rPr lang="uk-UA" sz="2000" dirty="0" smtClean="0"/>
              <a:t>основні речовини</a:t>
            </a:r>
            <a:r>
              <a:rPr lang="uk-UA" sz="2000" dirty="0"/>
              <a:t>, що руйнують забруднення і видаляють їх із тканини, тобто </a:t>
            </a:r>
            <a:r>
              <a:rPr lang="uk-UA" sz="2000" dirty="0" smtClean="0"/>
              <a:t>основні компоненти</a:t>
            </a:r>
            <a:r>
              <a:rPr lang="uk-UA" sz="2000" dirty="0"/>
              <a:t> </a:t>
            </a:r>
            <a:r>
              <a:rPr lang="uk-UA" sz="2000" dirty="0" smtClean="0"/>
              <a:t>СМЗ.</a:t>
            </a:r>
          </a:p>
          <a:p>
            <a:r>
              <a:rPr lang="uk-UA" sz="2000" dirty="0" smtClean="0"/>
              <a:t>Крім</a:t>
            </a:r>
            <a:r>
              <a:rPr lang="uk-UA" sz="2000" dirty="0"/>
              <a:t> зазначених речовин СМЗ можуть містити ще ряд корисних </a:t>
            </a:r>
            <a:r>
              <a:rPr lang="uk-UA" sz="2000" dirty="0" smtClean="0"/>
              <a:t>добавок</a:t>
            </a:r>
            <a:endParaRPr lang="ru-RU" sz="2000" dirty="0"/>
          </a:p>
        </p:txBody>
      </p:sp>
      <p:pic>
        <p:nvPicPr>
          <p:cNvPr id="13321" name="Picture 9" descr="news4620f45a5263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5373688"/>
            <a:ext cx="2520950" cy="1484312"/>
          </a:xfrm>
          <a:noFill/>
          <a:ln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98" decel="100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620713"/>
            <a:ext cx="9396413" cy="2185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/>
              <a:t>Так, щоб білизна виглядала білосніжним до складу миючих засобів вводять </a:t>
            </a:r>
            <a:r>
              <a:rPr lang="uk-UA" sz="2400" dirty="0" err="1"/>
              <a:t>оптичнівідбілювачі</a:t>
            </a:r>
            <a:r>
              <a:rPr lang="uk-UA" sz="2400" dirty="0"/>
              <a:t> Щоб у випраної білизни був приємний запах, в усі миючі </a:t>
            </a:r>
            <a:r>
              <a:rPr lang="uk-UA" sz="2400" dirty="0" err="1"/>
              <a:t>засобивводять</a:t>
            </a:r>
            <a:r>
              <a:rPr lang="uk-UA" sz="2400" dirty="0"/>
              <a:t> парфумерні </a:t>
            </a:r>
            <a:r>
              <a:rPr lang="uk-UA" sz="2400" dirty="0" err="1"/>
              <a:t>віддушки</a:t>
            </a:r>
            <a:r>
              <a:rPr lang="uk-UA" sz="2400" dirty="0"/>
              <a:t>.</a:t>
            </a:r>
            <a:br>
              <a:rPr lang="uk-UA" sz="2400" dirty="0"/>
            </a:br>
            <a:r>
              <a:rPr lang="uk-UA" sz="2400" dirty="0"/>
              <a:t>Деякі речовини сприяють утворенню піни в миючому розчині; вони </a:t>
            </a:r>
            <a:r>
              <a:rPr lang="uk-UA" sz="2400" dirty="0" err="1"/>
              <a:t>призначеніголовним</a:t>
            </a:r>
            <a:r>
              <a:rPr lang="uk-UA" sz="2400" dirty="0"/>
              <a:t> чином для ручного прання.</a:t>
            </a:r>
            <a:br>
              <a:rPr lang="uk-UA" sz="2400" dirty="0"/>
            </a:br>
            <a:r>
              <a:rPr lang="uk-UA" sz="2400" dirty="0"/>
              <a:t>Миюча здатність сучасних СМЗ не визначається достатком піни.</a:t>
            </a:r>
            <a:br>
              <a:rPr lang="uk-UA" sz="2400" dirty="0"/>
            </a:br>
            <a:r>
              <a:rPr lang="uk-UA" sz="2400" dirty="0"/>
              <a:t>Більше того, є ПАР, зовсім не дають піни і, тим не менш, чудово видаляють забруднення. Практично піна потрібна лише при ручному пранні речей з </a:t>
            </a:r>
            <a:r>
              <a:rPr lang="uk-UA" sz="2400" dirty="0" err="1"/>
              <a:t>тонкоїтканини</a:t>
            </a:r>
            <a:r>
              <a:rPr lang="uk-UA" sz="2400" dirty="0"/>
              <a:t>, в'язаних речей і деяких інших.</a:t>
            </a:r>
            <a:endParaRPr lang="ru-RU" sz="2400" b="1" dirty="0"/>
          </a:p>
        </p:txBody>
      </p:sp>
      <p:pic>
        <p:nvPicPr>
          <p:cNvPr id="19461" name="Picture 5" descr="5857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32138" y="5445125"/>
            <a:ext cx="2808287" cy="1412875"/>
          </a:xfrm>
          <a:noFill/>
          <a:ln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371600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5888"/>
            <a:ext cx="5148263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dirty="0"/>
              <a:t>Рясна і стійка піна в </a:t>
            </a:r>
            <a:r>
              <a:rPr lang="uk-UA" dirty="0" smtClean="0"/>
              <a:t>     миючих</a:t>
            </a:r>
            <a:r>
              <a:rPr lang="uk-UA" dirty="0"/>
              <a:t> розчинах різко ускладнює прання в пральних машинах</a:t>
            </a:r>
            <a:r>
              <a:rPr lang="uk-UA" dirty="0" smtClean="0"/>
              <a:t>.    По-перше</a:t>
            </a:r>
            <a:r>
              <a:rPr lang="uk-UA" dirty="0"/>
              <a:t>, через піну знижується механічний вплив на </a:t>
            </a:r>
            <a:r>
              <a:rPr lang="uk-UA" dirty="0" smtClean="0"/>
              <a:t>    тканину</a:t>
            </a:r>
            <a:r>
              <a:rPr lang="uk-UA" dirty="0"/>
              <a:t>, необхідне для видалення бруду. Тому для прання в пральних машинах </a:t>
            </a:r>
            <a:r>
              <a:rPr lang="uk-UA" dirty="0" smtClean="0"/>
              <a:t>      випускаються</a:t>
            </a:r>
            <a:r>
              <a:rPr lang="uk-UA" dirty="0"/>
              <a:t> мало що з піною засоби, що містять стабілізатори </a:t>
            </a:r>
            <a:r>
              <a:rPr lang="uk-UA" dirty="0" smtClean="0"/>
              <a:t>   піни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20489" name="Picture 9" descr="0_be53_180c4119_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5600" y="1412875"/>
            <a:ext cx="3317875" cy="4981575"/>
          </a:xfrm>
          <a:noFill/>
          <a:ln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-242888"/>
            <a:ext cx="8540750" cy="1143001"/>
          </a:xfrm>
        </p:spPr>
        <p:txBody>
          <a:bodyPr/>
          <a:lstStyle/>
          <a:p>
            <a:r>
              <a:rPr lang="ru-RU" sz="5400" dirty="0" smtClean="0"/>
              <a:t>СМЗ</a:t>
            </a:r>
            <a:endParaRPr lang="ru-RU" sz="5400" dirty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620713"/>
            <a:ext cx="6228184" cy="4283075"/>
          </a:xfrm>
        </p:spPr>
        <p:txBody>
          <a:bodyPr/>
          <a:lstStyle/>
          <a:p>
            <a:r>
              <a:rPr lang="uk-UA" sz="2800" dirty="0"/>
              <a:t>Синтетичні миючі засоби являють собою склади на основі синтетичних </a:t>
            </a:r>
            <a:r>
              <a:rPr lang="uk-UA" sz="2800" dirty="0" smtClean="0"/>
              <a:t>миючих речовин.</a:t>
            </a:r>
          </a:p>
          <a:p>
            <a:r>
              <a:rPr lang="uk-UA" sz="2800" dirty="0" smtClean="0"/>
              <a:t>Синтетичні</a:t>
            </a:r>
            <a:r>
              <a:rPr lang="uk-UA" sz="2800" dirty="0"/>
              <a:t> миючі засоби </a:t>
            </a:r>
            <a:r>
              <a:rPr lang="uk-UA" sz="2800" dirty="0" smtClean="0"/>
              <a:t>            поділяють</a:t>
            </a:r>
            <a:r>
              <a:rPr lang="uk-UA" sz="2800" dirty="0"/>
              <a:t> </a:t>
            </a:r>
            <a:r>
              <a:rPr lang="uk-UA" sz="2800" dirty="0" smtClean="0"/>
              <a:t>за призначенням</a:t>
            </a:r>
            <a:r>
              <a:rPr lang="uk-UA" sz="2800" dirty="0"/>
              <a:t>, видами </a:t>
            </a:r>
            <a:r>
              <a:rPr lang="uk-UA" sz="2800" dirty="0" smtClean="0"/>
              <a:t>                синтетичного миючого</a:t>
            </a:r>
            <a:r>
              <a:rPr lang="uk-UA" sz="2800" dirty="0"/>
              <a:t> речовини, </a:t>
            </a:r>
            <a:r>
              <a:rPr lang="uk-UA" sz="2800" dirty="0" smtClean="0"/>
              <a:t>консистенції.</a:t>
            </a:r>
          </a:p>
          <a:p>
            <a:r>
              <a:rPr lang="uk-UA" sz="2800" dirty="0" err="1" smtClean="0"/>
              <a:t>Запризначенням</a:t>
            </a:r>
            <a:r>
              <a:rPr lang="uk-UA" sz="2800" dirty="0"/>
              <a:t> синтетичні миючі засоби ділять на 6 підгруп.</a:t>
            </a:r>
            <a:endParaRPr lang="ru-RU" sz="2800" dirty="0"/>
          </a:p>
        </p:txBody>
      </p:sp>
      <p:pic>
        <p:nvPicPr>
          <p:cNvPr id="28677" name="Picture 5" descr="1100493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BE7"/>
              </a:clrFrom>
              <a:clrTo>
                <a:srgbClr val="FFFBE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084888" y="1557338"/>
            <a:ext cx="2460625" cy="4114800"/>
          </a:xfrm>
          <a:noFill/>
          <a:ln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алют">
  <a:themeElements>
    <a:clrScheme name="Салют 2">
      <a:dk1>
        <a:srgbClr val="0000A4"/>
      </a:dk1>
      <a:lt1>
        <a:srgbClr val="CCFFFF"/>
      </a:lt1>
      <a:dk2>
        <a:srgbClr val="000066"/>
      </a:dk2>
      <a:lt2>
        <a:srgbClr val="00FFFF"/>
      </a:lt2>
      <a:accent1>
        <a:srgbClr val="51B2E3"/>
      </a:accent1>
      <a:accent2>
        <a:srgbClr val="04E8AC"/>
      </a:accent2>
      <a:accent3>
        <a:srgbClr val="AAAAB8"/>
      </a:accent3>
      <a:accent4>
        <a:srgbClr val="AEDADA"/>
      </a:accent4>
      <a:accent5>
        <a:srgbClr val="B3D5EF"/>
      </a:accent5>
      <a:accent6>
        <a:srgbClr val="03D29B"/>
      </a:accent6>
      <a:hlink>
        <a:srgbClr val="FF3399"/>
      </a:hlink>
      <a:folHlink>
        <a:srgbClr val="8F5FD5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376</TotalTime>
  <Words>113</Words>
  <Application>Microsoft Office PowerPoint</Application>
  <PresentationFormat>Экран (4:3)</PresentationFormat>
  <Paragraphs>69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Океан</vt:lpstr>
      <vt:lpstr>Точки</vt:lpstr>
      <vt:lpstr>Глобус</vt:lpstr>
      <vt:lpstr>Текстура</vt:lpstr>
      <vt:lpstr>Граница</vt:lpstr>
      <vt:lpstr>Салют</vt:lpstr>
      <vt:lpstr>Занавес</vt:lpstr>
      <vt:lpstr>Вершина горы</vt:lpstr>
      <vt:lpstr>Добрий день!!!</vt:lpstr>
      <vt:lpstr>Мило і СМЗ</vt:lpstr>
      <vt:lpstr>Мило</vt:lpstr>
      <vt:lpstr> </vt:lpstr>
      <vt:lpstr>Прання</vt:lpstr>
      <vt:lpstr> </vt:lpstr>
      <vt:lpstr> </vt:lpstr>
      <vt:lpstr> </vt:lpstr>
      <vt:lpstr>СМЗ</vt:lpstr>
      <vt:lpstr>Підгрупи СМЗ</vt:lpstr>
      <vt:lpstr>Слайд 11</vt:lpstr>
      <vt:lpstr>Слайд 12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Мыло и синтетические моющие средства</dc:title>
  <dc:creator>тимофей</dc:creator>
  <cp:lastModifiedBy>Школа21</cp:lastModifiedBy>
  <cp:revision>22</cp:revision>
  <dcterms:created xsi:type="dcterms:W3CDTF">2008-03-29T08:48:24Z</dcterms:created>
  <dcterms:modified xsi:type="dcterms:W3CDTF">2011-04-19T07:18:04Z</dcterms:modified>
</cp:coreProperties>
</file>