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4B9856-D7B3-4A8D-9CF2-A7033967033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9338D2-167E-48C2-92D8-D4FE36D3E1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c0f100b968a1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Поняття</a:t>
            </a:r>
            <a:r>
              <a:rPr lang="ru-RU" dirty="0" smtClean="0">
                <a:latin typeface="Monotype Corsiva" pitchFamily="66" charset="0"/>
              </a:rPr>
              <a:t> про </a:t>
            </a:r>
            <a:r>
              <a:rPr lang="ru-RU" dirty="0" err="1" smtClean="0">
                <a:latin typeface="Monotype Corsiva" pitchFamily="66" charset="0"/>
              </a:rPr>
              <a:t>синтетичні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миючі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засоби</a:t>
            </a:r>
            <a:r>
              <a:rPr lang="ru-RU" dirty="0" smtClean="0">
                <a:latin typeface="Monotype Corsiva" pitchFamily="66" charset="0"/>
              </a:rPr>
              <a:t> (СМЗ) та мило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28662" y="3571876"/>
            <a:ext cx="4214842" cy="2643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37deec5431d4d5d2fbf000f1774d2594_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286124"/>
            <a:ext cx="4786346" cy="2962764"/>
          </a:xfrm>
          <a:prstGeom prst="rect">
            <a:avLst/>
          </a:prstGeom>
        </p:spPr>
      </p:pic>
      <p:pic>
        <p:nvPicPr>
          <p:cNvPr id="6" name="c0f100b968a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7153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ay0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1071546"/>
            <a:ext cx="6000791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210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510">
            <a:off x="1285346" y="1078869"/>
            <a:ext cx="6726239" cy="504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7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op_items_catalog_image3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5" y="1236568"/>
            <a:ext cx="4738721" cy="440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75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2143140" cy="785794"/>
          </a:xfrm>
        </p:spPr>
        <p:txBody>
          <a:bodyPr/>
          <a:lstStyle/>
          <a:p>
            <a:r>
              <a:rPr lang="uk-UA" dirty="0" smtClean="0"/>
              <a:t>Мильні горіхи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2500330" cy="478634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Мильні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горіхи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насправді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ягоди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ростуть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мильних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деревах,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зустрічаються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Індії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головним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чином у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передгір'ях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Гімалаїв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Мильні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дерева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ростуть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диких,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незайманих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місцях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знаходяться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далеко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цивілізації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Ніяких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нітратів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пестицидів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- природа у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своєму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первісному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Дорослі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дерева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досягають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висоти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25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метрів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Листя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них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списоподібні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7-10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сантиметрів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довжину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Квітнуть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мильні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дерева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дрібними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зеленувато-білими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квітами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плоди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визрівають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листопаді-грудні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цими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плодами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прославились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мильні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дерева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Chi_isnuye_zhittya_bez_himiyi__abo_scho_za_divo_—_milni_gorihi_129284487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219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500174"/>
            <a:ext cx="3643338" cy="207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8017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6185">
            <a:off x="977731" y="1033967"/>
            <a:ext cx="7000924" cy="525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2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3633">
            <a:off x="457200" y="704088"/>
            <a:ext cx="8305800" cy="536811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мильних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горіхів</a:t>
            </a:r>
            <a:r>
              <a:rPr lang="ru-RU" sz="2400" dirty="0" smtClean="0"/>
              <a:t> стали </a:t>
            </a:r>
            <a:r>
              <a:rPr lang="ru-RU" sz="2400" dirty="0" err="1" smtClean="0"/>
              <a:t>доступні</a:t>
            </a:r>
            <a:r>
              <a:rPr lang="ru-RU" sz="2400" dirty="0" smtClean="0"/>
              <a:t> широкому </a:t>
            </a:r>
            <a:r>
              <a:rPr lang="ru-RU" sz="2400" dirty="0" err="1" smtClean="0"/>
              <a:t>загалу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нещодавно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зважаючи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вражаючу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мильні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горіхи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екстракти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одразу</a:t>
            </a:r>
            <a:r>
              <a:rPr lang="ru-RU" sz="2400" dirty="0" smtClean="0"/>
              <a:t> ж стали </a:t>
            </a:r>
            <a:r>
              <a:rPr lang="ru-RU" sz="2400" dirty="0" err="1" smtClean="0"/>
              <a:t>використовуватися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провідними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виробниками</a:t>
            </a:r>
            <a:r>
              <a:rPr lang="ru-RU" sz="2400" dirty="0" smtClean="0"/>
              <a:t> косметики у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найдорожчих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косметичних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парфумерних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лініях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мильні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горіхи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виробництві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. </a:t>
            </a:r>
            <a:r>
              <a:rPr lang="ru-RU" sz="2400" dirty="0" err="1" smtClean="0"/>
              <a:t>Дослідникам</a:t>
            </a:r>
            <a:r>
              <a:rPr lang="ru-RU" sz="2400" dirty="0" smtClean="0"/>
              <a:t> </a:t>
            </a:r>
            <a:r>
              <a:rPr lang="ru-RU" sz="2400" dirty="0" err="1" smtClean="0"/>
              <a:t>вдалося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з'ясувати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сапонін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ефективний</a:t>
            </a:r>
            <a:r>
              <a:rPr lang="ru-RU" sz="2400" dirty="0" smtClean="0"/>
              <a:t>. </a:t>
            </a:r>
            <a:r>
              <a:rPr lang="ru-RU" sz="2400" dirty="0" err="1" smtClean="0"/>
              <a:t>Виявляється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емульсія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сапоніну</a:t>
            </a:r>
            <a:r>
              <a:rPr lang="ru-RU" sz="2400" dirty="0" smtClean="0"/>
              <a:t> буквально </a:t>
            </a:r>
            <a:r>
              <a:rPr lang="ru-RU" sz="2400" dirty="0" err="1" smtClean="0"/>
              <a:t>вириває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бруд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білизни</a:t>
            </a:r>
            <a:r>
              <a:rPr lang="ru-RU" sz="2400" dirty="0" smtClean="0"/>
              <a:t>: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розчиняється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- в </a:t>
            </a:r>
            <a:r>
              <a:rPr lang="ru-RU" sz="2400" dirty="0" err="1" smtClean="0"/>
              <a:t>жирі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утворюючи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мікрочастинками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бруду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легко </a:t>
            </a:r>
            <a:r>
              <a:rPr lang="ru-RU" sz="2400" dirty="0" err="1" smtClean="0"/>
              <a:t>вимиваються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лишаючи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себе одну чистоту.</a:t>
            </a:r>
            <a:endParaRPr lang="ru-RU" sz="2400" dirty="0"/>
          </a:p>
        </p:txBody>
      </p:sp>
    </p:spTree>
  </p:cSld>
  <p:clrMapOvr>
    <a:masterClrMapping/>
  </p:clrMapOvr>
  <p:transition advTm="1236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5b9dc04c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4848">
            <a:off x="1577541" y="1334839"/>
            <a:ext cx="5873297" cy="441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7" y="928670"/>
            <a:ext cx="6977111" cy="5232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307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php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09004"/>
            <a:ext cx="6253185" cy="3653546"/>
          </a:xfrm>
          <a:prstGeom prst="rect">
            <a:avLst/>
          </a:prstGeom>
        </p:spPr>
      </p:pic>
    </p:spTree>
  </p:cSld>
  <p:clrMapOvr>
    <a:masterClrMapping/>
  </p:clrMapOvr>
  <p:transition advTm="3203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ize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4019">
            <a:off x="2214546" y="1071546"/>
            <a:ext cx="4500594" cy="4500594"/>
          </a:xfrm>
          <a:prstGeom prst="rect">
            <a:avLst/>
          </a:prstGeom>
        </p:spPr>
      </p:pic>
    </p:spTree>
  </p:cSld>
  <p:clrMapOvr>
    <a:masterClrMapping/>
  </p:clrMapOvr>
  <p:transition advTm="32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3"/>
            <a:ext cx="2250976" cy="1143008"/>
          </a:xfrm>
        </p:spPr>
        <p:txBody>
          <a:bodyPr/>
          <a:lstStyle/>
          <a:p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миючі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785926"/>
            <a:ext cx="2605118" cy="3222179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Синтетичні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миючі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натрієві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солі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кислих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складних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ефірів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вищих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спиртів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сірчаної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кислоти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ru-RU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R-CH2-OH + H-O-SO2-OH  R-CH2-O-SO2-OH + H2O</a:t>
            </a:r>
          </a:p>
          <a:p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R-CH2-O-SO2-OH +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NaOH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 R-CH2-O-SO2-ONa + H2O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193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>
          <a:xfrm rot="420000">
            <a:off x="3515217" y="1203456"/>
            <a:ext cx="4757259" cy="4050735"/>
          </a:xfrm>
        </p:spPr>
      </p:pic>
    </p:spTree>
  </p:cSld>
  <p:clrMapOvr>
    <a:masterClrMapping/>
  </p:clrMapOvr>
  <p:transition advTm="704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356759" cy="579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09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cf2aee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657">
            <a:off x="1732067" y="1256994"/>
            <a:ext cx="5713836" cy="437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76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d3e664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8244">
            <a:off x="1714480" y="1285859"/>
            <a:ext cx="5734070" cy="43005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7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62144d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1134">
            <a:off x="1714480" y="1285859"/>
            <a:ext cx="5734070" cy="4300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339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4071966" cy="1828800"/>
          </a:xfrm>
        </p:spPr>
        <p:txBody>
          <a:bodyPr>
            <a:normAutofit/>
          </a:bodyPr>
          <a:lstStyle/>
          <a:p>
            <a:r>
              <a:rPr lang="uk-UA" sz="9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Кінець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Уляна </a:t>
            </a:r>
            <a:r>
              <a:rPr lang="uk-UA" dirty="0" err="1" smtClean="0"/>
              <a:t>Жибак</a:t>
            </a:r>
            <a:endParaRPr lang="uk-UA" dirty="0" smtClean="0"/>
          </a:p>
          <a:p>
            <a:r>
              <a:rPr lang="uk-UA" dirty="0" smtClean="0"/>
              <a:t>Учениця </a:t>
            </a:r>
            <a:r>
              <a:rPr lang="uk-UA" sz="4000" dirty="0" smtClean="0"/>
              <a:t>11-А</a:t>
            </a:r>
            <a:r>
              <a:rPr lang="uk-UA" dirty="0" smtClean="0"/>
              <a:t> класу</a:t>
            </a:r>
            <a:endParaRPr lang="ru-RU" dirty="0"/>
          </a:p>
        </p:txBody>
      </p:sp>
    </p:spTree>
  </p:cSld>
  <p:clrMapOvr>
    <a:masterClrMapping/>
  </p:clrMapOvr>
  <p:transition advTm="61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34404" cy="62865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останні</a:t>
            </a:r>
            <a:r>
              <a:rPr lang="ru-RU" sz="2400" dirty="0" smtClean="0"/>
              <a:t> роки </a:t>
            </a:r>
            <a:r>
              <a:rPr lang="ru-RU" sz="2400" dirty="0" err="1" smtClean="0"/>
              <a:t>виробництво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миючих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(СМЗ)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стало </a:t>
            </a:r>
            <a:r>
              <a:rPr lang="ru-RU" sz="2400" dirty="0" err="1" smtClean="0"/>
              <a:t>обчислюватися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десятками </a:t>
            </a:r>
            <a:r>
              <a:rPr lang="ru-RU" sz="2400" dirty="0" err="1" smtClean="0"/>
              <a:t>мільйонів</a:t>
            </a:r>
            <a:r>
              <a:rPr lang="ru-RU" sz="2400" dirty="0" smtClean="0"/>
              <a:t> тонн у </a:t>
            </a:r>
            <a:r>
              <a:rPr lang="ru-RU" sz="2400" dirty="0" err="1" smtClean="0"/>
              <a:t>рік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(70%) </a:t>
            </a:r>
            <a:r>
              <a:rPr lang="ru-RU" sz="2400" dirty="0" err="1" smtClean="0"/>
              <a:t>споживають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20%.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Близько</a:t>
            </a:r>
            <a:r>
              <a:rPr lang="ru-RU" sz="2400" dirty="0" smtClean="0"/>
              <a:t> 70% </a:t>
            </a:r>
            <a:r>
              <a:rPr lang="ru-RU" sz="2400" dirty="0" err="1" smtClean="0"/>
              <a:t>споживаних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населенням</a:t>
            </a:r>
            <a:r>
              <a:rPr lang="ru-RU" sz="2400" dirty="0" smtClean="0"/>
              <a:t> СМЗ </a:t>
            </a:r>
            <a:r>
              <a:rPr lang="ru-RU" sz="2400" dirty="0" err="1" smtClean="0"/>
              <a:t>витрачається</a:t>
            </a:r>
            <a:r>
              <a:rPr lang="ru-RU" sz="2400" dirty="0" smtClean="0"/>
              <a:t> на так </a:t>
            </a:r>
            <a:r>
              <a:rPr lang="ru-RU" sz="2400" dirty="0" err="1" smtClean="0"/>
              <a:t>зване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прання</a:t>
            </a:r>
            <a:r>
              <a:rPr lang="ru-RU" sz="2400" dirty="0" smtClean="0"/>
              <a:t> (у США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Англії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“</a:t>
            </a:r>
            <a:r>
              <a:rPr lang="ru-RU" sz="2400" dirty="0" err="1" smtClean="0"/>
              <a:t>важким</a:t>
            </a:r>
            <a:r>
              <a:rPr lang="ru-RU" sz="2400" dirty="0" smtClean="0"/>
              <a:t>”),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раз у 3-7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прання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постільну</a:t>
            </a:r>
            <a:r>
              <a:rPr lang="ru-RU" sz="2400" dirty="0" smtClean="0"/>
              <a:t>, </a:t>
            </a:r>
            <a:r>
              <a:rPr lang="ru-RU" sz="2400" dirty="0" err="1" smtClean="0"/>
              <a:t>столову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натільну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білизну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пральних</a:t>
            </a:r>
            <a:r>
              <a:rPr lang="ru-RU" sz="2400" dirty="0" smtClean="0"/>
              <a:t> машинах.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20% СМЗ </a:t>
            </a:r>
            <a:r>
              <a:rPr lang="ru-RU" sz="2400" dirty="0" err="1" smtClean="0"/>
              <a:t>витрачається</a:t>
            </a:r>
            <a:r>
              <a:rPr lang="ru-RU" sz="2400" dirty="0" smtClean="0"/>
              <a:t> на “</a:t>
            </a:r>
            <a:r>
              <a:rPr lang="ru-RU" sz="2400" dirty="0" err="1" smtClean="0"/>
              <a:t>легке</a:t>
            </a:r>
            <a:r>
              <a:rPr lang="ru-RU" sz="2400" dirty="0" smtClean="0"/>
              <a:t>” </a:t>
            </a:r>
            <a:r>
              <a:rPr lang="ru-RU" sz="2400" dirty="0" err="1" smtClean="0"/>
              <a:t>прання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слабозабруднених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тонких тканин </a:t>
            </a:r>
            <a:r>
              <a:rPr lang="ru-RU" sz="2400" dirty="0" err="1" smtClean="0"/>
              <a:t>вручну</a:t>
            </a:r>
            <a:r>
              <a:rPr lang="ru-RU" sz="2400" dirty="0" smtClean="0"/>
              <a:t> в </a:t>
            </a:r>
            <a:r>
              <a:rPr lang="ru-RU" sz="2400" dirty="0" err="1" smtClean="0"/>
              <a:t>теплій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. СМЗ для легкого </a:t>
            </a:r>
            <a:r>
              <a:rPr lang="ru-RU" sz="2400" dirty="0" err="1" smtClean="0"/>
              <a:t>прання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подразнюючої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шкіру</a:t>
            </a:r>
            <a:r>
              <a:rPr lang="ru-RU" sz="2400" dirty="0" smtClean="0"/>
              <a:t> рук,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рясну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прати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температурі</a:t>
            </a:r>
            <a:r>
              <a:rPr lang="ru-RU" sz="2400" dirty="0" smtClean="0"/>
              <a:t> води 25-45 С.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Незважаючи</a:t>
            </a:r>
            <a:r>
              <a:rPr lang="ru-RU" sz="2400" dirty="0" smtClean="0"/>
              <a:t> на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наступила </a:t>
            </a:r>
            <a:r>
              <a:rPr lang="ru-RU" sz="2400" dirty="0" err="1" smtClean="0"/>
              <a:t>епоха</a:t>
            </a:r>
            <a:r>
              <a:rPr lang="ru-RU" sz="2400" dirty="0" smtClean="0"/>
              <a:t> СМЗ, мило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цілком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здало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: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рекомендується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для ручного </a:t>
            </a:r>
            <a:r>
              <a:rPr lang="ru-RU" sz="2400" dirty="0" err="1" smtClean="0"/>
              <a:t>прання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бавовняних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лляних</a:t>
            </a:r>
            <a:r>
              <a:rPr lang="ru-RU" sz="2400" dirty="0" smtClean="0"/>
              <a:t> тканин.</a:t>
            </a:r>
            <a:endParaRPr lang="ru-RU" sz="2400" dirty="0"/>
          </a:p>
        </p:txBody>
      </p:sp>
    </p:spTree>
  </p:cSld>
  <p:clrMapOvr>
    <a:masterClrMapping/>
  </p:clrMapOvr>
  <p:transition advTm="30031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141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52873">
            <a:off x="1328869" y="879040"/>
            <a:ext cx="6647654" cy="511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14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86106" cy="5868184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зануритися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далеке</a:t>
            </a:r>
            <a:r>
              <a:rPr lang="ru-RU" sz="1600" dirty="0" smtClean="0"/>
              <a:t> </a:t>
            </a:r>
            <a:r>
              <a:rPr lang="ru-RU" sz="1600" dirty="0" err="1" smtClean="0"/>
              <a:t>минуле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довідатися</a:t>
            </a:r>
            <a:r>
              <a:rPr lang="ru-RU" sz="1600" dirty="0" smtClean="0"/>
              <a:t> про мило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цікавого</a:t>
            </a:r>
            <a:r>
              <a:rPr lang="ru-RU" sz="1600" dirty="0" smtClean="0"/>
              <a:t>. Так, у </a:t>
            </a:r>
            <a:r>
              <a:rPr lang="ru-RU" sz="1600" dirty="0" err="1" smtClean="0"/>
              <a:t>далекій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древності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волосся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краси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намазували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оліями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пахощами</a:t>
            </a:r>
            <a:r>
              <a:rPr lang="ru-RU" sz="1600" dirty="0" smtClean="0"/>
              <a:t>. У </a:t>
            </a:r>
            <a:r>
              <a:rPr lang="ru-RU" sz="1600" dirty="0" err="1" smtClean="0"/>
              <a:t>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жалоби</a:t>
            </a:r>
            <a:r>
              <a:rPr lang="ru-RU" sz="1600" dirty="0" smtClean="0"/>
              <a:t> голову </a:t>
            </a:r>
            <a:r>
              <a:rPr lang="ru-RU" sz="1600" dirty="0" err="1" smtClean="0"/>
              <a:t>посипали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попелом</a:t>
            </a:r>
            <a:r>
              <a:rPr lang="ru-RU" sz="1600" dirty="0" smtClean="0"/>
              <a:t>. А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- дивна справа - жир легко </a:t>
            </a:r>
            <a:r>
              <a:rPr lang="ru-RU" sz="1600" dirty="0" err="1" smtClean="0"/>
              <a:t>змивався</a:t>
            </a:r>
            <a:r>
              <a:rPr lang="ru-RU" sz="1600" dirty="0" smtClean="0"/>
              <a:t>, </a:t>
            </a:r>
            <a:r>
              <a:rPr lang="ru-RU" sz="1600" dirty="0" err="1" smtClean="0"/>
              <a:t>волосся</a:t>
            </a:r>
            <a:r>
              <a:rPr lang="ru-RU" sz="1600" dirty="0" smtClean="0"/>
              <a:t> ставало </a:t>
            </a:r>
            <a:r>
              <a:rPr lang="ru-RU" sz="1600" dirty="0" err="1" smtClean="0"/>
              <a:t>чистими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блискучими</a:t>
            </a:r>
            <a:r>
              <a:rPr lang="ru-RU" sz="1600" dirty="0" smtClean="0"/>
              <a:t>. </a:t>
            </a:r>
            <a:r>
              <a:rPr lang="ru-RU" sz="1600" dirty="0" err="1" smtClean="0"/>
              <a:t>Адже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попіл</a:t>
            </a:r>
            <a:r>
              <a:rPr lang="ru-RU" sz="1600" dirty="0" smtClean="0"/>
              <a:t> у </a:t>
            </a:r>
            <a:r>
              <a:rPr lang="ru-RU" sz="1600" dirty="0" err="1" smtClean="0"/>
              <a:t>сполученні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оліями</a:t>
            </a:r>
            <a:r>
              <a:rPr lang="ru-RU" sz="1600" dirty="0" smtClean="0"/>
              <a:t> - прообраз мила.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Цю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властивість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чотири</a:t>
            </a:r>
            <a:r>
              <a:rPr lang="ru-RU" sz="1600" dirty="0" smtClean="0"/>
              <a:t> </a:t>
            </a:r>
            <a:r>
              <a:rPr lang="ru-RU" sz="1600" dirty="0" err="1" smtClean="0"/>
              <a:t>тисячоріччя</a:t>
            </a:r>
            <a:r>
              <a:rPr lang="ru-RU" sz="1600" dirty="0" smtClean="0"/>
              <a:t> назад, створивши </a:t>
            </a:r>
            <a:r>
              <a:rPr lang="ru-RU" sz="1600" dirty="0" err="1" smtClean="0"/>
              <a:t>милоподібну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напіврідку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речовину</a:t>
            </a:r>
            <a:r>
              <a:rPr lang="ru-RU" sz="1600" dirty="0" smtClean="0"/>
              <a:t> "</a:t>
            </a:r>
            <a:r>
              <a:rPr lang="ru-RU" sz="1600" dirty="0" err="1" smtClean="0"/>
              <a:t>сапо</a:t>
            </a:r>
            <a:r>
              <a:rPr lang="ru-RU" sz="1600" dirty="0" smtClean="0"/>
              <a:t>". </a:t>
            </a:r>
            <a:r>
              <a:rPr lang="ru-RU" sz="1600" dirty="0" err="1" smtClean="0"/>
              <a:t>Застосовували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стільки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гігієнічними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скількох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косметичними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цілями</a:t>
            </a:r>
            <a:r>
              <a:rPr lang="ru-RU" sz="1600" dirty="0" smtClean="0"/>
              <a:t>. Липка,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легко </a:t>
            </a:r>
            <a:r>
              <a:rPr lang="ru-RU" sz="1600" dirty="0" err="1" smtClean="0"/>
              <a:t>засихає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змивається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маса</a:t>
            </a:r>
            <a:r>
              <a:rPr lang="ru-RU" sz="1600" dirty="0" smtClean="0"/>
              <a:t> служила для </a:t>
            </a:r>
            <a:r>
              <a:rPr lang="ru-RU" sz="1600" dirty="0" err="1" smtClean="0"/>
              <a:t>укладання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волосся</a:t>
            </a:r>
            <a:r>
              <a:rPr lang="ru-RU" sz="1600" dirty="0" smtClean="0"/>
              <a:t>. </a:t>
            </a:r>
            <a:r>
              <a:rPr lang="ru-RU" sz="1600" dirty="0" err="1" smtClean="0"/>
              <a:t>Згадаєте</a:t>
            </a:r>
            <a:r>
              <a:rPr lang="ru-RU" sz="1600" dirty="0" smtClean="0"/>
              <a:t> </a:t>
            </a:r>
            <a:r>
              <a:rPr lang="ru-RU" sz="1600" dirty="0" err="1" smtClean="0"/>
              <a:t>мудрі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спорудження</a:t>
            </a:r>
            <a:r>
              <a:rPr lang="ru-RU" sz="1600" dirty="0" smtClean="0"/>
              <a:t> на головах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закручені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джгути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бороди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зображеннях</a:t>
            </a:r>
            <a:r>
              <a:rPr lang="ru-RU" sz="1600" dirty="0" smtClean="0"/>
              <a:t> </a:t>
            </a:r>
            <a:r>
              <a:rPr lang="ru-RU" sz="1600" dirty="0" err="1" smtClean="0"/>
              <a:t>древніх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вавілонян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Содержимое 3" descr="406811_285686_12987192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12659">
            <a:off x="5429256" y="1071546"/>
            <a:ext cx="1878800" cy="4859829"/>
          </a:xfrm>
        </p:spPr>
      </p:pic>
    </p:spTree>
  </p:cSld>
  <p:clrMapOvr>
    <a:masterClrMapping/>
  </p:clrMapOvr>
  <p:transition advTm="3012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8400">
            <a:off x="1714480" y="1571612"/>
            <a:ext cx="6007481" cy="44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21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928670"/>
            <a:ext cx="3286148" cy="31432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 descr="1228851488_krasny_zhas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28300"/>
            <a:ext cx="6473604" cy="5599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425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9217">
            <a:off x="428596" y="642918"/>
            <a:ext cx="8305800" cy="50720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 err="1" smtClean="0"/>
              <a:t>прання</a:t>
            </a:r>
            <a:r>
              <a:rPr lang="ru-RU" sz="2000" dirty="0" smtClean="0"/>
              <a:t> ж </a:t>
            </a:r>
            <a:r>
              <a:rPr lang="ru-RU" sz="2000" dirty="0" err="1" smtClean="0"/>
              <a:t>використовували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миючі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соки таких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мильний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корінь</a:t>
            </a:r>
            <a:r>
              <a:rPr lang="ru-RU" sz="2000" dirty="0" smtClean="0"/>
              <a:t>, </a:t>
            </a:r>
            <a:r>
              <a:rPr lang="ru-RU" sz="2000" dirty="0" err="1" smtClean="0"/>
              <a:t>мильнянка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винаходу</a:t>
            </a:r>
            <a:r>
              <a:rPr lang="ru-RU" sz="2000" dirty="0" smtClean="0"/>
              <a:t> в </a:t>
            </a:r>
            <a:r>
              <a:rPr lang="en-US" sz="2000" dirty="0" smtClean="0"/>
              <a:t>XVI </a:t>
            </a:r>
            <a:r>
              <a:rPr lang="ru-RU" sz="2000" dirty="0" err="1" smtClean="0"/>
              <a:t>столітті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дошки</a:t>
            </a:r>
            <a:r>
              <a:rPr lang="ru-RU" sz="2000" dirty="0" smtClean="0"/>
              <a:t> одержав </a:t>
            </a:r>
            <a:r>
              <a:rPr lang="ru-RU" sz="2000" dirty="0" err="1" smtClean="0"/>
              <a:t>поширення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білизна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укладали</a:t>
            </a:r>
            <a:r>
              <a:rPr lang="ru-RU" sz="2000" dirty="0" smtClean="0"/>
              <a:t> в чан, над ним </a:t>
            </a:r>
            <a:r>
              <a:rPr lang="ru-RU" sz="2000" dirty="0" err="1" smtClean="0"/>
              <a:t>розстелялася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полотнина</a:t>
            </a:r>
            <a:r>
              <a:rPr lang="ru-RU" sz="2000" dirty="0" smtClean="0"/>
              <a:t>, на яке </a:t>
            </a:r>
            <a:r>
              <a:rPr lang="ru-RU" sz="2000" dirty="0" err="1" smtClean="0"/>
              <a:t>насипали</a:t>
            </a:r>
            <a:r>
              <a:rPr lang="ru-RU" sz="2000" dirty="0" smtClean="0"/>
              <a:t> золу. У чан через </a:t>
            </a:r>
            <a:r>
              <a:rPr lang="ru-RU" sz="2000" dirty="0" err="1" smtClean="0"/>
              <a:t>полотнину</a:t>
            </a:r>
            <a:r>
              <a:rPr lang="ru-RU" sz="2000" dirty="0" smtClean="0"/>
              <a:t> заливали </a:t>
            </a:r>
            <a:r>
              <a:rPr lang="ru-RU" sz="2000" dirty="0" err="1" smtClean="0"/>
              <a:t>гарячу</a:t>
            </a:r>
            <a:r>
              <a:rPr lang="ru-RU" sz="2000" dirty="0" smtClean="0"/>
              <a:t> воду -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змішання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золою </a:t>
            </a:r>
            <a:r>
              <a:rPr lang="ru-RU" sz="2000" dirty="0" err="1" smtClean="0"/>
              <a:t>виходив</a:t>
            </a:r>
            <a:r>
              <a:rPr lang="ru-RU" sz="2000" dirty="0" smtClean="0"/>
              <a:t> луг,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білизна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відпиралася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швидше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у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щілинок</a:t>
            </a:r>
            <a:r>
              <a:rPr lang="ru-RU" sz="2000" dirty="0" smtClean="0"/>
              <a:t> брали </a:t>
            </a:r>
            <a:r>
              <a:rPr lang="ru-RU" sz="2000" dirty="0" err="1" smtClean="0"/>
              <a:t>із</a:t>
            </a:r>
            <a:r>
              <a:rPr lang="ru-RU" sz="2000" dirty="0" smtClean="0"/>
              <a:t> собою в </a:t>
            </a:r>
            <a:r>
              <a:rPr lang="ru-RU" sz="2000" dirty="0" err="1" smtClean="0"/>
              <a:t>лазню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замість</a:t>
            </a:r>
            <a:r>
              <a:rPr lang="ru-RU" sz="2000" dirty="0" smtClean="0"/>
              <a:t> мила.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Мило ж </a:t>
            </a:r>
            <a:r>
              <a:rPr lang="ru-RU" sz="2000" dirty="0" err="1" smtClean="0"/>
              <a:t>довгий</a:t>
            </a:r>
            <a:r>
              <a:rPr lang="ru-RU" sz="2000" dirty="0" smtClean="0"/>
              <a:t> час стояло в одному </a:t>
            </a:r>
            <a:r>
              <a:rPr lang="ru-RU" sz="2000" dirty="0" err="1" smtClean="0"/>
              <a:t>ряді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ліками</a:t>
            </a:r>
            <a:r>
              <a:rPr lang="ru-RU" sz="2000" dirty="0" smtClean="0"/>
              <a:t>. І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в 1424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, у </a:t>
            </a:r>
            <a:r>
              <a:rPr lang="ru-RU" sz="2000" dirty="0" err="1" smtClean="0"/>
              <a:t>Севоні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промисловим</a:t>
            </a:r>
            <a:r>
              <a:rPr lang="ru-RU" sz="2000" dirty="0" smtClean="0"/>
              <a:t> шляхом стали </a:t>
            </a:r>
            <a:r>
              <a:rPr lang="ru-RU" sz="2000" dirty="0" err="1" smtClean="0"/>
              <a:t>випускати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тверде</a:t>
            </a:r>
            <a:r>
              <a:rPr lang="ru-RU" sz="2000" dirty="0" smtClean="0"/>
              <a:t> мило. </a:t>
            </a:r>
            <a:r>
              <a:rPr lang="ru-RU" sz="2000" dirty="0" err="1" smtClean="0"/>
              <a:t>Жири</a:t>
            </a:r>
            <a:r>
              <a:rPr lang="ru-RU" sz="2000" dirty="0" smtClean="0"/>
              <a:t> </a:t>
            </a:r>
            <a:r>
              <a:rPr lang="ru-RU" sz="2000" dirty="0" err="1" smtClean="0"/>
              <a:t>з'єднували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</a:t>
            </a:r>
            <a:r>
              <a:rPr lang="ru-RU" sz="2000" dirty="0" smtClean="0"/>
              <a:t> золою, а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природною </a:t>
            </a:r>
            <a:r>
              <a:rPr lang="ru-RU" sz="2000" dirty="0" err="1" smtClean="0"/>
              <a:t>кальцинованою</a:t>
            </a:r>
            <a:r>
              <a:rPr lang="ru-RU" sz="2000" dirty="0" smtClean="0"/>
              <a:t> содою,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озер. Для </a:t>
            </a:r>
            <a:r>
              <a:rPr lang="ru-RU" sz="2000" dirty="0" err="1" smtClean="0"/>
              <a:t>варіння</a:t>
            </a:r>
            <a:r>
              <a:rPr lang="ru-RU" sz="2000" dirty="0" smtClean="0"/>
              <a:t> мила </a:t>
            </a:r>
            <a:r>
              <a:rPr lang="ru-RU" sz="2000" dirty="0" err="1" smtClean="0"/>
              <a:t>використовували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яловиче</a:t>
            </a:r>
            <a:r>
              <a:rPr lang="ru-RU" sz="2000" dirty="0" smtClean="0"/>
              <a:t>, </a:t>
            </a:r>
            <a:r>
              <a:rPr lang="ru-RU" sz="2000" dirty="0" err="1" smtClean="0"/>
              <a:t>бараняче</a:t>
            </a:r>
            <a:r>
              <a:rPr lang="ru-RU" sz="2000" dirty="0" smtClean="0"/>
              <a:t>, </a:t>
            </a:r>
            <a:r>
              <a:rPr lang="ru-RU" sz="2000" dirty="0" err="1" smtClean="0"/>
              <a:t>свиняче</a:t>
            </a:r>
            <a:r>
              <a:rPr lang="ru-RU" sz="2000" dirty="0" smtClean="0"/>
              <a:t>, </a:t>
            </a:r>
            <a:r>
              <a:rPr lang="ru-RU" sz="2000" dirty="0" err="1" smtClean="0"/>
              <a:t>кінське</a:t>
            </a:r>
            <a:r>
              <a:rPr lang="ru-RU" sz="2000" dirty="0" smtClean="0"/>
              <a:t> сало, </a:t>
            </a:r>
            <a:r>
              <a:rPr lang="ru-RU" sz="2000" dirty="0" err="1" smtClean="0"/>
              <a:t>кістяний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китовий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риб'ячий</a:t>
            </a:r>
            <a:r>
              <a:rPr lang="ru-RU" sz="2000" dirty="0" smtClean="0"/>
              <a:t> жир,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жирів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</a:t>
            </a:r>
            <a:r>
              <a:rPr lang="ru-RU" sz="2000" dirty="0" smtClean="0"/>
              <a:t>. Додавали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олії</a:t>
            </a:r>
            <a:r>
              <a:rPr lang="ru-RU" sz="2000" dirty="0" smtClean="0"/>
              <a:t> - </a:t>
            </a:r>
            <a:r>
              <a:rPr lang="ru-RU" sz="2000" dirty="0" err="1" smtClean="0"/>
              <a:t>лляне</a:t>
            </a:r>
            <a:r>
              <a:rPr lang="ru-RU" sz="2000" dirty="0" smtClean="0"/>
              <a:t>, </a:t>
            </a:r>
            <a:r>
              <a:rPr lang="ru-RU" sz="2000" dirty="0" err="1" smtClean="0"/>
              <a:t>бавовняне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маслинове</a:t>
            </a:r>
            <a:r>
              <a:rPr lang="ru-RU" sz="2000" dirty="0" smtClean="0"/>
              <a:t>, </a:t>
            </a:r>
            <a:r>
              <a:rPr lang="ru-RU" sz="2000" dirty="0" err="1" smtClean="0"/>
              <a:t>мигдальне</a:t>
            </a:r>
            <a:r>
              <a:rPr lang="ru-RU" sz="2000" dirty="0" smtClean="0"/>
              <a:t>, </a:t>
            </a:r>
            <a:r>
              <a:rPr lang="ru-RU" sz="2000" dirty="0" err="1" smtClean="0"/>
              <a:t>кенжутове</a:t>
            </a:r>
            <a:r>
              <a:rPr lang="ru-RU" sz="2000" dirty="0" smtClean="0"/>
              <a:t>, </a:t>
            </a:r>
            <a:r>
              <a:rPr lang="ru-RU" sz="2000" dirty="0" err="1" smtClean="0"/>
              <a:t>кокосове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пальмове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advTm="3629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06203">
            <a:off x="4429124" y="714356"/>
            <a:ext cx="4286280" cy="5500726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Виробництво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сучасного</a:t>
            </a:r>
            <a:r>
              <a:rPr lang="ru-RU" sz="1600" dirty="0" smtClean="0"/>
              <a:t> туалетного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господарського</a:t>
            </a:r>
            <a:r>
              <a:rPr lang="ru-RU" sz="1600" dirty="0" smtClean="0"/>
              <a:t> мила - </a:t>
            </a:r>
            <a:r>
              <a:rPr lang="ru-RU" sz="1600" dirty="0" err="1" smtClean="0"/>
              <a:t>автоматичний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. В </a:t>
            </a:r>
            <a:r>
              <a:rPr lang="ru-RU" sz="1600" dirty="0" err="1" smtClean="0"/>
              <a:t>останні</a:t>
            </a:r>
            <a:r>
              <a:rPr lang="ru-RU" sz="1600" dirty="0" smtClean="0"/>
              <a:t> роки одержали </a:t>
            </a:r>
            <a:r>
              <a:rPr lang="ru-RU" sz="1600" dirty="0" err="1" smtClean="0"/>
              <a:t>широке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ароматичні</a:t>
            </a:r>
            <a:r>
              <a:rPr lang="ru-RU" sz="1600" dirty="0" smtClean="0"/>
              <a:t> добавки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засоби</a:t>
            </a:r>
            <a:r>
              <a:rPr lang="ru-RU" sz="1600" dirty="0" smtClean="0"/>
              <a:t> </a:t>
            </a:r>
            <a:r>
              <a:rPr lang="ru-RU" sz="1600" dirty="0" err="1" smtClean="0"/>
              <a:t>дезінфекції</a:t>
            </a:r>
            <a:r>
              <a:rPr lang="ru-RU" sz="1600" dirty="0" smtClean="0"/>
              <a:t>. Особливо в </a:t>
            </a:r>
            <a:r>
              <a:rPr lang="ru-RU" sz="1600" dirty="0" err="1" smtClean="0"/>
              <a:t>Америці</a:t>
            </a:r>
            <a:r>
              <a:rPr lang="ru-RU" sz="1600" dirty="0" smtClean="0"/>
              <a:t>. </a:t>
            </a:r>
            <a:r>
              <a:rPr lang="ru-RU" sz="1600" dirty="0" err="1" smtClean="0"/>
              <a:t>Однак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лікарі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нагадують</a:t>
            </a:r>
            <a:r>
              <a:rPr lang="ru-RU" sz="1600" dirty="0" smtClean="0"/>
              <a:t>: </a:t>
            </a:r>
            <a:r>
              <a:rPr lang="ru-RU" sz="1600" dirty="0" err="1" smtClean="0"/>
              <a:t>надлишок</a:t>
            </a:r>
            <a:r>
              <a:rPr lang="ru-RU" sz="1600" dirty="0" smtClean="0"/>
              <a:t> </a:t>
            </a:r>
            <a:r>
              <a:rPr lang="ru-RU" sz="1600" dirty="0" err="1" smtClean="0"/>
              <a:t>дезінфекції</a:t>
            </a:r>
            <a:r>
              <a:rPr lang="ru-RU" sz="1600" dirty="0" smtClean="0"/>
              <a:t> часом </a:t>
            </a:r>
            <a:r>
              <a:rPr lang="ru-RU" sz="1600" dirty="0" err="1" smtClean="0"/>
              <a:t>небезпечний</a:t>
            </a:r>
            <a:r>
              <a:rPr lang="ru-RU" sz="1600" dirty="0" smtClean="0"/>
              <a:t>. </a:t>
            </a:r>
            <a:r>
              <a:rPr lang="ru-RU" sz="1600" dirty="0" err="1" smtClean="0"/>
              <a:t>Звичайне</a:t>
            </a:r>
            <a:r>
              <a:rPr lang="ru-RU" sz="1600" dirty="0" smtClean="0"/>
              <a:t> мило </a:t>
            </a:r>
            <a:r>
              <a:rPr lang="ru-RU" sz="1600" dirty="0" err="1" smtClean="0"/>
              <a:t>звільняє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мікробів</a:t>
            </a:r>
            <a:r>
              <a:rPr lang="ru-RU" sz="1600" dirty="0" smtClean="0"/>
              <a:t> не </a:t>
            </a:r>
            <a:r>
              <a:rPr lang="ru-RU" sz="1600" dirty="0" err="1" smtClean="0"/>
              <a:t>гірше</a:t>
            </a:r>
            <a:r>
              <a:rPr lang="ru-RU" sz="1600" dirty="0" smtClean="0"/>
              <a:t>. А при </a:t>
            </a:r>
            <a:r>
              <a:rPr lang="ru-RU" sz="1600" dirty="0" err="1" smtClean="0"/>
              <a:t>двократному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намилюванні</a:t>
            </a:r>
            <a:r>
              <a:rPr lang="ru-RU" sz="1600" dirty="0" smtClean="0"/>
              <a:t> практично </a:t>
            </a:r>
            <a:r>
              <a:rPr lang="ru-RU" sz="1600" dirty="0" err="1" smtClean="0"/>
              <a:t>цілком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знищує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Господарське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тверде</a:t>
            </a:r>
            <a:r>
              <a:rPr lang="ru-RU" sz="1600" dirty="0" smtClean="0"/>
              <a:t> мило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сумішшю</a:t>
            </a:r>
            <a:r>
              <a:rPr lang="ru-RU" sz="1600" dirty="0" smtClean="0"/>
              <a:t> </a:t>
            </a:r>
            <a:r>
              <a:rPr lang="ru-RU" sz="1600" dirty="0" err="1" smtClean="0"/>
              <a:t>натрієвих</a:t>
            </a:r>
            <a:r>
              <a:rPr lang="ru-RU" sz="1600" dirty="0" smtClean="0"/>
              <a:t> солей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синтетичних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жирних</a:t>
            </a:r>
            <a:r>
              <a:rPr lang="ru-RU" sz="1600" dirty="0" smtClean="0"/>
              <a:t> кислот. У </a:t>
            </a:r>
            <a:r>
              <a:rPr lang="ru-RU" sz="1600" dirty="0" err="1" smtClean="0"/>
              <a:t>залежності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способу </a:t>
            </a:r>
            <a:r>
              <a:rPr lang="ru-RU" sz="1600" dirty="0" err="1" smtClean="0"/>
              <a:t>переробки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тверде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господарське</a:t>
            </a:r>
            <a:r>
              <a:rPr lang="ru-RU" sz="1600" dirty="0" smtClean="0"/>
              <a:t> мило </a:t>
            </a:r>
            <a:r>
              <a:rPr lang="ru-RU" sz="1600" dirty="0" err="1" smtClean="0"/>
              <a:t>поділяють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піліроване</a:t>
            </a:r>
            <a:r>
              <a:rPr lang="ru-RU" sz="1600" dirty="0" smtClean="0"/>
              <a:t> (</a:t>
            </a:r>
            <a:r>
              <a:rPr lang="ru-RU" sz="1600" dirty="0" err="1" smtClean="0"/>
              <a:t>перетерте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вальцях</a:t>
            </a:r>
            <a:r>
              <a:rPr lang="ru-RU" sz="1600" dirty="0" smtClean="0"/>
              <a:t>),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містить</a:t>
            </a:r>
            <a:r>
              <a:rPr lang="ru-RU" sz="1600" dirty="0" smtClean="0"/>
              <a:t> 72% </a:t>
            </a:r>
            <a:r>
              <a:rPr lang="ru-RU" sz="1600" dirty="0" err="1" smtClean="0"/>
              <a:t>натрієвих</a:t>
            </a:r>
            <a:r>
              <a:rPr lang="ru-RU" sz="1600" dirty="0" smtClean="0"/>
              <a:t> солей </a:t>
            </a:r>
            <a:r>
              <a:rPr lang="ru-RU" sz="1600" dirty="0" err="1" smtClean="0"/>
              <a:t>жирних</a:t>
            </a:r>
            <a:r>
              <a:rPr lang="ru-RU" sz="1600" dirty="0" smtClean="0"/>
              <a:t> кислот,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звичайне</a:t>
            </a:r>
            <a:r>
              <a:rPr lang="ru-RU" sz="1600" dirty="0" smtClean="0"/>
              <a:t>, яке </a:t>
            </a:r>
            <a:r>
              <a:rPr lang="ru-RU" sz="1600" dirty="0" err="1" smtClean="0"/>
              <a:t>утримує</a:t>
            </a:r>
            <a:r>
              <a:rPr lang="ru-RU" sz="1600" dirty="0" smtClean="0"/>
              <a:t> в </a:t>
            </a:r>
            <a:r>
              <a:rPr lang="ru-RU" sz="1600" dirty="0" err="1" smtClean="0"/>
              <a:t>собі</a:t>
            </a:r>
            <a:r>
              <a:rPr lang="ru-RU" sz="1600" dirty="0" smtClean="0"/>
              <a:t> 60 </a:t>
            </a:r>
            <a:r>
              <a:rPr lang="ru-RU" sz="1600" dirty="0" err="1" smtClean="0"/>
              <a:t>і</a:t>
            </a:r>
            <a:r>
              <a:rPr lang="ru-RU" sz="1600" dirty="0" smtClean="0"/>
              <a:t> 70% </a:t>
            </a:r>
            <a:r>
              <a:rPr lang="ru-RU" sz="1600" dirty="0" err="1" smtClean="0"/>
              <a:t>натрієвих</a:t>
            </a:r>
            <a:r>
              <a:rPr lang="ru-RU" sz="1600" dirty="0" smtClean="0"/>
              <a:t> солей </a:t>
            </a:r>
            <a:r>
              <a:rPr lang="ru-RU" sz="1600" dirty="0" err="1" smtClean="0"/>
              <a:t>жирних</a:t>
            </a:r>
            <a:r>
              <a:rPr lang="ru-RU" sz="1600" dirty="0" smtClean="0"/>
              <a:t> кислот. </a:t>
            </a:r>
            <a:r>
              <a:rPr lang="ru-RU" sz="1600" dirty="0" err="1" smtClean="0"/>
              <a:t>Піліроване</a:t>
            </a:r>
            <a:r>
              <a:rPr lang="ru-RU" sz="1600" dirty="0" smtClean="0"/>
              <a:t> мило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яскраво-жовтий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колір</a:t>
            </a:r>
            <a:r>
              <a:rPr lang="ru-RU" sz="1600" dirty="0" smtClean="0"/>
              <a:t>, 70%-е </a:t>
            </a:r>
            <a:r>
              <a:rPr lang="ru-RU" sz="1600" dirty="0" err="1" smtClean="0"/>
              <a:t>звичайне</a:t>
            </a:r>
            <a:r>
              <a:rPr lang="ru-RU" sz="1600" dirty="0" smtClean="0"/>
              <a:t> – </a:t>
            </a:r>
            <a:r>
              <a:rPr lang="ru-RU" sz="1600" dirty="0" err="1" smtClean="0"/>
              <a:t>жовтий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темно-жовтий</a:t>
            </a:r>
            <a:r>
              <a:rPr lang="ru-RU" sz="1600" dirty="0" smtClean="0"/>
              <a:t>, 60%-е, </a:t>
            </a:r>
            <a:r>
              <a:rPr lang="ru-RU" sz="1600" dirty="0" err="1" smtClean="0"/>
              <a:t>одержуване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основі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жирової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сировини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добавками </a:t>
            </a:r>
            <a:r>
              <a:rPr lang="ru-RU" sz="1600" dirty="0" err="1" smtClean="0"/>
              <a:t>нафтенових</a:t>
            </a:r>
            <a:r>
              <a:rPr lang="ru-RU" sz="1600" dirty="0" smtClean="0"/>
              <a:t> кислот, - </a:t>
            </a:r>
            <a:r>
              <a:rPr lang="ru-RU" sz="1600" dirty="0" err="1" smtClean="0"/>
              <a:t>темно-коричневий</a:t>
            </a:r>
            <a:r>
              <a:rPr lang="ru-RU" sz="1600" dirty="0" smtClean="0"/>
              <a:t> (</a:t>
            </a:r>
            <a:r>
              <a:rPr lang="ru-RU" sz="1600" dirty="0" err="1" smtClean="0"/>
              <a:t>застосовується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чином для </a:t>
            </a:r>
            <a:r>
              <a:rPr lang="ru-RU" sz="1600" dirty="0" err="1" smtClean="0"/>
              <a:t>технічних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цілей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4" name="Содержимое 3" descr="photo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31047">
            <a:off x="383804" y="1974041"/>
            <a:ext cx="3587643" cy="2690733"/>
          </a:xfrm>
        </p:spPr>
      </p:pic>
    </p:spTree>
  </p:cSld>
  <p:clrMapOvr>
    <a:masterClrMapping/>
  </p:clrMapOvr>
  <p:transition advTm="3378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459</Words>
  <Application>Microsoft Office PowerPoint</Application>
  <PresentationFormat>Экран (4:3)</PresentationFormat>
  <Paragraphs>19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Поняття про синтетичні миючі засоби (СМЗ) та мило</vt:lpstr>
      <vt:lpstr>Синтетичні миючі засоби</vt:lpstr>
      <vt:lpstr>В останні роки виробництво синтетичних миючих засобів (СМЗ) у світі стало обчислюватися вже десятками мільйонів тонн у рік.  Однак їх велику частину (70%) споживають тільки жителі найбільш розвинутих країн, які складають усього близько 20%.  Близько 70% споживаних населенням СМЗ витрачається на так зване загальне прання (у США й Англії її називають “важким”), що здійснюється раз у 3-7 днів. Це прання, при якій перуть постільну, столову і натільну білизну, проводять найчастіше в пральних машинах. Близько 20% СМЗ витрачається на “легке” прання слабозабруднених виробів з тонких тканин вручну в теплій воді. СМЗ для легкого прання не повинні робити подразнюючої дії на шкіру рук, повинні створювати рясну піну і добре прати при температурі води 25-45 С.  Незважаючи на те, що наступила епоха СМЗ, мило ще цілком не здало свої позиції: його рекомендується використовувати для ручного прання виробів з бавовняних і лляних тканин.</vt:lpstr>
      <vt:lpstr>Слайд 4</vt:lpstr>
      <vt:lpstr>Якщо зануритися у далеке минуле, то можна довідатися про мило багато цікавого. Так, у далекій древності волосся для краси намазували оліями і пахощами. У дні жалоби голову посипали попелом. А потім - дивна справа - жир легко змивався, волосся ставало чистими, блискучими. Адже попіл у сполученні з оліями - прообраз мила.  Цю властивість і використовували чотири тисячоріччя назад, створивши милоподібну напіврідку речовину "сапо". Застосовували його не стільки з гігієнічними, скількох з косметичними цілями. Липка, що легко засихає, що швидко змивається маса служила для укладання волосся. Згадаєте мудрі спорудження на головах і закручені в дрібні джгути бороди на зображеннях древніх вавілонян.</vt:lpstr>
      <vt:lpstr>Слайд 6</vt:lpstr>
      <vt:lpstr>Слайд 7</vt:lpstr>
      <vt:lpstr>Для прання ж використовували миючі глини і соки таких рослин, як мильний корінь, мильнянка. Після винаходу в XVI столітті пральної дошки одержав поширення й інший спосіб прання: білизна укладали в чан, над ним розстелялася полотнина, на яке насипали золу. У чан через полотнину заливали гарячу воду - від змішання з золою виходив луг, і білизна відпиралася швидше. На Русі й у деяких інших країнах щілинок брали із собою в лазню замість мила.  Мило ж довгий час стояло в одному ряді з медичними засобами і ліками. І лише в 1424 році в Італії, у Севоні, промисловим шляхом стали випускати тверде мило. Жири з'єднували не з золою, а з природною кальцинованою содою, що добували з озер. Для варіння мила використовували яловиче, бараняче, свиняче, кінське сало, кістяний, китовий і риб'ячий жир, відходи жирів різних виробництв. Додавали і рослинні олії - лляне, бавовняне, маслинове, мигдальне, кенжутове, кокосове і пальмове.</vt:lpstr>
      <vt:lpstr>Виробництво сучасного туалетного і господарського мила - автоматичний і хімічний процес. В останні роки одержали широке поширення різні ароматичні добавки і засоби дезінфекції. Особливо в Америці. Однак лікарі нагадують: надлишок дезінфекції часом небезпечний. Звичайне мило звільняє від мікробів не гірше. А при двократному намилюванні практично цілком знищує їх.  Господарське тверде мило є сумішшю натрієвих солей природних і синтетичних жирних кислот. У залежності від способу переробки тверде господарське мило поділяють на піліроване (перетерте на вальцях), що містить 72% натрієвих солей жирних кислот, і звичайне, яке утримує в собі 60 і 70% натрієвих солей жирних кислот. Піліроване мило має яскраво-жовтий колір, 70%-е звичайне – жовтий і темно-жовтий, 60%-е, одержуване на основі жирової сировини з добавками нафтенових кислот, - темно-коричневий (застосовується головним чином для технічних цілей).</vt:lpstr>
      <vt:lpstr>Слайд 10</vt:lpstr>
      <vt:lpstr>Слайд 11</vt:lpstr>
      <vt:lpstr>Слайд 12</vt:lpstr>
      <vt:lpstr>Мильні горіхи</vt:lpstr>
      <vt:lpstr>Слайд 14</vt:lpstr>
      <vt:lpstr>Результати наукових досліджень властивостей мильних горіхів стали доступні широкому загалу відносно нещодавно, але зважаючи на їх вражаючу ефективність, мильні горіхи та їх екстракти одразу ж стали використовуватися провідними світовими виробниками косметики у своїх найдорожчих косметичних та парфумерних лініях. Також мильні горіхи використовуються і у виробництві засобів побутової хімії. Дослідникам вдалося з'ясувати, чому сапонін настільки ефективний. Виявляється емульсія сапоніну буквально вириває бруд з одягу та білизни: частина молекули розчиняється у воді, а частина - в жирі, утворюючи з мікрочастинками бруду сполуки, які легко вимиваються, лишаючи після себе одну чистоту.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2011-04-11T11:35:05Z</dcterms:created>
  <dcterms:modified xsi:type="dcterms:W3CDTF">2011-04-11T17:55:19Z</dcterms:modified>
</cp:coreProperties>
</file>