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0D1598-9850-4EAE-81D4-6B9DE15787FC}" type="datetimeFigureOut">
              <a:rPr lang="uk-UA" smtClean="0"/>
              <a:t>11.04.2011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C00CA-74A7-4621-9893-3C491C6FF43C}" type="slidenum">
              <a:rPr lang="uk-UA" smtClean="0"/>
              <a:t>‹#›</a:t>
            </a:fld>
            <a:endParaRPr lang="uk-UA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0D1598-9850-4EAE-81D4-6B9DE15787FC}" type="datetimeFigureOut">
              <a:rPr lang="uk-UA" smtClean="0"/>
              <a:t>11.04.2011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C00CA-74A7-4621-9893-3C491C6FF43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0D1598-9850-4EAE-81D4-6B9DE15787FC}" type="datetimeFigureOut">
              <a:rPr lang="uk-UA" smtClean="0"/>
              <a:t>11.04.2011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C00CA-74A7-4621-9893-3C491C6FF43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0D1598-9850-4EAE-81D4-6B9DE15787FC}" type="datetimeFigureOut">
              <a:rPr lang="uk-UA" smtClean="0"/>
              <a:t>11.04.2011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C00CA-74A7-4621-9893-3C491C6FF43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0D1598-9850-4EAE-81D4-6B9DE15787FC}" type="datetimeFigureOut">
              <a:rPr lang="uk-UA" smtClean="0"/>
              <a:t>11.04.2011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C00CA-74A7-4621-9893-3C491C6FF43C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0D1598-9850-4EAE-81D4-6B9DE15787FC}" type="datetimeFigureOut">
              <a:rPr lang="uk-UA" smtClean="0"/>
              <a:t>11.04.2011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C00CA-74A7-4621-9893-3C491C6FF43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0D1598-9850-4EAE-81D4-6B9DE15787FC}" type="datetimeFigureOut">
              <a:rPr lang="uk-UA" smtClean="0"/>
              <a:t>11.04.2011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C00CA-74A7-4621-9893-3C491C6FF43C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0D1598-9850-4EAE-81D4-6B9DE15787FC}" type="datetimeFigureOut">
              <a:rPr lang="uk-UA" smtClean="0"/>
              <a:t>11.04.2011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C00CA-74A7-4621-9893-3C491C6FF43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0D1598-9850-4EAE-81D4-6B9DE15787FC}" type="datetimeFigureOut">
              <a:rPr lang="uk-UA" smtClean="0"/>
              <a:t>11.04.2011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C00CA-74A7-4621-9893-3C491C6FF43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0D1598-9850-4EAE-81D4-6B9DE15787FC}" type="datetimeFigureOut">
              <a:rPr lang="uk-UA" smtClean="0"/>
              <a:t>11.04.2011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C00CA-74A7-4621-9893-3C491C6FF43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00D1598-9850-4EAE-81D4-6B9DE15787FC}" type="datetimeFigureOut">
              <a:rPr lang="uk-UA" smtClean="0"/>
              <a:t>11.04.2011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46C00CA-74A7-4621-9893-3C491C6FF43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00D1598-9850-4EAE-81D4-6B9DE15787FC}" type="datetimeFigureOut">
              <a:rPr lang="uk-UA" smtClean="0"/>
              <a:t>11.04.2011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46C00CA-74A7-4621-9893-3C491C6FF43C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User\Desktop\knaan_-_take_a_minute_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104915">
            <a:off x="3627772" y="336270"/>
            <a:ext cx="4839324" cy="2123658"/>
          </a:xfrm>
          <a:custGeom>
            <a:avLst/>
            <a:gdLst>
              <a:gd name="connsiteX0" fmla="*/ 0 w 5643602"/>
              <a:gd name="connsiteY0" fmla="*/ 0 h 1938992"/>
              <a:gd name="connsiteX1" fmla="*/ 5643602 w 5643602"/>
              <a:gd name="connsiteY1" fmla="*/ 0 h 1938992"/>
              <a:gd name="connsiteX2" fmla="*/ 5643602 w 5643602"/>
              <a:gd name="connsiteY2" fmla="*/ 1938992 h 1938992"/>
              <a:gd name="connsiteX3" fmla="*/ 0 w 5643602"/>
              <a:gd name="connsiteY3" fmla="*/ 1938992 h 1938992"/>
              <a:gd name="connsiteX4" fmla="*/ 0 w 5643602"/>
              <a:gd name="connsiteY4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3602" h="1938992">
                <a:moveTo>
                  <a:pt x="0" y="0"/>
                </a:moveTo>
                <a:lnTo>
                  <a:pt x="5643602" y="0"/>
                </a:lnTo>
                <a:lnTo>
                  <a:pt x="5643602" y="1938992"/>
                </a:lnTo>
                <a:lnTo>
                  <a:pt x="0" y="193899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uk-UA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Небезпечна чистота</a:t>
            </a:r>
            <a:r>
              <a:rPr lang="uk-UA" sz="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</a:t>
            </a:r>
            <a:endParaRPr lang="uk-UA" sz="6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103358">
            <a:off x="523588" y="4098153"/>
            <a:ext cx="345501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Побутові хімікати</a:t>
            </a:r>
            <a:r>
              <a:rPr lang="uk-UA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r>
              <a:rPr lang="uk-UA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uk-UA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Рисунок 5" descr="69491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45247">
            <a:off x="285149" y="300636"/>
            <a:ext cx="3214710" cy="2928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51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31415">
            <a:off x="4311839" y="2968635"/>
            <a:ext cx="3905249" cy="2733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knaan_-_take_a_minute_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28596" y="28572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31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8" showWhenStopped="0">
                <p:cTn id="3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1670" y="500042"/>
            <a:ext cx="5214958" cy="8617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Segoe Script" pitchFamily="34" charset="0"/>
              </a:rPr>
              <a:t>Як убезпечити себе?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1714488"/>
            <a:ext cx="73581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dirty="0" smtClean="0">
                <a:solidFill>
                  <a:srgbClr val="00B0F0"/>
                </a:solidFill>
              </a:rPr>
              <a:t>   Намагайтеся не використовувати в побуті засоби, що містять фтор, аміак, ацетон, формальдегід, фенол. 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solidFill>
                  <a:srgbClr val="00B0F0"/>
                </a:solidFill>
              </a:rPr>
              <a:t>    Робіть прибирання або мийте посуд тільки у спеціальних гумових рукавичках, це захистить шкіру рук від попадання хімікатів. До того ж, купуйте побутову хімію з поміткою "для чутливої шкіри".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solidFill>
                  <a:srgbClr val="00B0F0"/>
                </a:solidFill>
              </a:rPr>
              <a:t>     Після використання спеціального засобу посуд потрібно якомога довше полоскати і обов'язково в гарячій воді. Добре помити потрібно і руки.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solidFill>
                  <a:srgbClr val="00B0F0"/>
                </a:solidFill>
              </a:rPr>
              <a:t>      Якомога менше застосовуйте в господарстві всілякі порошкові засоби і аерозолі, надавайте перевагу гелям. 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solidFill>
                  <a:srgbClr val="00B0F0"/>
                </a:solidFill>
              </a:rPr>
              <a:t>    Стежте за тим, щоб посуд з миючими засобами був щільно закритим.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solidFill>
                  <a:srgbClr val="00B0F0"/>
                </a:solidFill>
              </a:rPr>
              <a:t>      Як можна частіше провітрюйте приміщення.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solidFill>
                  <a:srgbClr val="00B0F0"/>
                </a:solidFill>
              </a:rPr>
              <a:t>      Не </a:t>
            </a:r>
            <a:r>
              <a:rPr lang="uk-UA" dirty="0">
                <a:solidFill>
                  <a:srgbClr val="00B0F0"/>
                </a:solidFill>
              </a:rPr>
              <a:t>користуйтеся одним видом побутової хімії тривалий час, </a:t>
            </a:r>
            <a:r>
              <a:rPr lang="uk-UA" dirty="0" smtClean="0">
                <a:solidFill>
                  <a:srgbClr val="00B0F0"/>
                </a:solidFill>
              </a:rPr>
              <a:t>    періодично </a:t>
            </a:r>
            <a:r>
              <a:rPr lang="uk-UA" dirty="0">
                <a:solidFill>
                  <a:srgbClr val="00B0F0"/>
                </a:solidFill>
              </a:rPr>
              <a:t>міняйте засоби</a:t>
            </a:r>
            <a:r>
              <a:rPr lang="uk-UA" dirty="0" smtClean="0">
                <a:solidFill>
                  <a:srgbClr val="00B0F0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solidFill>
                  <a:srgbClr val="00B0F0"/>
                </a:solidFill>
              </a:rPr>
              <a:t>   Вибирайте </a:t>
            </a:r>
            <a:r>
              <a:rPr lang="uk-UA" dirty="0">
                <a:solidFill>
                  <a:srgbClr val="00B0F0"/>
                </a:solidFill>
              </a:rPr>
              <a:t>косметичні засоби, що слабо піняться.</a:t>
            </a: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  <p:custDataLst>
      <p:tags r:id="rId1"/>
    </p:custDataLst>
  </p:cSld>
  <p:clrMapOvr>
    <a:masterClrMapping/>
  </p:clrMapOvr>
  <p:transition advTm="602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42852"/>
            <a:ext cx="6500858" cy="17851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uk-UA" b="1" dirty="0" smtClean="0">
              <a:solidFill>
                <a:schemeClr val="bg1"/>
              </a:solidFill>
              <a:latin typeface="Segoe Script" pitchFamily="34" charset="0"/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Segoe Script" pitchFamily="34" charset="0"/>
              </a:rPr>
              <a:t>Рецепти </a:t>
            </a:r>
            <a:r>
              <a:rPr lang="uk-UA" sz="2800" b="1" dirty="0">
                <a:solidFill>
                  <a:schemeClr val="bg1"/>
                </a:solidFill>
                <a:latin typeface="Segoe Script" pitchFamily="34" charset="0"/>
              </a:rPr>
              <a:t>натуральних мийних </a:t>
            </a:r>
            <a:r>
              <a:rPr lang="uk-UA" sz="2800" b="1" dirty="0" smtClean="0">
                <a:solidFill>
                  <a:schemeClr val="bg1"/>
                </a:solidFill>
                <a:latin typeface="Segoe Script" pitchFamily="34" charset="0"/>
              </a:rPr>
              <a:t>засобів: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3" name="Рисунок 2" descr="Volk &amp; Rasse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266398"/>
            <a:ext cx="3643338" cy="4591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929058" y="2214554"/>
            <a:ext cx="49292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uk-UA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Впоратися з брудним посудом можна й без застосування спеціальних гелів. Добре відчистить побутові прилади сода з сіллю, також суміш з рідкого мила, глини та дрібного піску</a:t>
            </a:r>
            <a:r>
              <a:rPr lang="uk-UA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uk-UA" sz="16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uk-UA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Для прання одягу можна обійтись без порошку, а використовувати для цього звичайне мило, воно не містить шкідливих добавок</a:t>
            </a:r>
            <a:r>
              <a:rPr lang="uk-UA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uk-UA" sz="1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uk-UA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Помити вікна можна за допомогою таких сумішей: 1 ст. л. оцту на 1 л води, або 2 ст. л. кукурудзяного крохмалю і 4 ст. л. оцту на 4 л води</a:t>
            </a:r>
            <a:r>
              <a:rPr lang="uk-UA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uk-UA" sz="1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uk-UA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Вивести жирні плями не складе труднощів за допомогою такого розчину: до 0,25 </a:t>
            </a:r>
            <a:r>
              <a:rPr lang="uk-UA" sz="1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скл</a:t>
            </a:r>
            <a:r>
              <a:rPr lang="uk-UA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 рідкого мила додати 1 ст. л. оцту і 1 л гарячої води.</a:t>
            </a:r>
            <a:endParaRPr lang="uk-UA" sz="16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custDataLst>
      <p:tags r:id="rId1"/>
    </p:custDataLst>
  </p:cSld>
  <p:clrMapOvr>
    <a:masterClrMapping/>
  </p:clrMapOvr>
  <p:transition advTm="523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285728"/>
            <a:ext cx="9001156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Чого не повинні містити засоби побутової хімії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282" y="1000108"/>
            <a:ext cx="850112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Schoolbook" charset="0"/>
                <a:ea typeface="Times New Roman" pitchFamily="18" charset="0"/>
                <a:cs typeface="Times New Roman" pitchFamily="18" charset="0"/>
              </a:rPr>
              <a:t>Хлор. 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entury Schoolbook" charset="0"/>
                <a:ea typeface="Times New Roman" pitchFamily="18" charset="0"/>
                <a:cs typeface="Times New Roman" pitchFamily="18" charset="0"/>
              </a:rPr>
              <a:t>Чи не найпопулярніший вбивця мікробів вкрай небезпечний для організму людини. Він вражає серцево-судинну систему, сприяє виникненню анемії, гіпертонії та алергічних реакцій. І хоча хлору у побутовій хімії зовсім не багато, проте бажано відмовитись від неї, замінивши іншими засобами, навіть якщо вони і не так радикально борються із брудом.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5720" y="2000240"/>
            <a:ext cx="857256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Schoolbook" charset="0"/>
                <a:ea typeface="Times New Roman" pitchFamily="18" charset="0"/>
                <a:cs typeface="Times New Roman" pitchFamily="18" charset="0"/>
              </a:rPr>
              <a:t>Фосфати. 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entury Schoolbook" charset="0"/>
                <a:ea typeface="Times New Roman" pitchFamily="18" charset="0"/>
                <a:cs typeface="Times New Roman" pitchFamily="18" charset="0"/>
              </a:rPr>
              <a:t>У більшості цивілізованих країн ці речовини заборонено, адже вони сприяють активному росту водоростей, що поглинають кисень. А це 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entury Schoolbook" charset="0"/>
                <a:ea typeface="Times New Roman" pitchFamily="18" charset="0"/>
                <a:cs typeface="Times New Roman" pitchFamily="18" charset="0"/>
              </a:rPr>
              <a:t>спричиняєо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entury Schoolbook" charset="0"/>
                <a:ea typeface="Times New Roman" pitchFamily="18" charset="0"/>
                <a:cs typeface="Times New Roman" pitchFamily="18" charset="0"/>
              </a:rPr>
              <a:t> "цвітіння" води та забруднення водойм. Забруднена питна вода своєю чергою веде до ускладнень при вагітності (загроза викидня,  низька вага новонародженого, вроджені травми), виникнення пухлин шлунково-кишкового тракту тощо.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14282" y="3000372"/>
            <a:ext cx="8643998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Schoolbook" charset="0"/>
                <a:ea typeface="Times New Roman" pitchFamily="18" charset="0"/>
                <a:cs typeface="Times New Roman" pitchFamily="18" charset="0"/>
              </a:rPr>
              <a:t>Поверхнево-активні речовини (ПАР). 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entury Schoolbook" charset="0"/>
                <a:ea typeface="Times New Roman" pitchFamily="18" charset="0"/>
                <a:cs typeface="Times New Roman" pitchFamily="18" charset="0"/>
              </a:rPr>
              <a:t>Найбільше ПАР міститься у засобах для миття посуду та пральних порошках. Вони викликають порушення імунітету, алергію, вражають мозок, печінку, нирки та легені. Та найстрашніше, що ПАР, взаємодіючи із фосфатами, можуть накопичуватися у організмі. Так само складно змити їх із поверхонь посуду або речей: навіть десятикратне полоскання у гарячій воді повністю не звільняє від хімікатів. Шерстяні та бавовняні речі утримують їх впродовж чотирьох діб, що створює постійну небезпеку інтоксикації самого організму.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14282" y="4214818"/>
            <a:ext cx="82868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Century Schoolbook" charset="0"/>
                <a:ea typeface="Times New Roman" pitchFamily="18" charset="0"/>
                <a:cs typeface="Times New Roman" pitchFamily="18" charset="0"/>
              </a:rPr>
              <a:t>Гідрохлорид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Schoolbook" charset="0"/>
                <a:ea typeface="Times New Roman" pitchFamily="18" charset="0"/>
                <a:cs typeface="Times New Roman" pitchFamily="18" charset="0"/>
              </a:rPr>
              <a:t> натрію. 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entury Schoolbook" charset="0"/>
                <a:ea typeface="Times New Roman" pitchFamily="18" charset="0"/>
                <a:cs typeface="Times New Roman" pitchFamily="18" charset="0"/>
              </a:rPr>
              <a:t>Спричиняє захворювання серцево-судинної системи, негативно впливає на шкіру і волосся, підвищує ризик захворювання на рак.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Schoolbook" charset="0"/>
                <a:ea typeface="Times New Roman" pitchFamily="18" charset="0"/>
                <a:cs typeface="Times New Roman" pitchFamily="18" charset="0"/>
              </a:rPr>
              <a:t>Нафтові дистиляти. 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entury Schoolbook" charset="0"/>
                <a:ea typeface="Times New Roman" pitchFamily="18" charset="0"/>
                <a:cs typeface="Times New Roman" pitchFamily="18" charset="0"/>
              </a:rPr>
              <a:t>Входять до складу 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entury Schoolbook" charset="0"/>
                <a:ea typeface="Times New Roman" pitchFamily="18" charset="0"/>
                <a:cs typeface="Times New Roman" pitchFamily="18" charset="0"/>
              </a:rPr>
              <a:t>поліролів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entury Schoolbook" charset="0"/>
                <a:ea typeface="Times New Roman" pitchFamily="18" charset="0"/>
                <a:cs typeface="Times New Roman" pitchFamily="18" charset="0"/>
              </a:rPr>
              <a:t> і можуть негативно впливати на зір та нервову систему людини.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85720" y="5143512"/>
            <a:ext cx="828680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Schoolbook" charset="0"/>
                <a:ea typeface="Times New Roman" pitchFamily="18" charset="0"/>
                <a:cs typeface="Times New Roman" pitchFamily="18" charset="0"/>
              </a:rPr>
              <a:t>Феноли та крезоли. 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entury Schoolbook" charset="0"/>
                <a:ea typeface="Times New Roman" pitchFamily="18" charset="0"/>
                <a:cs typeface="Times New Roman" pitchFamily="18" charset="0"/>
              </a:rPr>
              <a:t>Їдкі бактерицидні речовини, які можуть викликати діарею, втрату свідомості та порушення функцій печінки та нирок.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Schoolbook" charset="0"/>
                <a:ea typeface="Times New Roman" pitchFamily="18" charset="0"/>
                <a:cs typeface="Times New Roman" pitchFamily="18" charset="0"/>
              </a:rPr>
              <a:t>Нітробензол. 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entury Schoolbook" charset="0"/>
                <a:ea typeface="Times New Roman" pitchFamily="18" charset="0"/>
                <a:cs typeface="Times New Roman" pitchFamily="18" charset="0"/>
              </a:rPr>
              <a:t>Міститься у 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entury Schoolbook" charset="0"/>
                <a:ea typeface="Times New Roman" pitchFamily="18" charset="0"/>
                <a:cs typeface="Times New Roman" pitchFamily="18" charset="0"/>
              </a:rPr>
              <a:t>поліролі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entury Schoolbook" charset="0"/>
                <a:ea typeface="Times New Roman" pitchFamily="18" charset="0"/>
                <a:cs typeface="Times New Roman" pitchFamily="18" charset="0"/>
              </a:rPr>
              <a:t> для підлоги та меблів, викликає знебарвлення шкіри, задишку, блювоту, а в особливо важких випадках - смерть.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Schoolbook" charset="0"/>
                <a:ea typeface="Times New Roman" pitchFamily="18" charset="0"/>
                <a:cs typeface="Times New Roman" pitchFamily="18" charset="0"/>
              </a:rPr>
              <a:t>Формальдегід. 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entury Schoolbook" charset="0"/>
                <a:ea typeface="Times New Roman" pitchFamily="18" charset="0"/>
                <a:cs typeface="Times New Roman" pitchFamily="18" charset="0"/>
              </a:rPr>
              <a:t>Сильний канцероген, який спричиняє подразнення очей, горла, шкіри та органів дихання.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332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1026" grpId="0"/>
      <p:bldP spid="1027" grpId="0"/>
      <p:bldP spid="1028" grpId="0"/>
      <p:bldP spid="1029" grpId="0"/>
      <p:bldP spid="10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C000"/>
                </a:solidFill>
                <a:latin typeface="Segoe Script" pitchFamily="34" charset="0"/>
              </a:rPr>
              <a:t>Побутова хімія не лише спрощує процес прибирання, але й істотно шкодить </a:t>
            </a:r>
            <a:r>
              <a:rPr lang="uk-UA" sz="2400" b="1" dirty="0" smtClean="0">
                <a:solidFill>
                  <a:srgbClr val="FFC000"/>
                </a:solidFill>
                <a:latin typeface="Segoe Script" pitchFamily="34" charset="0"/>
              </a:rPr>
              <a:t>здоров'ю.</a:t>
            </a:r>
            <a:endParaRPr lang="uk-UA" sz="2400" dirty="0">
              <a:solidFill>
                <a:srgbClr val="FFC000"/>
              </a:solidFill>
              <a:latin typeface="Segoe Script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285861"/>
            <a:ext cx="785818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Доба нових технологій допомогла людству спростити виконання хатньої роботи. Тепер практично в кожному домі миють посуд спеціальним засобом, а голову - шампунем. При цьому мало хто замислюється, що полегшуючи собі життя, ми ставимо під загрозу свій організм.</a:t>
            </a:r>
            <a:r>
              <a:rPr lang="uk-UA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uk-UA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uk-UA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uk-UA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uk-UA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uk-UA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uk-UA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uk-UA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3429000"/>
            <a:ext cx="414340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accent1"/>
                </a:solidFill>
                <a:latin typeface="Segoe Script" pitchFamily="34" charset="0"/>
              </a:rPr>
              <a:t>Посуд вимито, але чи можна тепер з нього їсти?</a:t>
            </a:r>
            <a:endParaRPr lang="uk-UA" sz="2400" dirty="0">
              <a:solidFill>
                <a:schemeClr val="accent1"/>
              </a:solidFill>
              <a:latin typeface="Segoe Script" pitchFamily="34" charset="0"/>
            </a:endParaRPr>
          </a:p>
        </p:txBody>
      </p:sp>
      <p:pic>
        <p:nvPicPr>
          <p:cNvPr id="6" name="Рисунок 5" descr="dishwash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071810"/>
            <a:ext cx="4000508" cy="31813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</p:cSld>
  <p:clrMapOvr>
    <a:masterClrMapping/>
  </p:clrMapOvr>
  <p:transition advTm="35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071546"/>
            <a:ext cx="3429024" cy="424731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Сьогодні, зайшовши практично в будь-який магазин, ми бачимо полиці, заставлені побутовою хімією на будь-який смак. Саме так, адже чого тільки в них не додають, щоб запах мийного засобу був не таким їдким. Але така привабливість оманлива, адже всередині пляшки з побутовою хімією - небезпека.</a:t>
            </a:r>
            <a:br>
              <a:rPr lang="uk-UA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 descr="0024rwq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357166"/>
            <a:ext cx="450059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oaps-and-Detergent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3643314"/>
            <a:ext cx="450059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302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786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92D050"/>
                </a:solidFill>
              </a:rPr>
              <a:t>Якщо </a:t>
            </a:r>
            <a:r>
              <a:rPr lang="uk-UA" dirty="0">
                <a:solidFill>
                  <a:srgbClr val="92D050"/>
                </a:solidFill>
              </a:rPr>
              <a:t>у вашому домі є мийні засоби і пральні порошки, що містять аніонні активні речовини, які власне кажучи і справляються з брудом, то від них краще відмовитися. В більшості випадків вони викликають порушення імунітету, а також вражають нирки, серце, печінку і легені. Небезпека полягає і в тому, що після того, як ви помили посуд спеціальним засобом, повністю змити хімікати, які на ньому залишилися, практично неможливо. Тому варто подумати перед тим, як добре намилити чергову тарілку, бо хоча ви й змиєте жир та залишки їжі, а от їсти з неї після цього стане небезпечно.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3" name="Рисунок 2" descr="910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428868"/>
            <a:ext cx="4643470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214942" y="2428868"/>
            <a:ext cx="35719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accent3"/>
                </a:solidFill>
              </a:rPr>
              <a:t>Всі мийні засоби зроблено на основі окислювачів, </a:t>
            </a:r>
            <a:r>
              <a:rPr lang="uk-UA" sz="2000" dirty="0" err="1" smtClean="0">
                <a:solidFill>
                  <a:schemeClr val="accent3"/>
                </a:solidFill>
              </a:rPr>
              <a:t>перекисних</a:t>
            </a:r>
            <a:r>
              <a:rPr lang="uk-UA" sz="2000" dirty="0" smtClean="0">
                <a:solidFill>
                  <a:schemeClr val="accent3"/>
                </a:solidFill>
              </a:rPr>
              <a:t> речовин та таких, що містять хлор. Останні, в основному, входять до складу </a:t>
            </a:r>
            <a:r>
              <a:rPr lang="uk-UA" sz="2000" dirty="0" err="1" smtClean="0">
                <a:solidFill>
                  <a:schemeClr val="accent3"/>
                </a:solidFill>
              </a:rPr>
              <a:t>відбілювачів</a:t>
            </a:r>
            <a:r>
              <a:rPr lang="uk-UA" sz="2000" dirty="0" smtClean="0">
                <a:solidFill>
                  <a:schemeClr val="accent3"/>
                </a:solidFill>
              </a:rPr>
              <a:t> і можуть завдати організму серйозної шкоди, бо сприяють виникненню серцево-судинних захворювань, анемії, гіпертонії і навіть підвищують ризик розвитку раку.</a:t>
            </a:r>
            <a:endParaRPr lang="uk-UA" sz="2000" dirty="0">
              <a:solidFill>
                <a:schemeClr val="accent3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524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9058" y="2795349"/>
            <a:ext cx="485778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accent1"/>
                </a:solidFill>
              </a:rPr>
              <a:t>Значно ушкодити здоров'я також можуть </a:t>
            </a:r>
            <a:r>
              <a:rPr lang="uk-UA" sz="2000" b="1" dirty="0" err="1">
                <a:solidFill>
                  <a:schemeClr val="accent1"/>
                </a:solidFill>
              </a:rPr>
              <a:t>поліролі</a:t>
            </a:r>
            <a:r>
              <a:rPr lang="uk-UA" sz="2000" b="1" dirty="0">
                <a:solidFill>
                  <a:schemeClr val="accent1"/>
                </a:solidFill>
              </a:rPr>
              <a:t> та засоби для миття вікон. Оскільки останні містять нашатирний спирт, то призводять до алергічних реакцій, а також захворювань дихальних шляхів. </a:t>
            </a:r>
            <a:r>
              <a:rPr lang="uk-UA" sz="2000" b="1" dirty="0" err="1">
                <a:solidFill>
                  <a:schemeClr val="accent1"/>
                </a:solidFill>
              </a:rPr>
              <a:t>Поліролі</a:t>
            </a:r>
            <a:r>
              <a:rPr lang="uk-UA" sz="2000" b="1" dirty="0">
                <a:solidFill>
                  <a:schemeClr val="accent1"/>
                </a:solidFill>
              </a:rPr>
              <a:t>, в свою чергу, можуть викликати короткочасну втрату зору, і навіть серйозні розлади нервової системи. Особливо небезпечні вони для вагітних, бо провокують вроджені дефекти у майбутньої дитини.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3" name="Рисунок 2" descr="budyno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4178">
            <a:off x="4000496" y="214290"/>
            <a:ext cx="4572032" cy="2505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tf19304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28889">
            <a:off x="214282" y="928670"/>
            <a:ext cx="3500462" cy="500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advTm="332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6283_w640_h640_window7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0"/>
            <a:ext cx="685804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pronto_crea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3643314"/>
            <a:ext cx="2619375" cy="29527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6102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3571876"/>
            <a:ext cx="2714644" cy="30003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</p:cSld>
  <p:clrMapOvr>
    <a:masterClrMapping/>
  </p:clrMapOvr>
  <p:transition advTm="127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350046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Крім всіляких мийних засобів, що використовуються в побуті, блага цивілізації піднесли нам величезну кількість речовин для догляду за тілом і волоссям. Тільки от насправді жодної користі вони не приносять, а лише шкодять.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3" name="Рисунок 2" descr="jp082005_19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571480"/>
            <a:ext cx="3714776" cy="535785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custDataLst>
      <p:tags r:id="rId1"/>
    </p:custDataLst>
  </p:cSld>
  <p:clrMapOvr>
    <a:masterClrMapping/>
  </p:clrMapOvr>
  <p:transition advTm="231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1439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Вся річ у тім, що до складу практично всіх косметичних засобів входять </a:t>
            </a:r>
            <a:r>
              <a:rPr lang="uk-UA" dirty="0" err="1">
                <a:solidFill>
                  <a:schemeClr val="tx2">
                    <a:lumMod val="50000"/>
                  </a:schemeClr>
                </a:solidFill>
              </a:rPr>
              <a:t>лаурилсульфат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 та </a:t>
            </a:r>
            <a:r>
              <a:rPr lang="uk-UA" dirty="0" err="1">
                <a:solidFill>
                  <a:schemeClr val="tx2">
                    <a:lumMod val="50000"/>
                  </a:schemeClr>
                </a:solidFill>
              </a:rPr>
              <a:t>лоретсульфат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 натрію, речовини, які дають можливість шампуням, пастам і гелям для душу гарно пінитися і змивати бруд. Начебто корисні компоненти? А от і ні. При щоденному застосуванні ці хімікати викликають сухість і подразнення шкіри, а в деяких випадках навіть екзему. До того ж </a:t>
            </a:r>
            <a:r>
              <a:rPr lang="uk-UA" dirty="0" err="1">
                <a:solidFill>
                  <a:schemeClr val="tx2">
                    <a:lumMod val="50000"/>
                  </a:schemeClr>
                </a:solidFill>
              </a:rPr>
              <a:t>лаурилсульфат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 має властивість нагромаджуватися в серці, печінці, тканинах очей і мозку, тим самим завдаючи негативного впливу на внутрішні органи. А зубні пасти, в яких до складу входить ця "натуральна" речовина, сприяють появі уражень ротової порожнини, підвищують чутливість ясен і псують емаль. Тому, вибираючи косметичні засоби, уважно читайте склад, віддавайте перевагу тим, у яких немає приведених вище хімікатів, і присутні натуральні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компоненти.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 descr="BinaryImage.ax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786190"/>
            <a:ext cx="3000364" cy="195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hower-ge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3500438"/>
            <a:ext cx="257176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2" y="4429132"/>
            <a:ext cx="2786082" cy="2024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626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d76fc25e1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14290"/>
            <a:ext cx="357186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с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3286124"/>
            <a:ext cx="3840480" cy="3246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zub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142852"/>
            <a:ext cx="303212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nos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3357562"/>
            <a:ext cx="3657600" cy="3157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138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5|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5|21.9|24.5|34.3|16.8|29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8|17.7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6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6.4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6|3.4|4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3|1.8|2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Другая 2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FF0000"/>
      </a:accent1>
      <a:accent2>
        <a:srgbClr val="FF0000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124</TotalTime>
  <Words>1099</Words>
  <Application>Microsoft Office PowerPoint</Application>
  <PresentationFormat>Экран (4:3)</PresentationFormat>
  <Paragraphs>42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2011-04-11T19:35:12Z</dcterms:created>
  <dcterms:modified xsi:type="dcterms:W3CDTF">2011-04-11T21:39:42Z</dcterms:modified>
</cp:coreProperties>
</file>