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1" r:id="rId3"/>
    <p:sldId id="265" r:id="rId4"/>
    <p:sldId id="266" r:id="rId5"/>
    <p:sldId id="267" r:id="rId6"/>
    <p:sldId id="269" r:id="rId7"/>
    <p:sldId id="268" r:id="rId8"/>
    <p:sldId id="271" r:id="rId9"/>
    <p:sldId id="270" r:id="rId10"/>
    <p:sldId id="273" r:id="rId11"/>
    <p:sldId id="274" r:id="rId12"/>
    <p:sldId id="275" r:id="rId13"/>
    <p:sldId id="276" r:id="rId14"/>
    <p:sldId id="280" r:id="rId15"/>
    <p:sldId id="277" r:id="rId16"/>
    <p:sldId id="279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33D7-69D7-438E-9ABF-DE31F5EAB27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FF2F-7299-4846-AC0C-59B5AA883A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33D7-69D7-438E-9ABF-DE31F5EAB27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FF2F-7299-4846-AC0C-59B5AA883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33D7-69D7-438E-9ABF-DE31F5EAB27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FF2F-7299-4846-AC0C-59B5AA883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33D7-69D7-438E-9ABF-DE31F5EAB27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FF2F-7299-4846-AC0C-59B5AA883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33D7-69D7-438E-9ABF-DE31F5EAB27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1E3FF2F-7299-4846-AC0C-59B5AA883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33D7-69D7-438E-9ABF-DE31F5EAB27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FF2F-7299-4846-AC0C-59B5AA883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33D7-69D7-438E-9ABF-DE31F5EAB27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FF2F-7299-4846-AC0C-59B5AA883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33D7-69D7-438E-9ABF-DE31F5EAB27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FF2F-7299-4846-AC0C-59B5AA883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33D7-69D7-438E-9ABF-DE31F5EAB27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FF2F-7299-4846-AC0C-59B5AA883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33D7-69D7-438E-9ABF-DE31F5EAB27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FF2F-7299-4846-AC0C-59B5AA883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33D7-69D7-438E-9ABF-DE31F5EAB27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FF2F-7299-4846-AC0C-59B5AA883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F233D7-69D7-438E-9ABF-DE31F5EAB270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E3FF2F-7299-4846-AC0C-59B5AA883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dirty="0" err="1" smtClean="0"/>
              <a:t>Домашня</a:t>
            </a:r>
            <a:r>
              <a:rPr lang="ru-RU" sz="8000" dirty="0" smtClean="0"/>
              <a:t> </a:t>
            </a:r>
            <a:r>
              <a:rPr lang="ru-RU" sz="8000" dirty="0" err="1" smtClean="0"/>
              <a:t>ап</a:t>
            </a:r>
            <a:r>
              <a:rPr lang="uk-UA" sz="8000" dirty="0" smtClean="0"/>
              <a:t>течка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Настойки і таблетки</a:t>
            </a:r>
            <a:endParaRPr lang="ru-RU" sz="5400" dirty="0"/>
          </a:p>
        </p:txBody>
      </p:sp>
    </p:spTree>
  </p:cSld>
  <p:clrMapOvr>
    <a:masterClrMapping/>
  </p:clrMapOvr>
  <p:transition advTm="315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Активоване</a:t>
            </a:r>
            <a:r>
              <a:rPr lang="ru-RU" dirty="0" smtClean="0"/>
              <a:t> </a:t>
            </a:r>
            <a:r>
              <a:rPr lang="ru-RU" dirty="0" err="1" smtClean="0"/>
              <a:t>вуг</a:t>
            </a:r>
            <a:r>
              <a:rPr lang="uk-UA" dirty="0" err="1" smtClean="0"/>
              <a:t>ілля</a:t>
            </a:r>
            <a:endParaRPr lang="ru-RU" dirty="0"/>
          </a:p>
        </p:txBody>
      </p:sp>
      <p:pic>
        <p:nvPicPr>
          <p:cNvPr id="2050" name="Picture 2" descr="E:\shudnuty-za-dopomogoyu-aktyvovanogo-vugill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785794"/>
            <a:ext cx="5643602" cy="36433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4414" y="4143379"/>
            <a:ext cx="650085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Адсорбуючий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.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поверхневу</a:t>
            </a:r>
            <a:r>
              <a:rPr lang="ru-RU" dirty="0" smtClean="0"/>
              <a:t> </a:t>
            </a:r>
            <a:r>
              <a:rPr lang="ru-RU" dirty="0" err="1" smtClean="0"/>
              <a:t>активність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високу</a:t>
            </a:r>
            <a:r>
              <a:rPr lang="ru-RU" dirty="0" smtClean="0"/>
              <a:t> </a:t>
            </a:r>
            <a:r>
              <a:rPr lang="ru-RU" dirty="0" err="1" smtClean="0"/>
              <a:t>сорбційну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. </a:t>
            </a:r>
            <a:r>
              <a:rPr lang="ru-RU" dirty="0" err="1" smtClean="0"/>
              <a:t>Зменшує</a:t>
            </a:r>
            <a:r>
              <a:rPr lang="ru-RU" dirty="0" smtClean="0"/>
              <a:t> </a:t>
            </a:r>
            <a:r>
              <a:rPr lang="ru-RU" dirty="0" err="1" smtClean="0"/>
              <a:t>всмоктування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травного каналу </a:t>
            </a:r>
            <a:r>
              <a:rPr lang="ru-RU" dirty="0" err="1" smtClean="0"/>
              <a:t>токсичних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солей </a:t>
            </a:r>
            <a:r>
              <a:rPr lang="ru-RU" dirty="0" err="1" smtClean="0"/>
              <a:t>важких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, </a:t>
            </a:r>
            <a:r>
              <a:rPr lang="ru-RU" dirty="0" err="1" smtClean="0"/>
              <a:t>алкалоїдів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глікозидів</a:t>
            </a:r>
            <a:r>
              <a:rPr lang="ru-RU" dirty="0" smtClean="0"/>
              <a:t>, </a:t>
            </a:r>
            <a:r>
              <a:rPr lang="ru-RU" dirty="0" err="1" smtClean="0"/>
              <a:t>лікарських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сприяючи</a:t>
            </a:r>
            <a:r>
              <a:rPr lang="ru-RU" dirty="0" smtClean="0"/>
              <a:t> </a:t>
            </a:r>
            <a:r>
              <a:rPr lang="ru-RU" dirty="0" err="1" smtClean="0"/>
              <a:t>їхньому</a:t>
            </a:r>
            <a:r>
              <a:rPr lang="ru-RU" dirty="0" smtClean="0"/>
              <a:t> </a:t>
            </a:r>
            <a:r>
              <a:rPr lang="ru-RU" dirty="0" err="1" smtClean="0"/>
              <a:t>виведенню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Адсорбує</a:t>
            </a:r>
            <a:r>
              <a:rPr lang="ru-RU" dirty="0" smtClean="0"/>
              <a:t> на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гази.</a:t>
            </a:r>
          </a:p>
          <a:p>
            <a:r>
              <a:rPr lang="ru-RU" dirty="0" err="1" smtClean="0"/>
              <a:t>Вугілля</a:t>
            </a:r>
            <a:r>
              <a:rPr lang="ru-RU" dirty="0" smtClean="0"/>
              <a:t> </a:t>
            </a:r>
            <a:r>
              <a:rPr lang="ru-RU" dirty="0" err="1" smtClean="0"/>
              <a:t>активоване</a:t>
            </a:r>
            <a:r>
              <a:rPr lang="ru-RU" dirty="0" smtClean="0"/>
              <a:t> у таблетках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меншу</a:t>
            </a:r>
            <a:r>
              <a:rPr lang="ru-RU" dirty="0" smtClean="0"/>
              <a:t> </a:t>
            </a:r>
            <a:r>
              <a:rPr lang="ru-RU" dirty="0" err="1" smtClean="0"/>
              <a:t>адсорбційну</a:t>
            </a:r>
            <a:r>
              <a:rPr lang="ru-RU" dirty="0" smtClean="0"/>
              <a:t> </a:t>
            </a:r>
            <a:r>
              <a:rPr lang="ru-RU" dirty="0" err="1" smtClean="0"/>
              <a:t>спроможність</a:t>
            </a:r>
            <a:r>
              <a:rPr lang="ru-RU" dirty="0" smtClean="0"/>
              <a:t>, у </a:t>
            </a:r>
            <a:r>
              <a:rPr lang="ru-RU" dirty="0" err="1" smtClean="0"/>
              <a:t>порівнянні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порошком,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зручне</a:t>
            </a:r>
            <a:r>
              <a:rPr lang="ru-RU" dirty="0" smtClean="0"/>
              <a:t> для </a:t>
            </a:r>
            <a:r>
              <a:rPr lang="ru-RU" dirty="0" err="1" smtClean="0"/>
              <a:t>застосування</a:t>
            </a:r>
            <a:r>
              <a:rPr lang="ru-RU" dirty="0" smtClean="0"/>
              <a:t>. Препарат не </a:t>
            </a:r>
            <a:r>
              <a:rPr lang="ru-RU" dirty="0" err="1" smtClean="0"/>
              <a:t>токсичний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Фармакокінетика</a:t>
            </a:r>
            <a:r>
              <a:rPr lang="ru-RU" dirty="0" smtClean="0"/>
              <a:t>. </a:t>
            </a:r>
            <a:r>
              <a:rPr lang="ru-RU" dirty="0" err="1" smtClean="0"/>
              <a:t>Вугілля</a:t>
            </a:r>
            <a:r>
              <a:rPr lang="ru-RU" dirty="0" smtClean="0"/>
              <a:t> </a:t>
            </a:r>
            <a:r>
              <a:rPr lang="ru-RU" dirty="0" err="1" smtClean="0"/>
              <a:t>активоване</a:t>
            </a:r>
            <a:r>
              <a:rPr lang="ru-RU" dirty="0" smtClean="0"/>
              <a:t> не </a:t>
            </a:r>
            <a:r>
              <a:rPr lang="ru-RU" dirty="0" err="1" smtClean="0"/>
              <a:t>абсорбується</a:t>
            </a:r>
            <a:r>
              <a:rPr lang="ru-RU" dirty="0" smtClean="0"/>
              <a:t>, добре </a:t>
            </a:r>
            <a:r>
              <a:rPr lang="ru-RU" dirty="0" err="1" smtClean="0"/>
              <a:t>виводиться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через кишечник.</a:t>
            </a:r>
            <a:endParaRPr lang="ru-RU" dirty="0"/>
          </a:p>
        </p:txBody>
      </p:sp>
    </p:spTree>
  </p:cSld>
  <p:clrMapOvr>
    <a:masterClrMapping/>
  </p:clrMapOvr>
  <p:transition advTm="40125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Аспирин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357298"/>
            <a:ext cx="3328982" cy="5500702"/>
          </a:xfrm>
        </p:spPr>
        <p:txBody>
          <a:bodyPr>
            <a:noAutofit/>
          </a:bodyPr>
          <a:lstStyle/>
          <a:p>
            <a:r>
              <a:rPr lang="ru-RU" sz="1600" dirty="0" err="1" smtClean="0"/>
              <a:t>Популярне</a:t>
            </a:r>
            <a:r>
              <a:rPr lang="ru-RU" sz="1600" dirty="0" smtClean="0"/>
              <a:t> </a:t>
            </a:r>
            <a:r>
              <a:rPr lang="ru-RU" sz="1600" dirty="0" err="1" smtClean="0"/>
              <a:t>знеболювальне</a:t>
            </a:r>
            <a:r>
              <a:rPr lang="ru-RU" sz="1600" dirty="0" smtClean="0"/>
              <a:t> (анальгетик), </a:t>
            </a:r>
            <a:r>
              <a:rPr lang="ru-RU" sz="1600" dirty="0" err="1" smtClean="0"/>
              <a:t>розроблений</a:t>
            </a:r>
            <a:r>
              <a:rPr lang="ru-RU" sz="1600" dirty="0" smtClean="0"/>
              <a:t> в 20 </a:t>
            </a:r>
            <a:r>
              <a:rPr lang="ru-RU" sz="1600" dirty="0" err="1" smtClean="0"/>
              <a:t>столітті</a:t>
            </a:r>
            <a:r>
              <a:rPr lang="ru-RU" sz="1600" dirty="0" smtClean="0"/>
              <a:t> як </a:t>
            </a:r>
            <a:r>
              <a:rPr lang="ru-RU" sz="1600" dirty="0" err="1" smtClean="0"/>
              <a:t>ліки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головного болю </a:t>
            </a:r>
            <a:r>
              <a:rPr lang="ru-RU" sz="1600" dirty="0" err="1" smtClean="0"/>
              <a:t>і</a:t>
            </a:r>
            <a:r>
              <a:rPr lang="ru-RU" sz="1600" dirty="0" smtClean="0"/>
              <a:t> артриту. </a:t>
            </a:r>
            <a:r>
              <a:rPr lang="ru-RU" sz="1600" dirty="0" err="1" smtClean="0"/>
              <a:t>Аспірин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простагландін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виробляється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дерева </a:t>
            </a:r>
            <a:r>
              <a:rPr lang="ru-RU" sz="1600" dirty="0" err="1" smtClean="0"/>
              <a:t>білої</a:t>
            </a:r>
            <a:r>
              <a:rPr lang="ru-RU" sz="1600" dirty="0" smtClean="0"/>
              <a:t> </a:t>
            </a:r>
            <a:r>
              <a:rPr lang="ru-RU" sz="1600" dirty="0" err="1" smtClean="0"/>
              <a:t>верби</a:t>
            </a:r>
            <a:r>
              <a:rPr lang="ru-RU" sz="1600" dirty="0" smtClean="0"/>
              <a:t> (</a:t>
            </a:r>
            <a:r>
              <a:rPr lang="en-US" sz="1600" dirty="0" smtClean="0"/>
              <a:t>Salix alba). </a:t>
            </a:r>
            <a:r>
              <a:rPr lang="ru-RU" sz="1600" dirty="0" smtClean="0"/>
              <a:t>При </a:t>
            </a:r>
            <a:r>
              <a:rPr lang="ru-RU" sz="1600" dirty="0" err="1" smtClean="0"/>
              <a:t>тривалому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 в </a:t>
            </a:r>
            <a:r>
              <a:rPr lang="ru-RU" sz="1600" dirty="0" err="1" smtClean="0"/>
              <a:t>помірних</a:t>
            </a:r>
            <a:r>
              <a:rPr lang="ru-RU" sz="1600" dirty="0" smtClean="0"/>
              <a:t> дозах </a:t>
            </a:r>
            <a:r>
              <a:rPr lang="ru-RU" sz="1600" dirty="0" err="1" smtClean="0"/>
              <a:t>аспірин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викликати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шлункову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кровотечу</a:t>
            </a:r>
            <a:r>
              <a:rPr lang="ru-RU" sz="1600" dirty="0" smtClean="0"/>
              <a:t>, </a:t>
            </a:r>
            <a:r>
              <a:rPr lang="ru-RU" sz="1600" dirty="0" err="1" smtClean="0"/>
              <a:t>пошкодження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нирок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дефекти</a:t>
            </a:r>
            <a:r>
              <a:rPr lang="ru-RU" sz="1600" dirty="0" smtClean="0"/>
              <a:t> слуху, тому </a:t>
            </a:r>
            <a:r>
              <a:rPr lang="ru-RU" sz="1600" dirty="0" err="1" smtClean="0"/>
              <a:t>аспірин</a:t>
            </a:r>
            <a:r>
              <a:rPr lang="ru-RU" sz="1600" dirty="0" smtClean="0"/>
              <a:t> не </a:t>
            </a:r>
            <a:r>
              <a:rPr lang="ru-RU" sz="1600" dirty="0" err="1" smtClean="0"/>
              <a:t>рекомендують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дітям</a:t>
            </a:r>
            <a:r>
              <a:rPr lang="ru-RU" sz="1600" dirty="0" smtClean="0"/>
              <a:t> до 12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вважають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викликати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рідкісне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захворювання</a:t>
            </a:r>
            <a:r>
              <a:rPr lang="ru-RU" sz="1600" dirty="0" smtClean="0"/>
              <a:t>, синдром Рея. </a:t>
            </a:r>
            <a:r>
              <a:rPr lang="ru-RU" sz="1600" dirty="0" err="1" smtClean="0"/>
              <a:t>Проте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дослідження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показують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аспірин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попередити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інфаркт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тромбоз, тому </a:t>
            </a:r>
            <a:r>
              <a:rPr lang="ru-RU" sz="1600" dirty="0" err="1" smtClean="0"/>
              <a:t>схильним</a:t>
            </a:r>
            <a:r>
              <a:rPr lang="ru-RU" sz="1600" dirty="0" smtClean="0"/>
              <a:t> до </a:t>
            </a:r>
            <a:r>
              <a:rPr lang="ru-RU" sz="1600" dirty="0" err="1" smtClean="0"/>
              <a:t>серцево-судинних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захворювань</a:t>
            </a:r>
            <a:r>
              <a:rPr lang="ru-RU" sz="1600" dirty="0" smtClean="0"/>
              <a:t> людям </a:t>
            </a:r>
            <a:r>
              <a:rPr lang="ru-RU" sz="1600" dirty="0" err="1" smtClean="0"/>
              <a:t>рекомендується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</a:t>
            </a:r>
            <a:r>
              <a:rPr lang="ru-RU" sz="1600" dirty="0" err="1" smtClean="0"/>
              <a:t>вживати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у </a:t>
            </a:r>
            <a:r>
              <a:rPr lang="ru-RU" sz="1600" dirty="0" err="1" smtClean="0"/>
              <a:t>малих</a:t>
            </a:r>
            <a:r>
              <a:rPr lang="ru-RU" sz="1600" dirty="0" smtClean="0"/>
              <a:t> </a:t>
            </a:r>
            <a:r>
              <a:rPr lang="ru-RU" sz="1600" dirty="0" err="1" smtClean="0"/>
              <a:t>дозуваннях</a:t>
            </a:r>
            <a:r>
              <a:rPr lang="ru-RU" sz="1600" dirty="0" smtClean="0"/>
              <a:t> (</a:t>
            </a:r>
            <a:r>
              <a:rPr lang="ru-RU" sz="1600" dirty="0" err="1" smtClean="0"/>
              <a:t>близько</a:t>
            </a:r>
            <a:r>
              <a:rPr lang="ru-RU" sz="1600" dirty="0" smtClean="0"/>
              <a:t> 80 мг на </a:t>
            </a:r>
            <a:r>
              <a:rPr lang="ru-RU" sz="1600" dirty="0" err="1" smtClean="0"/>
              <a:t>добу</a:t>
            </a:r>
            <a:r>
              <a:rPr lang="ru-RU" sz="1600" dirty="0" smtClean="0"/>
              <a:t>).</a:t>
            </a:r>
            <a:endParaRPr lang="ru-RU" sz="1600" dirty="0"/>
          </a:p>
        </p:txBody>
      </p:sp>
      <p:pic>
        <p:nvPicPr>
          <p:cNvPr id="5" name="Содержимое 4" descr="0826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25925" y="1288256"/>
            <a:ext cx="3810000" cy="3822700"/>
          </a:xfrm>
        </p:spPr>
      </p:pic>
    </p:spTree>
  </p:cSld>
  <p:clrMapOvr>
    <a:masterClrMapping/>
  </p:clrMapOvr>
  <p:transition advTm="40235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28604"/>
            <a:ext cx="5929353" cy="492922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71670" y="5500702"/>
            <a:ext cx="45720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/>
              <a:t>Ацетилсаліцилова</a:t>
            </a:r>
            <a:r>
              <a:rPr lang="ru-RU" sz="4000" dirty="0" smtClean="0"/>
              <a:t> кислота</a:t>
            </a:r>
            <a:endParaRPr lang="ru-RU" sz="4000" dirty="0"/>
          </a:p>
        </p:txBody>
      </p:sp>
    </p:spTree>
  </p:cSld>
  <p:clrMapOvr>
    <a:masterClrMapping/>
  </p:clrMapOvr>
  <p:transition advTm="264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"/>
            <a:ext cx="81439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                Бесалол </a:t>
            </a:r>
            <a:r>
              <a:rPr lang="ru-RU" dirty="0" err="1" smtClean="0"/>
              <a:t>проявляє</a:t>
            </a:r>
            <a:r>
              <a:rPr lang="ru-RU" dirty="0" smtClean="0"/>
              <a:t> </a:t>
            </a:r>
            <a:r>
              <a:rPr lang="ru-RU" dirty="0" err="1" smtClean="0"/>
              <a:t>спазмолітичну,холінолітичну</a:t>
            </a:r>
            <a:r>
              <a:rPr lang="ru-RU" dirty="0" smtClean="0"/>
              <a:t>, </a:t>
            </a:r>
            <a:r>
              <a:rPr lang="ru-RU" dirty="0" err="1" smtClean="0"/>
              <a:t>певну</a:t>
            </a:r>
            <a:r>
              <a:rPr lang="ru-RU" dirty="0" smtClean="0"/>
              <a:t> </a:t>
            </a:r>
            <a:r>
              <a:rPr lang="ru-RU" dirty="0" err="1" smtClean="0"/>
              <a:t>знеболюючу</a:t>
            </a:r>
            <a:r>
              <a:rPr lang="ru-RU" dirty="0" smtClean="0"/>
              <a:t> та </a:t>
            </a:r>
            <a:r>
              <a:rPr lang="ru-RU" dirty="0" err="1" smtClean="0"/>
              <a:t>антисептичну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. </a:t>
            </a:r>
            <a:r>
              <a:rPr lang="ru-RU" dirty="0" err="1" smtClean="0"/>
              <a:t>Перші</a:t>
            </a:r>
            <a:r>
              <a:rPr lang="ru-RU" dirty="0" smtClean="0"/>
              <a:t> три </a:t>
            </a:r>
            <a:r>
              <a:rPr lang="ru-RU" dirty="0" err="1" smtClean="0"/>
              <a:t>ефектиобумовлені</a:t>
            </a:r>
            <a:r>
              <a:rPr lang="ru-RU" dirty="0" smtClean="0"/>
              <a:t> </a:t>
            </a:r>
            <a:r>
              <a:rPr lang="ru-RU" dirty="0" err="1" smtClean="0"/>
              <a:t>алкалоїдами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атропіну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містяться</a:t>
            </a:r>
            <a:r>
              <a:rPr lang="ru-RU" dirty="0" smtClean="0"/>
              <a:t> в </a:t>
            </a:r>
            <a:r>
              <a:rPr lang="ru-RU" dirty="0" err="1" smtClean="0"/>
              <a:t>екстракті</a:t>
            </a:r>
            <a:r>
              <a:rPr lang="ru-RU" dirty="0" smtClean="0"/>
              <a:t> </a:t>
            </a:r>
            <a:r>
              <a:rPr lang="ru-RU" dirty="0" err="1" smtClean="0"/>
              <a:t>беладони,антисептична</a:t>
            </a:r>
            <a:r>
              <a:rPr lang="ru-RU" dirty="0" smtClean="0"/>
              <a:t> </a:t>
            </a:r>
            <a:r>
              <a:rPr lang="ru-RU" dirty="0" err="1" smtClean="0"/>
              <a:t>дія</a:t>
            </a:r>
            <a:r>
              <a:rPr lang="ru-RU" dirty="0" smtClean="0"/>
              <a:t> </a:t>
            </a:r>
            <a:r>
              <a:rPr lang="ru-RU" dirty="0" err="1" smtClean="0"/>
              <a:t>пов’язана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фенілсаліцилатом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розщеплюється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лужномусередовищі</a:t>
            </a:r>
            <a:r>
              <a:rPr lang="ru-RU" dirty="0" smtClean="0"/>
              <a:t> кишечнику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вивільненням</a:t>
            </a:r>
            <a:r>
              <a:rPr lang="ru-RU" dirty="0" smtClean="0"/>
              <a:t> фенолу (</a:t>
            </a:r>
            <a:r>
              <a:rPr lang="ru-RU" dirty="0" err="1" smtClean="0"/>
              <a:t>пригнічує</a:t>
            </a:r>
            <a:r>
              <a:rPr lang="ru-RU" dirty="0" smtClean="0"/>
              <a:t> </a:t>
            </a:r>
            <a:r>
              <a:rPr lang="ru-RU" dirty="0" err="1" smtClean="0"/>
              <a:t>патогенну</a:t>
            </a:r>
            <a:r>
              <a:rPr lang="ru-RU" dirty="0" smtClean="0"/>
              <a:t> флору) </a:t>
            </a:r>
            <a:r>
              <a:rPr lang="ru-RU" dirty="0" err="1" smtClean="0"/>
              <a:t>ісаліцилової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(</a:t>
            </a:r>
            <a:r>
              <a:rPr lang="ru-RU" dirty="0" err="1" smtClean="0"/>
              <a:t>протизапальна</a:t>
            </a:r>
            <a:r>
              <a:rPr lang="ru-RU" dirty="0" smtClean="0"/>
              <a:t> </a:t>
            </a:r>
            <a:r>
              <a:rPr lang="ru-RU" dirty="0" err="1" smtClean="0"/>
              <a:t>дія</a:t>
            </a:r>
            <a:r>
              <a:rPr lang="ru-RU" dirty="0" smtClean="0"/>
              <a:t>). </a:t>
            </a:r>
            <a:r>
              <a:rPr lang="ru-RU" dirty="0" err="1" smtClean="0"/>
              <a:t>Особливістю</a:t>
            </a:r>
            <a:r>
              <a:rPr lang="ru-RU" dirty="0" smtClean="0"/>
              <a:t> </a:t>
            </a:r>
            <a:r>
              <a:rPr lang="ru-RU" dirty="0" err="1" smtClean="0"/>
              <a:t>фенілсаліцілату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те, </a:t>
            </a:r>
            <a:r>
              <a:rPr lang="ru-RU" dirty="0" err="1" smtClean="0"/>
              <a:t>щовін</a:t>
            </a:r>
            <a:r>
              <a:rPr lang="ru-RU" dirty="0" smtClean="0"/>
              <a:t> при </a:t>
            </a:r>
            <a:r>
              <a:rPr lang="ru-RU" dirty="0" err="1" smtClean="0"/>
              <a:t>тривалому</a:t>
            </a:r>
            <a:r>
              <a:rPr lang="ru-RU" dirty="0" smtClean="0"/>
              <a:t> </a:t>
            </a:r>
            <a:r>
              <a:rPr lang="ru-RU" dirty="0" err="1" smtClean="0"/>
              <a:t>застосуванні</a:t>
            </a:r>
            <a:r>
              <a:rPr lang="ru-RU" dirty="0" smtClean="0"/>
              <a:t> не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дисбактеріозу</a:t>
            </a:r>
            <a:r>
              <a:rPr lang="ru-RU" dirty="0" smtClean="0"/>
              <a:t> кишечнику.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071678"/>
            <a:ext cx="764386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       </a:t>
            </a:r>
            <a:r>
              <a:rPr lang="ru-RU" sz="2000" b="1" dirty="0" err="1" smtClean="0"/>
              <a:t>Мезин</a:t>
            </a:r>
            <a:r>
              <a:rPr lang="ru-RU" dirty="0" err="1" smtClean="0"/>
              <a:t>.Травний</a:t>
            </a:r>
            <a:r>
              <a:rPr lang="ru-RU" dirty="0" smtClean="0"/>
              <a:t> </a:t>
            </a:r>
            <a:r>
              <a:rPr lang="ru-RU" dirty="0" err="1" smtClean="0"/>
              <a:t>ферментний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, </a:t>
            </a:r>
            <a:r>
              <a:rPr lang="ru-RU" dirty="0" err="1" smtClean="0"/>
              <a:t>заповнює</a:t>
            </a:r>
            <a:r>
              <a:rPr lang="ru-RU" dirty="0" smtClean="0"/>
              <a:t> </a:t>
            </a:r>
            <a:r>
              <a:rPr lang="ru-RU" dirty="0" err="1" smtClean="0"/>
              <a:t>дефіцит</a:t>
            </a:r>
            <a:r>
              <a:rPr lang="ru-RU" dirty="0" smtClean="0"/>
              <a:t> </a:t>
            </a:r>
            <a:r>
              <a:rPr lang="ru-RU" dirty="0" err="1" smtClean="0"/>
              <a:t>ферментів</a:t>
            </a:r>
            <a:r>
              <a:rPr lang="ru-RU" dirty="0" smtClean="0"/>
              <a:t> </a:t>
            </a:r>
            <a:r>
              <a:rPr lang="ru-RU" dirty="0" err="1" smtClean="0"/>
              <a:t>підшлункової</a:t>
            </a:r>
            <a:r>
              <a:rPr lang="ru-RU" dirty="0" smtClean="0"/>
              <a:t> </a:t>
            </a:r>
            <a:r>
              <a:rPr lang="ru-RU" dirty="0" err="1" smtClean="0"/>
              <a:t>залози</a:t>
            </a:r>
            <a:r>
              <a:rPr lang="ru-RU" dirty="0" smtClean="0"/>
              <a:t>,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протеолітичну</a:t>
            </a:r>
            <a:r>
              <a:rPr lang="ru-RU" dirty="0" smtClean="0"/>
              <a:t>, </a:t>
            </a:r>
            <a:r>
              <a:rPr lang="ru-RU" dirty="0" err="1" smtClean="0"/>
              <a:t>амілолітичну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ліполітичну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. </a:t>
            </a:r>
            <a:r>
              <a:rPr lang="ru-RU" dirty="0" err="1" smtClean="0"/>
              <a:t>Вхідні</a:t>
            </a:r>
            <a:r>
              <a:rPr lang="ru-RU" dirty="0" smtClean="0"/>
              <a:t> в склад </a:t>
            </a:r>
            <a:r>
              <a:rPr lang="ru-RU" dirty="0" err="1" smtClean="0"/>
              <a:t>панкреатичні</a:t>
            </a:r>
            <a:r>
              <a:rPr lang="ru-RU" dirty="0" smtClean="0"/>
              <a:t> </a:t>
            </a:r>
            <a:r>
              <a:rPr lang="ru-RU" dirty="0" err="1" smtClean="0"/>
              <a:t>ферменти</a:t>
            </a:r>
            <a:r>
              <a:rPr lang="ru-RU" dirty="0" smtClean="0"/>
              <a:t> (</a:t>
            </a:r>
            <a:r>
              <a:rPr lang="ru-RU" dirty="0" err="1" smtClean="0"/>
              <a:t>ліпаза</a:t>
            </a:r>
            <a:r>
              <a:rPr lang="ru-RU" dirty="0" smtClean="0"/>
              <a:t>, </a:t>
            </a:r>
            <a:r>
              <a:rPr lang="ru-RU" dirty="0" err="1" smtClean="0"/>
              <a:t>альфа-амілаза</a:t>
            </a:r>
            <a:r>
              <a:rPr lang="ru-RU" dirty="0" smtClean="0"/>
              <a:t>, трипсин, </a:t>
            </a:r>
            <a:r>
              <a:rPr lang="ru-RU" dirty="0" err="1" smtClean="0"/>
              <a:t>хімотрипсин</a:t>
            </a:r>
            <a:r>
              <a:rPr lang="ru-RU" dirty="0" smtClean="0"/>
              <a:t>) </a:t>
            </a:r>
            <a:r>
              <a:rPr lang="ru-RU" dirty="0" err="1" smtClean="0"/>
              <a:t>сприяють</a:t>
            </a:r>
            <a:r>
              <a:rPr lang="ru-RU" dirty="0" smtClean="0"/>
              <a:t> </a:t>
            </a:r>
            <a:r>
              <a:rPr lang="ru-RU" dirty="0" err="1" smtClean="0"/>
              <a:t>розщеплюванню</a:t>
            </a:r>
            <a:r>
              <a:rPr lang="ru-RU" dirty="0" smtClean="0"/>
              <a:t> </a:t>
            </a:r>
            <a:r>
              <a:rPr lang="ru-RU" dirty="0" err="1" smtClean="0"/>
              <a:t>білків</a:t>
            </a:r>
            <a:r>
              <a:rPr lang="ru-RU" dirty="0" smtClean="0"/>
              <a:t> до </a:t>
            </a:r>
            <a:r>
              <a:rPr lang="ru-RU" dirty="0" err="1" smtClean="0"/>
              <a:t>амінокислот</a:t>
            </a:r>
            <a:r>
              <a:rPr lang="ru-RU" dirty="0" smtClean="0"/>
              <a:t>, </a:t>
            </a:r>
            <a:r>
              <a:rPr lang="ru-RU" dirty="0" err="1" smtClean="0"/>
              <a:t>жирів</a:t>
            </a:r>
            <a:r>
              <a:rPr lang="ru-RU" dirty="0" smtClean="0"/>
              <a:t> -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гліцерину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жирних</a:t>
            </a:r>
            <a:r>
              <a:rPr lang="ru-RU" dirty="0" smtClean="0"/>
              <a:t> кислот, </a:t>
            </a:r>
            <a:r>
              <a:rPr lang="ru-RU" dirty="0" err="1" smtClean="0"/>
              <a:t>крохмалю</a:t>
            </a:r>
            <a:r>
              <a:rPr lang="ru-RU" dirty="0" smtClean="0"/>
              <a:t> - до декстрину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моносахаридів</a:t>
            </a:r>
            <a:r>
              <a:rPr lang="ru-RU" dirty="0" smtClean="0"/>
              <a:t>, </a:t>
            </a:r>
            <a:r>
              <a:rPr lang="ru-RU" dirty="0" err="1" smtClean="0"/>
              <a:t>покращує</a:t>
            </a:r>
            <a:r>
              <a:rPr lang="ru-RU" dirty="0" smtClean="0"/>
              <a:t> </a:t>
            </a:r>
            <a:r>
              <a:rPr lang="ru-RU" dirty="0" err="1" smtClean="0"/>
              <a:t>функціональний</a:t>
            </a:r>
            <a:r>
              <a:rPr lang="ru-RU" dirty="0" smtClean="0"/>
              <a:t> стан ЖКТ, </a:t>
            </a:r>
            <a:r>
              <a:rPr lang="ru-RU" dirty="0" err="1" smtClean="0"/>
              <a:t>нормалізує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травлення</a:t>
            </a:r>
            <a:r>
              <a:rPr lang="ru-RU" dirty="0" smtClean="0"/>
              <a:t>. Трипсин </a:t>
            </a:r>
            <a:r>
              <a:rPr lang="ru-RU" dirty="0" err="1" smtClean="0"/>
              <a:t>пригнічує</a:t>
            </a:r>
            <a:r>
              <a:rPr lang="ru-RU" dirty="0" smtClean="0"/>
              <a:t> </a:t>
            </a:r>
            <a:r>
              <a:rPr lang="ru-RU" dirty="0" err="1" smtClean="0"/>
              <a:t>секрецію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стимулює</a:t>
            </a:r>
            <a:r>
              <a:rPr lang="ru-RU" dirty="0" smtClean="0"/>
              <a:t> </a:t>
            </a:r>
            <a:r>
              <a:rPr lang="ru-RU" dirty="0" err="1" smtClean="0"/>
              <a:t>секрецію</a:t>
            </a:r>
            <a:r>
              <a:rPr lang="ru-RU" dirty="0" smtClean="0"/>
              <a:t> </a:t>
            </a:r>
            <a:r>
              <a:rPr lang="ru-RU" dirty="0" err="1" smtClean="0"/>
              <a:t>підшлункової</a:t>
            </a:r>
            <a:r>
              <a:rPr lang="ru-RU" dirty="0" smtClean="0"/>
              <a:t> </a:t>
            </a:r>
            <a:r>
              <a:rPr lang="ru-RU" dirty="0" err="1" smtClean="0"/>
              <a:t>залози</a:t>
            </a:r>
            <a:r>
              <a:rPr lang="ru-RU" dirty="0" smtClean="0"/>
              <a:t>, </a:t>
            </a:r>
            <a:r>
              <a:rPr lang="ru-RU" dirty="0" err="1" smtClean="0"/>
              <a:t>надаючи</a:t>
            </a:r>
            <a:r>
              <a:rPr lang="ru-RU" dirty="0" smtClean="0"/>
              <a:t> </a:t>
            </a:r>
            <a:r>
              <a:rPr lang="ru-RU" dirty="0" err="1" smtClean="0"/>
              <a:t>анальгезірующєє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. </a:t>
            </a:r>
            <a:r>
              <a:rPr lang="ru-RU" dirty="0" err="1" smtClean="0"/>
              <a:t>Панкреатичні</a:t>
            </a:r>
            <a:r>
              <a:rPr lang="ru-RU" dirty="0" smtClean="0"/>
              <a:t> </a:t>
            </a:r>
            <a:r>
              <a:rPr lang="ru-RU" dirty="0" err="1" smtClean="0"/>
              <a:t>ферменти</a:t>
            </a:r>
            <a:r>
              <a:rPr lang="ru-RU" dirty="0" smtClean="0"/>
              <a:t> </a:t>
            </a:r>
            <a:r>
              <a:rPr lang="ru-RU" dirty="0" err="1" smtClean="0"/>
              <a:t>вивільняються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лікарської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в </a:t>
            </a:r>
            <a:r>
              <a:rPr lang="ru-RU" dirty="0" err="1" smtClean="0"/>
              <a:t>лужному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 тонкого кишечника,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захищені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шлункового</a:t>
            </a:r>
            <a:r>
              <a:rPr lang="ru-RU" dirty="0" smtClean="0"/>
              <a:t> соку </a:t>
            </a:r>
            <a:r>
              <a:rPr lang="ru-RU" dirty="0" err="1" smtClean="0"/>
              <a:t>оболонкою</a:t>
            </a:r>
            <a:r>
              <a:rPr lang="ru-RU" dirty="0" smtClean="0"/>
              <a:t>. Максимальна </a:t>
            </a:r>
            <a:r>
              <a:rPr lang="ru-RU" dirty="0" err="1" smtClean="0"/>
              <a:t>ферментативна</a:t>
            </a:r>
            <a:r>
              <a:rPr lang="ru-RU" dirty="0" smtClean="0"/>
              <a:t> </a:t>
            </a:r>
            <a:r>
              <a:rPr lang="ru-RU" dirty="0" err="1" smtClean="0"/>
              <a:t>активність</a:t>
            </a:r>
            <a:r>
              <a:rPr lang="ru-RU" dirty="0" smtClean="0"/>
              <a:t> препарату </a:t>
            </a:r>
            <a:r>
              <a:rPr lang="ru-RU" dirty="0" err="1" smtClean="0"/>
              <a:t>наголошується</a:t>
            </a:r>
            <a:r>
              <a:rPr lang="ru-RU" dirty="0" smtClean="0"/>
              <a:t> через 30-45 </a:t>
            </a:r>
            <a:r>
              <a:rPr lang="ru-RU" dirty="0" err="1" smtClean="0"/>
              <a:t>мін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перорального</a:t>
            </a:r>
            <a:r>
              <a:rPr lang="ru-RU" dirty="0" smtClean="0"/>
              <a:t> </a:t>
            </a:r>
            <a:r>
              <a:rPr lang="ru-RU" dirty="0" err="1" smtClean="0"/>
              <a:t>прийому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Tm="115672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М'ятні</a:t>
            </a:r>
            <a:r>
              <a:rPr lang="ru-RU" dirty="0" smtClean="0"/>
              <a:t> таблетки </a:t>
            </a:r>
            <a:r>
              <a:rPr lang="ru-RU" dirty="0" smtClean="0"/>
              <a:t> </a:t>
            </a:r>
            <a:r>
              <a:rPr lang="ru-RU" dirty="0" err="1" smtClean="0"/>
              <a:t>допомагають</a:t>
            </a:r>
            <a:r>
              <a:rPr lang="ru-RU" dirty="0" smtClean="0"/>
              <a:t> при </a:t>
            </a:r>
            <a:r>
              <a:rPr lang="ru-RU" dirty="0" err="1" smtClean="0"/>
              <a:t>болі</a:t>
            </a:r>
            <a:r>
              <a:rPr lang="ru-RU" dirty="0" smtClean="0"/>
              <a:t> в </a:t>
            </a:r>
            <a:r>
              <a:rPr lang="ru-RU" dirty="0" err="1" smtClean="0"/>
              <a:t>животі,викликають</a:t>
            </a:r>
            <a:r>
              <a:rPr lang="ru-RU" dirty="0" smtClean="0"/>
              <a:t> </a:t>
            </a:r>
            <a:r>
              <a:rPr lang="ru-RU" dirty="0" err="1" smtClean="0"/>
              <a:t>рефлекторнийспазмолітичний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, </a:t>
            </a:r>
            <a:r>
              <a:rPr lang="ru-RU" dirty="0" err="1" smtClean="0"/>
              <a:t>чинять</a:t>
            </a:r>
            <a:r>
              <a:rPr lang="ru-RU" dirty="0" smtClean="0"/>
              <a:t> </a:t>
            </a:r>
            <a:r>
              <a:rPr lang="ru-RU" dirty="0" err="1" smtClean="0"/>
              <a:t>незначний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седативний</a:t>
            </a:r>
            <a:r>
              <a:rPr lang="ru-RU" dirty="0" smtClean="0"/>
              <a:t> та </a:t>
            </a:r>
            <a:r>
              <a:rPr lang="ru-RU" dirty="0" err="1" smtClean="0"/>
              <a:t>жовчогінний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214422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 </a:t>
            </a:r>
            <a:r>
              <a:rPr lang="ru-RU" dirty="0" err="1" smtClean="0"/>
              <a:t>М'ятні</a:t>
            </a:r>
            <a:r>
              <a:rPr lang="ru-RU" dirty="0" smtClean="0"/>
              <a:t> таблетки </a:t>
            </a:r>
            <a:r>
              <a:rPr lang="ru-RU" dirty="0" err="1" smtClean="0"/>
              <a:t>застосовують</a:t>
            </a:r>
            <a:r>
              <a:rPr lang="ru-RU" dirty="0" smtClean="0"/>
              <a:t> </a:t>
            </a:r>
            <a:r>
              <a:rPr lang="ru-RU" dirty="0" err="1" smtClean="0"/>
              <a:t>принудоті</a:t>
            </a:r>
            <a:r>
              <a:rPr lang="ru-RU" dirty="0" smtClean="0"/>
              <a:t>, </a:t>
            </a:r>
            <a:r>
              <a:rPr lang="ru-RU" dirty="0" err="1" smtClean="0"/>
              <a:t>блюванні</a:t>
            </a:r>
            <a:r>
              <a:rPr lang="ru-RU" dirty="0" smtClean="0"/>
              <a:t>, спазмах гладких </a:t>
            </a:r>
            <a:r>
              <a:rPr lang="ru-RU" dirty="0" err="1" smtClean="0"/>
              <a:t>м'язів</a:t>
            </a:r>
            <a:r>
              <a:rPr lang="ru-RU" dirty="0" smtClean="0"/>
              <a:t>, </a:t>
            </a:r>
            <a:r>
              <a:rPr lang="ru-RU" dirty="0" err="1" smtClean="0"/>
              <a:t>неприємних</a:t>
            </a:r>
            <a:r>
              <a:rPr lang="ru-RU" dirty="0" smtClean="0"/>
              <a:t> </a:t>
            </a:r>
            <a:r>
              <a:rPr lang="ru-RU" dirty="0" err="1" smtClean="0"/>
              <a:t>відчуттях</a:t>
            </a:r>
            <a:r>
              <a:rPr lang="ru-RU" dirty="0" smtClean="0"/>
              <a:t> </a:t>
            </a:r>
            <a:r>
              <a:rPr lang="ru-RU" dirty="0" err="1" smtClean="0"/>
              <a:t>гіркоти</a:t>
            </a:r>
            <a:r>
              <a:rPr lang="ru-RU" dirty="0" smtClean="0"/>
              <a:t> в </a:t>
            </a:r>
            <a:r>
              <a:rPr lang="ru-RU" dirty="0" err="1" smtClean="0"/>
              <a:t>роті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000240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Також для зменшення болю в шлунку можна використовувати </a:t>
            </a:r>
            <a:r>
              <a:rPr lang="uk-UA" dirty="0" err="1" smtClean="0"/>
              <a:t>“Ренні”.Особливо</a:t>
            </a:r>
            <a:r>
              <a:rPr lang="uk-UA" dirty="0" smtClean="0"/>
              <a:t> при  печія, гастрит,виразка та інші.</a:t>
            </a:r>
            <a:endParaRPr lang="ru-RU" dirty="0"/>
          </a:p>
        </p:txBody>
      </p:sp>
      <p:pic>
        <p:nvPicPr>
          <p:cNvPr id="3074" name="Picture 2" descr="E:\52b2eea35e61f0128daab8ac61e8c4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714620"/>
            <a:ext cx="6858048" cy="4143380"/>
          </a:xfrm>
          <a:prstGeom prst="rect">
            <a:avLst/>
          </a:prstGeom>
          <a:noFill/>
        </p:spPr>
      </p:pic>
    </p:spTree>
  </p:cSld>
  <p:clrMapOvr>
    <a:masterClrMapping/>
  </p:clrMapOvr>
  <p:transition advTm="235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           </a:t>
            </a:r>
            <a:r>
              <a:rPr lang="ru-RU" b="1" dirty="0" err="1" smtClean="0"/>
              <a:t>Корвалол</a:t>
            </a:r>
            <a:r>
              <a:rPr lang="ru-RU" dirty="0" smtClean="0"/>
              <a:t>- </a:t>
            </a:r>
            <a:r>
              <a:rPr lang="ru-RU" dirty="0" err="1" smtClean="0"/>
              <a:t>заспокійливий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спазмолітичний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, </a:t>
            </a:r>
            <a:r>
              <a:rPr lang="ru-RU" dirty="0" err="1" smtClean="0"/>
              <a:t>дія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, як комплексного </a:t>
            </a:r>
            <a:r>
              <a:rPr lang="ru-RU" dirty="0" err="1" smtClean="0"/>
              <a:t>препарату,визначається</a:t>
            </a:r>
            <a:r>
              <a:rPr lang="ru-RU" dirty="0" smtClean="0"/>
              <a:t> компонентами,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до </a:t>
            </a:r>
            <a:r>
              <a:rPr lang="ru-RU" dirty="0" err="1" smtClean="0"/>
              <a:t>його</a:t>
            </a:r>
            <a:r>
              <a:rPr lang="ru-RU" dirty="0" smtClean="0"/>
              <a:t> складу. </a:t>
            </a:r>
          </a:p>
          <a:p>
            <a:r>
              <a:rPr lang="ru-RU" dirty="0" err="1" smtClean="0"/>
              <a:t>Етиловий</a:t>
            </a:r>
            <a:r>
              <a:rPr lang="ru-RU" dirty="0" smtClean="0"/>
              <a:t> </a:t>
            </a:r>
            <a:r>
              <a:rPr lang="ru-RU" dirty="0" err="1" smtClean="0"/>
              <a:t>ефір</a:t>
            </a:r>
            <a:r>
              <a:rPr lang="ru-RU" dirty="0" smtClean="0"/>
              <a:t> </a:t>
            </a:r>
            <a:r>
              <a:rPr lang="el-GR" dirty="0" smtClean="0"/>
              <a:t>-</a:t>
            </a:r>
            <a:r>
              <a:rPr lang="ru-RU" dirty="0" err="1" smtClean="0"/>
              <a:t>бромізовалеріанової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</a:t>
            </a:r>
            <a:r>
              <a:rPr lang="ru-RU" dirty="0" err="1" smtClean="0"/>
              <a:t>виявляє</a:t>
            </a:r>
            <a:r>
              <a:rPr lang="ru-RU" dirty="0" smtClean="0"/>
              <a:t> </a:t>
            </a:r>
            <a:r>
              <a:rPr lang="ru-RU" dirty="0" err="1" smtClean="0"/>
              <a:t>рефлекторну</a:t>
            </a:r>
            <a:r>
              <a:rPr lang="ru-RU" dirty="0" smtClean="0"/>
              <a:t> </a:t>
            </a:r>
            <a:r>
              <a:rPr lang="ru-RU" dirty="0" err="1" smtClean="0"/>
              <a:t>заспокійливу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, </a:t>
            </a:r>
            <a:r>
              <a:rPr lang="ru-RU" dirty="0" err="1" smtClean="0"/>
              <a:t>зумовлену</a:t>
            </a:r>
            <a:r>
              <a:rPr lang="ru-RU" dirty="0" smtClean="0"/>
              <a:t> </a:t>
            </a:r>
            <a:r>
              <a:rPr lang="ru-RU" dirty="0" err="1" smtClean="0"/>
              <a:t>подразненням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рецепторів</a:t>
            </a:r>
            <a:r>
              <a:rPr lang="ru-RU" dirty="0" smtClean="0"/>
              <a:t> </a:t>
            </a:r>
            <a:r>
              <a:rPr lang="ru-RU" dirty="0" err="1" smtClean="0"/>
              <a:t>ротової</a:t>
            </a:r>
            <a:r>
              <a:rPr lang="ru-RU" dirty="0" smtClean="0"/>
              <a:t> </a:t>
            </a:r>
            <a:r>
              <a:rPr lang="ru-RU" dirty="0" err="1" smtClean="0"/>
              <a:t>порожнинита</a:t>
            </a:r>
            <a:r>
              <a:rPr lang="ru-RU" dirty="0" smtClean="0"/>
              <a:t> </a:t>
            </a:r>
            <a:r>
              <a:rPr lang="ru-RU" dirty="0" err="1" smtClean="0"/>
              <a:t>носогорла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      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428737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При </a:t>
            </a:r>
            <a:r>
              <a:rPr lang="ru-RU" dirty="0" err="1" smtClean="0"/>
              <a:t>прийомі</a:t>
            </a:r>
            <a:r>
              <a:rPr lang="ru-RU" dirty="0" smtClean="0"/>
              <a:t> </a:t>
            </a:r>
            <a:r>
              <a:rPr lang="ru-RU" dirty="0" err="1" smtClean="0"/>
              <a:t>всередину</a:t>
            </a:r>
            <a:r>
              <a:rPr lang="ru-RU" dirty="0" smtClean="0"/>
              <a:t> </a:t>
            </a:r>
            <a:r>
              <a:rPr lang="ru-RU" dirty="0" err="1" smtClean="0"/>
              <a:t>всмоктування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в </a:t>
            </a:r>
            <a:r>
              <a:rPr lang="ru-RU" dirty="0" err="1" smtClean="0"/>
              <a:t>під’язиковій</a:t>
            </a:r>
            <a:r>
              <a:rPr lang="ru-RU" dirty="0" smtClean="0"/>
              <a:t> </a:t>
            </a:r>
            <a:r>
              <a:rPr lang="ru-RU" dirty="0" err="1" smtClean="0"/>
              <a:t>ділянці</a:t>
            </a:r>
            <a:r>
              <a:rPr lang="ru-RU" dirty="0" smtClean="0"/>
              <a:t>, </a:t>
            </a:r>
            <a:r>
              <a:rPr lang="ru-RU" dirty="0" err="1" smtClean="0"/>
              <a:t>біодоступність</a:t>
            </a:r>
            <a:r>
              <a:rPr lang="ru-RU" dirty="0" smtClean="0"/>
              <a:t> </a:t>
            </a:r>
            <a:r>
              <a:rPr lang="ru-RU" dirty="0" err="1" smtClean="0"/>
              <a:t>складових</a:t>
            </a:r>
            <a:r>
              <a:rPr lang="ru-RU" dirty="0" smtClean="0"/>
              <a:t> </a:t>
            </a:r>
            <a:r>
              <a:rPr lang="ru-RU" dirty="0" err="1" smtClean="0"/>
              <a:t>висока</a:t>
            </a:r>
            <a:r>
              <a:rPr lang="ru-RU" dirty="0" smtClean="0"/>
              <a:t> (</a:t>
            </a:r>
            <a:r>
              <a:rPr lang="ru-RU" dirty="0" err="1" smtClean="0"/>
              <a:t>близько</a:t>
            </a:r>
            <a:r>
              <a:rPr lang="ru-RU" dirty="0" smtClean="0"/>
              <a:t> 60–80%). Особливо </a:t>
            </a:r>
            <a:r>
              <a:rPr lang="ru-RU" dirty="0" err="1" smtClean="0"/>
              <a:t>швидко</a:t>
            </a:r>
            <a:r>
              <a:rPr lang="ru-RU" dirty="0" smtClean="0"/>
              <a:t> (через 5–10 </a:t>
            </a:r>
            <a:r>
              <a:rPr lang="ru-RU" dirty="0" err="1" smtClean="0"/>
              <a:t>хвилин</a:t>
            </a:r>
            <a:r>
              <a:rPr lang="ru-RU" dirty="0" smtClean="0"/>
              <a:t>) </a:t>
            </a:r>
            <a:r>
              <a:rPr lang="ru-RU" dirty="0" err="1" smtClean="0"/>
              <a:t>ефект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при </a:t>
            </a:r>
            <a:r>
              <a:rPr lang="ru-RU" dirty="0" err="1" smtClean="0"/>
              <a:t>триманні</a:t>
            </a:r>
            <a:r>
              <a:rPr lang="ru-RU" dirty="0" smtClean="0"/>
              <a:t> в </a:t>
            </a:r>
            <a:r>
              <a:rPr lang="ru-RU" dirty="0" err="1" smtClean="0"/>
              <a:t>роті</a:t>
            </a:r>
            <a:r>
              <a:rPr lang="ru-RU" dirty="0" smtClean="0"/>
              <a:t>(</a:t>
            </a:r>
            <a:r>
              <a:rPr lang="ru-RU" dirty="0" err="1" smtClean="0"/>
              <a:t>сублінгвальне</a:t>
            </a:r>
            <a:r>
              <a:rPr lang="ru-RU" dirty="0" smtClean="0"/>
              <a:t> </a:t>
            </a:r>
            <a:r>
              <a:rPr lang="ru-RU" dirty="0" err="1" smtClean="0"/>
              <a:t>всмоктування</a:t>
            </a:r>
            <a:r>
              <a:rPr lang="ru-RU" dirty="0" smtClean="0"/>
              <a:t>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прийомі</a:t>
            </a:r>
            <a:r>
              <a:rPr lang="ru-RU" dirty="0" smtClean="0"/>
              <a:t> на </a:t>
            </a:r>
            <a:r>
              <a:rPr lang="ru-RU" dirty="0" err="1" smtClean="0"/>
              <a:t>грудочці</a:t>
            </a:r>
            <a:r>
              <a:rPr lang="ru-RU" dirty="0" smtClean="0"/>
              <a:t> </a:t>
            </a:r>
            <a:r>
              <a:rPr lang="ru-RU" dirty="0" err="1" smtClean="0"/>
              <a:t>цукру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571744"/>
            <a:ext cx="8572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Валер</a:t>
            </a:r>
            <a:r>
              <a:rPr lang="uk-UA" b="1" dirty="0" err="1" smtClean="0"/>
              <a:t>іанка-</a:t>
            </a:r>
            <a:r>
              <a:rPr lang="uk-UA" b="1" dirty="0" smtClean="0"/>
              <a:t> </a:t>
            </a:r>
            <a:r>
              <a:rPr lang="uk-UA" dirty="0" smtClean="0"/>
              <a:t>це заспокійливий </a:t>
            </a:r>
            <a:r>
              <a:rPr lang="uk-UA" dirty="0" err="1" smtClean="0"/>
              <a:t>засіб.Вона</a:t>
            </a:r>
            <a:r>
              <a:rPr lang="uk-UA" dirty="0" smtClean="0"/>
              <a:t> </a:t>
            </a:r>
            <a:r>
              <a:rPr lang="ru-RU" dirty="0" err="1" smtClean="0"/>
              <a:t>відома</a:t>
            </a:r>
            <a:r>
              <a:rPr lang="ru-RU" dirty="0" smtClean="0"/>
              <a:t> </a:t>
            </a:r>
            <a:r>
              <a:rPr lang="ru-RU" dirty="0" err="1" smtClean="0"/>
              <a:t>багатьом</a:t>
            </a:r>
            <a:r>
              <a:rPr lang="ru-RU" dirty="0" smtClean="0"/>
              <a:t>: </a:t>
            </a:r>
            <a:r>
              <a:rPr lang="ru-RU" dirty="0" err="1" smtClean="0"/>
              <a:t>якщо</a:t>
            </a:r>
            <a:r>
              <a:rPr lang="ru-RU" dirty="0" smtClean="0"/>
              <a:t> не сама </a:t>
            </a:r>
            <a:r>
              <a:rPr lang="ru-RU" dirty="0" err="1" smtClean="0"/>
              <a:t>рослина</a:t>
            </a:r>
            <a:r>
              <a:rPr lang="ru-RU" dirty="0" smtClean="0"/>
              <a:t>, то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, </a:t>
            </a:r>
            <a:r>
              <a:rPr lang="ru-RU" dirty="0" err="1" smtClean="0"/>
              <a:t>виготовлені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неї</a:t>
            </a:r>
            <a:r>
              <a:rPr lang="ru-RU" dirty="0" smtClean="0"/>
              <a:t>, — </a:t>
            </a:r>
            <a:r>
              <a:rPr lang="ru-RU" dirty="0" err="1" smtClean="0"/>
              <a:t>валеріанові</a:t>
            </a:r>
            <a:r>
              <a:rPr lang="ru-RU" dirty="0" smtClean="0"/>
              <a:t> </a:t>
            </a:r>
            <a:r>
              <a:rPr lang="ru-RU" dirty="0" err="1" smtClean="0"/>
              <a:t>краплі</a:t>
            </a:r>
            <a:r>
              <a:rPr lang="ru-RU" dirty="0" smtClean="0"/>
              <a:t>, таблетки, </a:t>
            </a:r>
            <a:r>
              <a:rPr lang="ru-RU" dirty="0" err="1" smtClean="0"/>
              <a:t>сушені</a:t>
            </a:r>
            <a:r>
              <a:rPr lang="ru-RU" dirty="0" smtClean="0"/>
              <a:t> </a:t>
            </a:r>
            <a:r>
              <a:rPr lang="ru-RU" dirty="0" err="1" smtClean="0"/>
              <a:t>кореневища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коренями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трав'янистий</a:t>
            </a:r>
            <a:r>
              <a:rPr lang="ru-RU" dirty="0" smtClean="0"/>
              <a:t> </a:t>
            </a:r>
            <a:r>
              <a:rPr lang="ru-RU" dirty="0" err="1" smtClean="0"/>
              <a:t>багаторічник</a:t>
            </a:r>
            <a:r>
              <a:rPr lang="ru-RU" dirty="0" smtClean="0"/>
              <a:t>, </a:t>
            </a:r>
            <a:r>
              <a:rPr lang="ru-RU" dirty="0" err="1" smtClean="0"/>
              <a:t>висота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досягає</a:t>
            </a:r>
            <a:r>
              <a:rPr lang="ru-RU" dirty="0" smtClean="0"/>
              <a:t> 2 м. </a:t>
            </a:r>
            <a:r>
              <a:rPr lang="ru-RU" dirty="0" err="1" smtClean="0"/>
              <a:t>Кореневище</a:t>
            </a:r>
            <a:r>
              <a:rPr lang="ru-RU" dirty="0" smtClean="0"/>
              <a:t> </a:t>
            </a:r>
            <a:r>
              <a:rPr lang="ru-RU" dirty="0" err="1" smtClean="0"/>
              <a:t>вертикальне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численними</a:t>
            </a:r>
            <a:r>
              <a:rPr lang="ru-RU" dirty="0" smtClean="0"/>
              <a:t> </a:t>
            </a:r>
            <a:r>
              <a:rPr lang="ru-RU" dirty="0" err="1" smtClean="0"/>
              <a:t>довгими</a:t>
            </a:r>
            <a:r>
              <a:rPr lang="ru-RU" dirty="0" smtClean="0"/>
              <a:t> та тонкими </a:t>
            </a:r>
            <a:r>
              <a:rPr lang="ru-RU" dirty="0" err="1" smtClean="0"/>
              <a:t>додатковими</a:t>
            </a:r>
            <a:r>
              <a:rPr lang="ru-RU" dirty="0" smtClean="0"/>
              <a:t> </a:t>
            </a:r>
            <a:r>
              <a:rPr lang="ru-RU" dirty="0" err="1" smtClean="0"/>
              <a:t>коренями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929066"/>
            <a:ext cx="8286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,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вони </a:t>
            </a:r>
            <a:r>
              <a:rPr lang="ru-RU" dirty="0" err="1" smtClean="0"/>
              <a:t>виявляють</a:t>
            </a:r>
            <a:r>
              <a:rPr lang="ru-RU" dirty="0" smtClean="0"/>
              <a:t> </a:t>
            </a:r>
            <a:r>
              <a:rPr lang="ru-RU" dirty="0" err="1" smtClean="0"/>
              <a:t>подібні</a:t>
            </a:r>
            <a:r>
              <a:rPr lang="ru-RU" dirty="0" smtClean="0"/>
              <a:t> </a:t>
            </a:r>
            <a:r>
              <a:rPr lang="ru-RU" dirty="0" err="1" smtClean="0"/>
              <a:t>лікарські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медицині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кореневища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коренями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збирають</a:t>
            </a:r>
            <a:r>
              <a:rPr lang="ru-RU" dirty="0" smtClean="0"/>
              <a:t> </a:t>
            </a:r>
            <a:r>
              <a:rPr lang="ru-RU" dirty="0" err="1" smtClean="0"/>
              <a:t>восени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дозрівання</a:t>
            </a:r>
            <a:r>
              <a:rPr lang="ru-RU" dirty="0" smtClean="0"/>
              <a:t> </a:t>
            </a:r>
            <a:r>
              <a:rPr lang="ru-RU" dirty="0" err="1" smtClean="0"/>
              <a:t>плодів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рано </a:t>
            </a:r>
            <a:r>
              <a:rPr lang="ru-RU" dirty="0" err="1" smtClean="0"/>
              <a:t>навесні</a:t>
            </a:r>
            <a:r>
              <a:rPr lang="ru-RU" dirty="0" smtClean="0"/>
              <a:t>. </a:t>
            </a:r>
            <a:r>
              <a:rPr lang="ru-RU" dirty="0" err="1" smtClean="0"/>
              <a:t>Викопані</a:t>
            </a:r>
            <a:r>
              <a:rPr lang="ru-RU" dirty="0" smtClean="0"/>
              <a:t> </a:t>
            </a:r>
            <a:r>
              <a:rPr lang="ru-RU" dirty="0" err="1" smtClean="0"/>
              <a:t>кореневища</a:t>
            </a:r>
            <a:r>
              <a:rPr lang="ru-RU" dirty="0" smtClean="0"/>
              <a:t> </a:t>
            </a:r>
            <a:r>
              <a:rPr lang="ru-RU" dirty="0" err="1" smtClean="0"/>
              <a:t>очищують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залишків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сторонньої</a:t>
            </a:r>
            <a:r>
              <a:rPr lang="ru-RU" dirty="0" smtClean="0"/>
              <a:t> </a:t>
            </a:r>
            <a:r>
              <a:rPr lang="ru-RU" dirty="0" err="1" smtClean="0"/>
              <a:t>рослинності</a:t>
            </a:r>
            <a:r>
              <a:rPr lang="ru-RU" dirty="0" smtClean="0"/>
              <a:t>, </a:t>
            </a:r>
            <a:r>
              <a:rPr lang="ru-RU" dirty="0" err="1" smtClean="0"/>
              <a:t>розрізають</a:t>
            </a:r>
            <a:r>
              <a:rPr lang="ru-RU" dirty="0" smtClean="0"/>
              <a:t> на 2-4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вздовж</a:t>
            </a:r>
            <a:r>
              <a:rPr lang="ru-RU" dirty="0" smtClean="0"/>
              <a:t> та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миють</a:t>
            </a:r>
            <a:r>
              <a:rPr lang="ru-RU" dirty="0" smtClean="0"/>
              <a:t> у </a:t>
            </a:r>
            <a:r>
              <a:rPr lang="ru-RU" dirty="0" err="1" smtClean="0"/>
              <a:t>холодній</a:t>
            </a:r>
            <a:r>
              <a:rPr lang="ru-RU" dirty="0" smtClean="0"/>
              <a:t> </a:t>
            </a:r>
            <a:r>
              <a:rPr lang="ru-RU" dirty="0" err="1" smtClean="0"/>
              <a:t>воді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підсихання</a:t>
            </a:r>
            <a:r>
              <a:rPr lang="ru-RU" dirty="0" smtClean="0"/>
              <a:t> </a:t>
            </a:r>
            <a:r>
              <a:rPr lang="ru-RU" dirty="0" err="1" smtClean="0"/>
              <a:t>розкладають</a:t>
            </a:r>
            <a:r>
              <a:rPr lang="ru-RU" dirty="0" smtClean="0"/>
              <a:t> </a:t>
            </a:r>
            <a:r>
              <a:rPr lang="ru-RU" dirty="0" err="1" smtClean="0"/>
              <a:t>сировину</a:t>
            </a:r>
            <a:r>
              <a:rPr lang="ru-RU" dirty="0" smtClean="0"/>
              <a:t> на </a:t>
            </a:r>
            <a:r>
              <a:rPr lang="ru-RU" dirty="0" err="1" smtClean="0"/>
              <a:t>відкритому</a:t>
            </a:r>
            <a:r>
              <a:rPr lang="ru-RU" dirty="0" smtClean="0"/>
              <a:t> </a:t>
            </a:r>
            <a:r>
              <a:rPr lang="ru-RU" dirty="0" err="1" smtClean="0"/>
              <a:t>повітрі</a:t>
            </a:r>
            <a:r>
              <a:rPr lang="ru-RU" dirty="0" smtClean="0"/>
              <a:t> для </a:t>
            </a:r>
            <a:r>
              <a:rPr lang="ru-RU" dirty="0" err="1" smtClean="0"/>
              <a:t>пров'ялювання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1-2 </a:t>
            </a:r>
            <a:r>
              <a:rPr lang="ru-RU" dirty="0" err="1" smtClean="0"/>
              <a:t>діб</a:t>
            </a:r>
            <a:r>
              <a:rPr lang="ru-RU" dirty="0" smtClean="0"/>
              <a:t>.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сушать</a:t>
            </a:r>
            <a:r>
              <a:rPr lang="ru-RU" dirty="0" smtClean="0"/>
              <a:t>, </a:t>
            </a:r>
            <a:r>
              <a:rPr lang="ru-RU" dirty="0" err="1" smtClean="0"/>
              <a:t>розклавши</a:t>
            </a:r>
            <a:r>
              <a:rPr lang="ru-RU" dirty="0" smtClean="0"/>
              <a:t> тонким шаром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укриттям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у </a:t>
            </a:r>
            <a:r>
              <a:rPr lang="ru-RU" dirty="0" err="1" smtClean="0"/>
              <a:t>сушарці</a:t>
            </a:r>
            <a:r>
              <a:rPr lang="ru-RU" dirty="0" smtClean="0"/>
              <a:t> при </a:t>
            </a:r>
            <a:r>
              <a:rPr lang="ru-RU" dirty="0" err="1" smtClean="0"/>
              <a:t>температурі</a:t>
            </a:r>
            <a:r>
              <a:rPr lang="ru-RU" dirty="0" smtClean="0"/>
              <a:t> не </a:t>
            </a:r>
            <a:r>
              <a:rPr lang="ru-RU" dirty="0" err="1" smtClean="0"/>
              <a:t>вище</a:t>
            </a:r>
            <a:r>
              <a:rPr lang="ru-RU" dirty="0" smtClean="0"/>
              <a:t> 30-35 °С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err="1" smtClean="0"/>
              <a:t>Кореневища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ефірну</a:t>
            </a:r>
            <a:r>
              <a:rPr lang="ru-RU" dirty="0" smtClean="0"/>
              <a:t> </a:t>
            </a:r>
            <a:r>
              <a:rPr lang="ru-RU" dirty="0" err="1" smtClean="0"/>
              <a:t>олію</a:t>
            </a:r>
            <a:r>
              <a:rPr lang="ru-RU" dirty="0" smtClean="0"/>
              <a:t> (0,5-2%), </a:t>
            </a:r>
            <a:r>
              <a:rPr lang="ru-RU" dirty="0" err="1" smtClean="0"/>
              <a:t>спирти</a:t>
            </a:r>
            <a:r>
              <a:rPr lang="ru-RU" dirty="0" smtClean="0"/>
              <a:t>, </a:t>
            </a:r>
            <a:r>
              <a:rPr lang="ru-RU" dirty="0" err="1" smtClean="0"/>
              <a:t>ефіри</a:t>
            </a:r>
            <a:r>
              <a:rPr lang="ru-RU" dirty="0" smtClean="0"/>
              <a:t> </a:t>
            </a:r>
            <a:r>
              <a:rPr lang="ru-RU" dirty="0" err="1" smtClean="0"/>
              <a:t>спиртів</a:t>
            </a:r>
            <a:r>
              <a:rPr lang="ru-RU" dirty="0" smtClean="0"/>
              <a:t>, </a:t>
            </a:r>
            <a:r>
              <a:rPr lang="ru-RU" dirty="0" err="1" smtClean="0"/>
              <a:t>алкалоїди</a:t>
            </a:r>
            <a:r>
              <a:rPr lang="ru-RU" dirty="0" smtClean="0"/>
              <a:t>, </a:t>
            </a:r>
            <a:r>
              <a:rPr lang="ru-RU" dirty="0" err="1" smtClean="0"/>
              <a:t>дубильні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, </a:t>
            </a:r>
            <a:r>
              <a:rPr lang="ru-RU" dirty="0" err="1" smtClean="0"/>
              <a:t>цукри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Tm="116907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3047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Барбовал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1600" dirty="0" err="1" smtClean="0"/>
              <a:t>Барбовал</a:t>
            </a:r>
            <a:r>
              <a:rPr lang="ru-RU" sz="1600" dirty="0" smtClean="0"/>
              <a:t>® — </a:t>
            </a:r>
            <a:r>
              <a:rPr lang="ru-RU" sz="1600" dirty="0" err="1" smtClean="0"/>
              <a:t>комбінований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лікарський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засіб</a:t>
            </a:r>
            <a:r>
              <a:rPr lang="ru-RU" sz="1600" dirty="0" smtClean="0"/>
              <a:t>, </a:t>
            </a:r>
            <a:r>
              <a:rPr lang="ru-RU" sz="1600" dirty="0" err="1" smtClean="0"/>
              <a:t>терапевтична</a:t>
            </a:r>
            <a:r>
              <a:rPr lang="ru-RU" sz="1600" dirty="0" smtClean="0"/>
              <a:t> </a:t>
            </a:r>
            <a:r>
              <a:rPr lang="ru-RU" sz="1600" dirty="0" err="1" smtClean="0"/>
              <a:t>дія</a:t>
            </a:r>
            <a:r>
              <a:rPr lang="ru-RU" sz="1600" dirty="0" smtClean="0"/>
              <a:t> </a:t>
            </a:r>
            <a:r>
              <a:rPr lang="ru-RU" sz="1600" dirty="0" err="1" smtClean="0"/>
              <a:t>якого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зумовлена</a:t>
            </a:r>
            <a:r>
              <a:rPr lang="ru-RU" sz="1600" dirty="0" smtClean="0"/>
              <a:t> </a:t>
            </a:r>
            <a:r>
              <a:rPr lang="ru-RU" sz="1600" dirty="0" err="1" smtClean="0"/>
              <a:t>фармакологічними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властивостями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компонентів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входять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складу. </a:t>
            </a:r>
            <a:r>
              <a:rPr lang="ru-RU" sz="1600" dirty="0" err="1" smtClean="0"/>
              <a:t>Етиловий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ефір</a:t>
            </a:r>
            <a:r>
              <a:rPr lang="ru-RU" sz="1600" dirty="0" smtClean="0"/>
              <a:t> </a:t>
            </a:r>
            <a:r>
              <a:rPr lang="en-US" sz="1600" dirty="0" smtClean="0"/>
              <a:t>a-</a:t>
            </a:r>
            <a:r>
              <a:rPr lang="ru-RU" sz="1600" dirty="0" err="1" smtClean="0"/>
              <a:t>бромізовалеріанової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кислоти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справляє</a:t>
            </a:r>
            <a:r>
              <a:rPr lang="ru-RU" sz="1600" dirty="0" smtClean="0"/>
              <a:t> </a:t>
            </a:r>
            <a:r>
              <a:rPr lang="ru-RU" sz="1600" dirty="0" err="1" smtClean="0"/>
              <a:t>седативну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спазмолітичну</a:t>
            </a:r>
            <a:r>
              <a:rPr lang="ru-RU" sz="1600" dirty="0" smtClean="0"/>
              <a:t> </a:t>
            </a:r>
            <a:r>
              <a:rPr lang="ru-RU" sz="1600" dirty="0" err="1" smtClean="0"/>
              <a:t>дію</a:t>
            </a:r>
            <a:r>
              <a:rPr lang="ru-RU" sz="1600" dirty="0" smtClean="0"/>
              <a:t>. </a:t>
            </a:r>
            <a:r>
              <a:rPr lang="ru-RU" sz="1600" dirty="0" err="1" smtClean="0"/>
              <a:t>Фенобарбітал</a:t>
            </a:r>
            <a:r>
              <a:rPr lang="ru-RU" sz="1600" dirty="0" smtClean="0"/>
              <a:t> у </a:t>
            </a:r>
            <a:r>
              <a:rPr lang="ru-RU" sz="1600" dirty="0" err="1" smtClean="0"/>
              <a:t>звичайних</a:t>
            </a:r>
            <a:r>
              <a:rPr lang="ru-RU" sz="1600" dirty="0" smtClean="0"/>
              <a:t> дозах </a:t>
            </a:r>
            <a:r>
              <a:rPr lang="ru-RU" sz="1600" dirty="0" err="1" smtClean="0"/>
              <a:t>виявляє</a:t>
            </a:r>
            <a:r>
              <a:rPr lang="ru-RU" sz="1600" dirty="0" smtClean="0"/>
              <a:t> </a:t>
            </a:r>
            <a:r>
              <a:rPr lang="ru-RU" sz="1600" dirty="0" err="1" smtClean="0"/>
              <a:t>легку</a:t>
            </a:r>
            <a:r>
              <a:rPr lang="ru-RU" sz="1600" dirty="0" smtClean="0"/>
              <a:t> </a:t>
            </a:r>
            <a:r>
              <a:rPr lang="ru-RU" sz="1600" dirty="0" err="1" smtClean="0"/>
              <a:t>седативну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судинорозширювальну</a:t>
            </a:r>
            <a:r>
              <a:rPr lang="ru-RU" sz="1600" dirty="0" smtClean="0"/>
              <a:t> </a:t>
            </a:r>
            <a:r>
              <a:rPr lang="ru-RU" sz="1600" dirty="0" err="1" smtClean="0"/>
              <a:t>дію</a:t>
            </a:r>
            <a:r>
              <a:rPr lang="ru-RU" sz="1600" dirty="0" smtClean="0"/>
              <a:t>. </a:t>
            </a:r>
            <a:r>
              <a:rPr lang="ru-RU" sz="1600" dirty="0" err="1" smtClean="0"/>
              <a:t>Валідол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заспокійливо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впливає</a:t>
            </a:r>
            <a:r>
              <a:rPr lang="ru-RU" sz="1600" dirty="0" smtClean="0"/>
              <a:t> на </a:t>
            </a:r>
            <a:r>
              <a:rPr lang="ru-RU" sz="1600" dirty="0" err="1" smtClean="0"/>
              <a:t>центральну</a:t>
            </a:r>
            <a:r>
              <a:rPr lang="ru-RU" sz="1600" dirty="0" smtClean="0"/>
              <a:t> </a:t>
            </a:r>
            <a:r>
              <a:rPr lang="ru-RU" sz="1600" dirty="0" err="1" smtClean="0"/>
              <a:t>нервову</a:t>
            </a:r>
            <a:r>
              <a:rPr lang="ru-RU" sz="1600" dirty="0" smtClean="0"/>
              <a:t> систему, </a:t>
            </a:r>
            <a:r>
              <a:rPr lang="ru-RU" sz="1600" dirty="0" err="1" smtClean="0"/>
              <a:t>уповільнює</a:t>
            </a:r>
            <a:r>
              <a:rPr lang="ru-RU" sz="1600" dirty="0" smtClean="0"/>
              <a:t> перистальтику </a:t>
            </a:r>
            <a:r>
              <a:rPr lang="ru-RU" sz="1600" dirty="0" err="1" smtClean="0"/>
              <a:t>шлунка</a:t>
            </a:r>
            <a:r>
              <a:rPr lang="ru-RU" sz="1600" dirty="0" smtClean="0"/>
              <a:t> та кишечнику, </a:t>
            </a:r>
            <a:r>
              <a:rPr lang="ru-RU" sz="1600" dirty="0" err="1" smtClean="0"/>
              <a:t>зменшує</a:t>
            </a:r>
            <a:r>
              <a:rPr lang="ru-RU" sz="1600" dirty="0" smtClean="0"/>
              <a:t> метеоризм,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помірну</a:t>
            </a:r>
            <a:r>
              <a:rPr lang="ru-RU" sz="1600" dirty="0" smtClean="0"/>
              <a:t> </a:t>
            </a:r>
            <a:r>
              <a:rPr lang="ru-RU" sz="1600" dirty="0" err="1" smtClean="0"/>
              <a:t>рефлекторну</a:t>
            </a:r>
            <a:r>
              <a:rPr lang="ru-RU" sz="1600" dirty="0" smtClean="0"/>
              <a:t> </a:t>
            </a:r>
            <a:r>
              <a:rPr lang="ru-RU" sz="1600" dirty="0" err="1" smtClean="0"/>
              <a:t>судинорозширювальну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спазмолітичну</a:t>
            </a:r>
            <a:r>
              <a:rPr lang="ru-RU" sz="1600" dirty="0" smtClean="0"/>
              <a:t> </a:t>
            </a:r>
            <a:r>
              <a:rPr lang="ru-RU" sz="1600" dirty="0" err="1" smtClean="0"/>
              <a:t>дію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5" name="Содержимое 4" descr="16_im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6248" y="285728"/>
            <a:ext cx="3786213" cy="6286544"/>
          </a:xfrm>
        </p:spPr>
      </p:pic>
    </p:spTree>
  </p:cSld>
  <p:clrMapOvr>
    <a:masterClrMapping/>
  </p:clrMapOvr>
  <p:transition advTm="4256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4296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родині</a:t>
            </a:r>
            <a:r>
              <a:rPr lang="ru-RU" dirty="0" smtClean="0"/>
              <a:t> повинна бути невелика аптечка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ліками</a:t>
            </a:r>
            <a:r>
              <a:rPr lang="ru-RU" dirty="0" smtClean="0"/>
              <a:t>, </a:t>
            </a:r>
            <a:r>
              <a:rPr lang="ru-RU" dirty="0" err="1" smtClean="0"/>
              <a:t>необхідними</a:t>
            </a:r>
            <a:r>
              <a:rPr lang="ru-RU" dirty="0" smtClean="0"/>
              <a:t> для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при </a:t>
            </a:r>
            <a:r>
              <a:rPr lang="ru-RU" dirty="0" err="1" smtClean="0"/>
              <a:t>раптовій</a:t>
            </a:r>
            <a:r>
              <a:rPr lang="ru-RU" dirty="0" smtClean="0"/>
              <a:t> </a:t>
            </a:r>
            <a:r>
              <a:rPr lang="ru-RU" dirty="0" err="1" smtClean="0"/>
              <a:t>хворобі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нещасному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. Для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ліків</a:t>
            </a:r>
            <a:r>
              <a:rPr lang="ru-RU" dirty="0" smtClean="0"/>
              <a:t> </a:t>
            </a:r>
            <a:r>
              <a:rPr lang="ru-RU" dirty="0" err="1" smtClean="0"/>
              <a:t>найкраще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окрему</a:t>
            </a:r>
            <a:r>
              <a:rPr lang="ru-RU" dirty="0" smtClean="0"/>
              <a:t> </a:t>
            </a:r>
            <a:r>
              <a:rPr lang="ru-RU" dirty="0" err="1" smtClean="0"/>
              <a:t>шафку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спеціальну</a:t>
            </a:r>
            <a:r>
              <a:rPr lang="ru-RU" dirty="0" smtClean="0"/>
              <a:t> </a:t>
            </a:r>
            <a:r>
              <a:rPr lang="ru-RU" dirty="0" err="1" smtClean="0"/>
              <a:t>шухлядку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Ліки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зберігати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їстівними</a:t>
            </a:r>
            <a:r>
              <a:rPr lang="ru-RU" dirty="0" smtClean="0"/>
              <a:t> припасами,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залишати</a:t>
            </a:r>
            <a:r>
              <a:rPr lang="ru-RU" dirty="0" smtClean="0"/>
              <a:t> </a:t>
            </a:r>
            <a:r>
              <a:rPr lang="ru-RU" dirty="0" err="1" smtClean="0"/>
              <a:t>їхніми</a:t>
            </a:r>
            <a:r>
              <a:rPr lang="ru-RU" dirty="0" smtClean="0"/>
              <a:t> </a:t>
            </a:r>
            <a:r>
              <a:rPr lang="ru-RU" dirty="0" err="1" smtClean="0"/>
              <a:t>відкритими</a:t>
            </a:r>
            <a:r>
              <a:rPr lang="ru-RU" dirty="0" smtClean="0"/>
              <a:t>, </a:t>
            </a:r>
            <a:r>
              <a:rPr lang="ru-RU" dirty="0" err="1" smtClean="0"/>
              <a:t>ставити</a:t>
            </a:r>
            <a:r>
              <a:rPr lang="ru-RU" dirty="0" smtClean="0"/>
              <a:t> на </a:t>
            </a:r>
            <a:r>
              <a:rPr lang="ru-RU" dirty="0" err="1" smtClean="0"/>
              <a:t>вікні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в </a:t>
            </a:r>
            <a:r>
              <a:rPr lang="ru-RU" dirty="0" err="1" smtClean="0"/>
              <a:t>іншому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, </a:t>
            </a:r>
            <a:r>
              <a:rPr lang="ru-RU" dirty="0" err="1" smtClean="0"/>
              <a:t>освітленому</a:t>
            </a:r>
            <a:r>
              <a:rPr lang="ru-RU" dirty="0" smtClean="0"/>
              <a:t> </a:t>
            </a:r>
            <a:r>
              <a:rPr lang="ru-RU" dirty="0" err="1" smtClean="0"/>
              <a:t>сонцем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7" y="2143116"/>
            <a:ext cx="6858048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837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аптечці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перебувати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дезінфікуючі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: </a:t>
            </a:r>
            <a:r>
              <a:rPr lang="ru-RU" dirty="0" err="1" smtClean="0"/>
              <a:t>хінозол</a:t>
            </a:r>
            <a:r>
              <a:rPr lang="ru-RU" dirty="0" smtClean="0"/>
              <a:t> (</a:t>
            </a:r>
            <a:r>
              <a:rPr lang="ru-RU" dirty="0" err="1" smtClean="0"/>
              <a:t>засіб</a:t>
            </a:r>
            <a:r>
              <a:rPr lang="ru-RU" dirty="0" smtClean="0"/>
              <a:t> для </a:t>
            </a:r>
            <a:r>
              <a:rPr lang="ru-RU" dirty="0" err="1" smtClean="0"/>
              <a:t>полоскання</a:t>
            </a:r>
            <a:r>
              <a:rPr lang="ru-RU" dirty="0" smtClean="0"/>
              <a:t> горла), йод ( для </a:t>
            </a:r>
            <a:r>
              <a:rPr lang="ru-RU" dirty="0" err="1" smtClean="0"/>
              <a:t>дезінфікування</a:t>
            </a:r>
            <a:r>
              <a:rPr lang="ru-RU" dirty="0" smtClean="0"/>
              <a:t> </a:t>
            </a:r>
            <a:r>
              <a:rPr lang="ru-RU" dirty="0" err="1" smtClean="0"/>
              <a:t>країв</a:t>
            </a:r>
            <a:r>
              <a:rPr lang="ru-RU" dirty="0" smtClean="0"/>
              <a:t> ран, </a:t>
            </a:r>
            <a:r>
              <a:rPr lang="ru-RU" dirty="0" err="1" smtClean="0"/>
              <a:t>подряпин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саден</a:t>
            </a:r>
            <a:r>
              <a:rPr lang="ru-RU" dirty="0" smtClean="0"/>
              <a:t>), перманганат </a:t>
            </a:r>
            <a:r>
              <a:rPr lang="ru-RU" dirty="0" err="1" smtClean="0"/>
              <a:t>калію</a:t>
            </a:r>
            <a:r>
              <a:rPr lang="ru-RU" dirty="0" smtClean="0"/>
              <a:t> (</a:t>
            </a:r>
            <a:r>
              <a:rPr lang="ru-RU" dirty="0" err="1" smtClean="0"/>
              <a:t>калій</a:t>
            </a:r>
            <a:r>
              <a:rPr lang="ru-RU" dirty="0" smtClean="0"/>
              <a:t> </a:t>
            </a:r>
            <a:r>
              <a:rPr lang="ru-RU" dirty="0" err="1" smtClean="0"/>
              <a:t>марганцевокислый</a:t>
            </a:r>
            <a:r>
              <a:rPr lang="ru-RU" dirty="0" smtClean="0"/>
              <a:t>) у </a:t>
            </a:r>
            <a:r>
              <a:rPr lang="ru-RU" dirty="0" err="1" smtClean="0"/>
              <a:t>кристалах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оцтово-алюмінієва</a:t>
            </a:r>
            <a:r>
              <a:rPr lang="ru-RU" dirty="0" smtClean="0"/>
              <a:t> </a:t>
            </a:r>
            <a:r>
              <a:rPr lang="ru-RU" dirty="0" err="1" smtClean="0"/>
              <a:t>сіль</a:t>
            </a:r>
            <a:r>
              <a:rPr lang="ru-RU" dirty="0" smtClean="0"/>
              <a:t> у таблетках </a:t>
            </a:r>
            <a:r>
              <a:rPr lang="ru-RU" dirty="0" err="1" smtClean="0"/>
              <a:t>або</a:t>
            </a:r>
            <a:r>
              <a:rPr lang="ru-RU" dirty="0" smtClean="0"/>
              <a:t> в порошку ( для </a:t>
            </a:r>
            <a:r>
              <a:rPr lang="ru-RU" dirty="0" err="1" smtClean="0"/>
              <a:t>компресів</a:t>
            </a:r>
            <a:r>
              <a:rPr lang="ru-RU" dirty="0" smtClean="0"/>
              <a:t>, при </a:t>
            </a:r>
            <a:r>
              <a:rPr lang="ru-RU" dirty="0" err="1" smtClean="0"/>
              <a:t>забитий</a:t>
            </a:r>
            <a:r>
              <a:rPr lang="ru-RU" dirty="0" smtClean="0"/>
              <a:t> </a:t>
            </a:r>
            <a:r>
              <a:rPr lang="ru-RU" dirty="0" err="1" smtClean="0"/>
              <a:t>місцях</a:t>
            </a:r>
            <a:r>
              <a:rPr lang="ru-RU" dirty="0" smtClean="0"/>
              <a:t>, </a:t>
            </a:r>
            <a:r>
              <a:rPr lang="ru-RU" dirty="0" err="1" smtClean="0"/>
              <a:t>запаленнях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вивихах</a:t>
            </a:r>
            <a:r>
              <a:rPr lang="ru-RU" dirty="0" smtClean="0"/>
              <a:t>); </a:t>
            </a:r>
          </a:p>
          <a:p>
            <a:r>
              <a:rPr lang="ru-RU" dirty="0" err="1" smtClean="0"/>
              <a:t>чистий</a:t>
            </a:r>
            <a:r>
              <a:rPr lang="ru-RU" dirty="0" smtClean="0"/>
              <a:t> (95 %)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денатурований</a:t>
            </a:r>
            <a:r>
              <a:rPr lang="ru-RU" dirty="0" smtClean="0"/>
              <a:t> спирт; </a:t>
            </a:r>
          </a:p>
          <a:p>
            <a:r>
              <a:rPr lang="ru-RU" dirty="0" smtClean="0"/>
              <a:t>перекис </a:t>
            </a:r>
            <a:r>
              <a:rPr lang="ru-RU" dirty="0" err="1" smtClean="0"/>
              <a:t>водню</a:t>
            </a:r>
            <a:r>
              <a:rPr lang="ru-RU" dirty="0" smtClean="0"/>
              <a:t> ( для </a:t>
            </a:r>
            <a:r>
              <a:rPr lang="ru-RU" dirty="0" err="1" smtClean="0"/>
              <a:t>обмивання</a:t>
            </a:r>
            <a:r>
              <a:rPr lang="ru-RU" dirty="0" smtClean="0"/>
              <a:t> ран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полоскання</a:t>
            </a:r>
            <a:r>
              <a:rPr lang="ru-RU" dirty="0" smtClean="0"/>
              <a:t> горла);</a:t>
            </a:r>
          </a:p>
          <a:p>
            <a:r>
              <a:rPr lang="ru-RU" dirty="0" err="1" smtClean="0"/>
              <a:t>мазі</a:t>
            </a:r>
            <a:r>
              <a:rPr lang="ru-RU" dirty="0" smtClean="0"/>
              <a:t>: </a:t>
            </a:r>
            <a:r>
              <a:rPr lang="ru-RU" dirty="0" err="1" smtClean="0"/>
              <a:t>іхтіолова</a:t>
            </a:r>
            <a:r>
              <a:rPr lang="ru-RU" dirty="0" smtClean="0"/>
              <a:t>, </a:t>
            </a:r>
            <a:r>
              <a:rPr lang="ru-RU" dirty="0" err="1" smtClean="0"/>
              <a:t>борна</a:t>
            </a:r>
            <a:r>
              <a:rPr lang="ru-RU" dirty="0" smtClean="0"/>
              <a:t>, мазь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риб'ячого</a:t>
            </a:r>
            <a:r>
              <a:rPr lang="ru-RU" dirty="0" smtClean="0"/>
              <a:t> жиру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звичайний</a:t>
            </a:r>
            <a:r>
              <a:rPr lang="ru-RU" dirty="0" smtClean="0"/>
              <a:t> </a:t>
            </a:r>
            <a:r>
              <a:rPr lang="ru-RU" dirty="0" err="1" smtClean="0"/>
              <a:t>вазелін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перев'язні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: два </a:t>
            </a:r>
            <a:r>
              <a:rPr lang="ru-RU" dirty="0" err="1" smtClean="0"/>
              <a:t>вузькі</a:t>
            </a:r>
            <a:r>
              <a:rPr lang="ru-RU" dirty="0" smtClean="0"/>
              <a:t>, </a:t>
            </a:r>
            <a:r>
              <a:rPr lang="ru-RU" dirty="0" err="1" smtClean="0"/>
              <a:t>два</a:t>
            </a:r>
            <a:r>
              <a:rPr lang="ru-RU" dirty="0" smtClean="0"/>
              <a:t> </a:t>
            </a:r>
            <a:r>
              <a:rPr lang="ru-RU" dirty="0" err="1" smtClean="0"/>
              <a:t>широкі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два</a:t>
            </a:r>
            <a:r>
              <a:rPr lang="ru-RU" dirty="0" smtClean="0"/>
              <a:t> </a:t>
            </a:r>
            <a:r>
              <a:rPr lang="ru-RU" dirty="0" err="1" smtClean="0"/>
              <a:t>еластичні</a:t>
            </a:r>
            <a:r>
              <a:rPr lang="ru-RU" dirty="0" smtClean="0"/>
              <a:t> </a:t>
            </a:r>
            <a:r>
              <a:rPr lang="ru-RU" dirty="0" err="1" smtClean="0"/>
              <a:t>бинти</a:t>
            </a:r>
            <a:r>
              <a:rPr lang="ru-RU" dirty="0" smtClean="0"/>
              <a:t>; </a:t>
            </a:r>
            <a:r>
              <a:rPr lang="ru-RU" dirty="0" err="1" smtClean="0"/>
              <a:t>клейонка</a:t>
            </a:r>
            <a:r>
              <a:rPr lang="ru-RU" dirty="0" smtClean="0"/>
              <a:t> для </a:t>
            </a:r>
            <a:r>
              <a:rPr lang="ru-RU" dirty="0" err="1" smtClean="0"/>
              <a:t>компресу</a:t>
            </a:r>
            <a:r>
              <a:rPr lang="ru-RU" dirty="0" smtClean="0"/>
              <a:t> (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вживати</a:t>
            </a:r>
            <a:r>
              <a:rPr lang="ru-RU" dirty="0" smtClean="0"/>
              <a:t> </a:t>
            </a:r>
            <a:r>
              <a:rPr lang="ru-RU" dirty="0" err="1" smtClean="0"/>
              <a:t>складену</a:t>
            </a:r>
            <a:r>
              <a:rPr lang="ru-RU" dirty="0" smtClean="0"/>
              <a:t> вчетверо </a:t>
            </a:r>
            <a:r>
              <a:rPr lang="ru-RU" dirty="0" err="1" smtClean="0"/>
              <a:t>пергаментний</a:t>
            </a:r>
            <a:r>
              <a:rPr lang="ru-RU" dirty="0" smtClean="0"/>
              <a:t> </a:t>
            </a:r>
            <a:r>
              <a:rPr lang="ru-RU" dirty="0" err="1" smtClean="0"/>
              <a:t>папір</a:t>
            </a:r>
            <a:r>
              <a:rPr lang="ru-RU" dirty="0" smtClean="0"/>
              <a:t>), марля </a:t>
            </a:r>
            <a:r>
              <a:rPr lang="ru-RU" dirty="0" err="1" smtClean="0"/>
              <a:t>звичайна</a:t>
            </a:r>
            <a:r>
              <a:rPr lang="ru-RU" dirty="0" smtClean="0"/>
              <a:t>, стерильна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йодофорированная</a:t>
            </a:r>
            <a:r>
              <a:rPr lang="ru-RU" dirty="0" smtClean="0"/>
              <a:t>, </a:t>
            </a:r>
            <a:r>
              <a:rPr lang="ru-RU" dirty="0" err="1" smtClean="0"/>
              <a:t>спеціальна</a:t>
            </a:r>
            <a:r>
              <a:rPr lang="ru-RU" dirty="0" smtClean="0"/>
              <a:t> (</a:t>
            </a:r>
            <a:r>
              <a:rPr lang="ru-RU" dirty="0" err="1" smtClean="0"/>
              <a:t>залізна</a:t>
            </a:r>
            <a:r>
              <a:rPr lang="ru-RU" dirty="0" smtClean="0"/>
              <a:t>) вата,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зупиняти</a:t>
            </a:r>
            <a:r>
              <a:rPr lang="ru-RU" dirty="0" smtClean="0"/>
              <a:t> </a:t>
            </a:r>
            <a:r>
              <a:rPr lang="ru-RU" dirty="0" err="1" smtClean="0"/>
              <a:t>кровотеча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носа;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лігнін</a:t>
            </a:r>
            <a:r>
              <a:rPr lang="ru-RU" dirty="0" smtClean="0"/>
              <a:t>, рулон </a:t>
            </a:r>
            <a:r>
              <a:rPr lang="ru-RU" dirty="0" err="1" smtClean="0"/>
              <a:t>пластиру</a:t>
            </a:r>
            <a:r>
              <a:rPr lang="ru-RU" dirty="0" smtClean="0"/>
              <a:t> на </a:t>
            </a:r>
            <a:r>
              <a:rPr lang="ru-RU" dirty="0" err="1" smtClean="0"/>
              <a:t>марлі</a:t>
            </a:r>
            <a:r>
              <a:rPr lang="ru-RU" dirty="0" smtClean="0"/>
              <a:t>, </a:t>
            </a:r>
            <a:r>
              <a:rPr lang="ru-RU" dirty="0" err="1" smtClean="0"/>
              <a:t>ножиці</a:t>
            </a:r>
            <a:r>
              <a:rPr lang="ru-RU" dirty="0" smtClean="0"/>
              <a:t>,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англійських</a:t>
            </a:r>
            <a:r>
              <a:rPr lang="ru-RU" dirty="0" smtClean="0"/>
              <a:t> </a:t>
            </a:r>
            <a:r>
              <a:rPr lang="ru-RU" dirty="0" err="1" smtClean="0"/>
              <a:t>шпильок</a:t>
            </a:r>
            <a:r>
              <a:rPr lang="ru-RU" dirty="0" smtClean="0"/>
              <a:t>, </a:t>
            </a:r>
            <a:r>
              <a:rPr lang="ru-RU" dirty="0" err="1" smtClean="0"/>
              <a:t>пінцет</a:t>
            </a:r>
            <a:r>
              <a:rPr lang="ru-RU" dirty="0" smtClean="0"/>
              <a:t> (щипчики);</a:t>
            </a:r>
          </a:p>
          <a:p>
            <a:r>
              <a:rPr lang="ru-RU" dirty="0" err="1" smtClean="0"/>
              <a:t>болезаспокійливі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жарознижуючі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: </a:t>
            </a:r>
            <a:r>
              <a:rPr lang="ru-RU" dirty="0" err="1" smtClean="0"/>
              <a:t>аспірин</a:t>
            </a:r>
            <a:r>
              <a:rPr lang="ru-RU" dirty="0" smtClean="0"/>
              <a:t>, </a:t>
            </a:r>
            <a:r>
              <a:rPr lang="ru-RU" dirty="0" err="1" smtClean="0"/>
              <a:t>пірамідон</a:t>
            </a:r>
            <a:r>
              <a:rPr lang="ru-RU" dirty="0" smtClean="0"/>
              <a:t>, цитрамон;</a:t>
            </a:r>
          </a:p>
          <a:p>
            <a:r>
              <a:rPr lang="ru-RU" dirty="0" err="1" smtClean="0"/>
              <a:t>заспокійливі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серцеві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: </a:t>
            </a:r>
            <a:r>
              <a:rPr lang="ru-RU" dirty="0" err="1" smtClean="0"/>
              <a:t>кардиазол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 коразол) - </a:t>
            </a:r>
            <a:r>
              <a:rPr lang="ru-RU" dirty="0" err="1" smtClean="0"/>
              <a:t>серцеві</a:t>
            </a:r>
            <a:r>
              <a:rPr lang="ru-RU" dirty="0" smtClean="0"/>
              <a:t> </a:t>
            </a:r>
            <a:r>
              <a:rPr lang="ru-RU" dirty="0" err="1" smtClean="0"/>
              <a:t>краплі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валеріанові</a:t>
            </a:r>
            <a:r>
              <a:rPr lang="ru-RU" dirty="0" smtClean="0"/>
              <a:t> </a:t>
            </a:r>
            <a:r>
              <a:rPr lang="ru-RU" dirty="0" err="1" smtClean="0"/>
              <a:t>краплі</a:t>
            </a:r>
            <a:r>
              <a:rPr lang="ru-RU" dirty="0" smtClean="0"/>
              <a:t> - </a:t>
            </a:r>
            <a:r>
              <a:rPr lang="ru-RU" dirty="0" err="1" smtClean="0"/>
              <a:t>заспокійливий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 (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нервового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підвищеного</a:t>
            </a:r>
            <a:r>
              <a:rPr lang="ru-RU" dirty="0" smtClean="0"/>
              <a:t> </a:t>
            </a:r>
            <a:r>
              <a:rPr lang="ru-RU" dirty="0" err="1" smtClean="0"/>
              <a:t>серцебиття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шлункові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кишкові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: </a:t>
            </a:r>
            <a:r>
              <a:rPr lang="ru-RU" dirty="0" err="1" smtClean="0"/>
              <a:t>краплі</a:t>
            </a:r>
            <a:r>
              <a:rPr lang="ru-RU" dirty="0" smtClean="0"/>
              <a:t> </a:t>
            </a:r>
            <a:r>
              <a:rPr lang="ru-RU" dirty="0" err="1" smtClean="0"/>
              <a:t>Иноземцева</a:t>
            </a:r>
            <a:r>
              <a:rPr lang="ru-RU" dirty="0" smtClean="0"/>
              <a:t>, </a:t>
            </a:r>
            <a:r>
              <a:rPr lang="ru-RU" dirty="0" err="1" smtClean="0"/>
              <a:t>м'ятні</a:t>
            </a:r>
            <a:r>
              <a:rPr lang="ru-RU" dirty="0" smtClean="0"/>
              <a:t> </a:t>
            </a:r>
            <a:r>
              <a:rPr lang="ru-RU" dirty="0" err="1" smtClean="0"/>
              <a:t>краплі</a:t>
            </a:r>
            <a:r>
              <a:rPr lang="ru-RU" dirty="0" smtClean="0"/>
              <a:t> (</a:t>
            </a:r>
            <a:r>
              <a:rPr lang="ru-RU" dirty="0" err="1" smtClean="0"/>
              <a:t>заспокійливі</a:t>
            </a:r>
            <a:r>
              <a:rPr lang="ru-RU" dirty="0" smtClean="0"/>
              <a:t> </a:t>
            </a:r>
            <a:r>
              <a:rPr lang="ru-RU" dirty="0" err="1" smtClean="0"/>
              <a:t>болі</a:t>
            </a:r>
            <a:r>
              <a:rPr lang="ru-RU" dirty="0" smtClean="0"/>
              <a:t> </a:t>
            </a:r>
            <a:r>
              <a:rPr lang="ru-RU" dirty="0" err="1" smtClean="0"/>
              <a:t>шлунку</a:t>
            </a:r>
            <a:r>
              <a:rPr lang="ru-RU" dirty="0" smtClean="0"/>
              <a:t>); </a:t>
            </a:r>
          </a:p>
          <a:p>
            <a:r>
              <a:rPr lang="ru-RU" dirty="0" err="1" smtClean="0"/>
              <a:t>вугілля</a:t>
            </a:r>
            <a:r>
              <a:rPr lang="ru-RU" dirty="0" smtClean="0"/>
              <a:t> в таблетках (карболен); </a:t>
            </a:r>
          </a:p>
          <a:p>
            <a:r>
              <a:rPr lang="ru-RU" dirty="0" smtClean="0"/>
              <a:t>бесалол (</a:t>
            </a:r>
            <a:r>
              <a:rPr lang="ru-RU" dirty="0" err="1" smtClean="0"/>
              <a:t>засіб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дезінфікує</a:t>
            </a:r>
            <a:r>
              <a:rPr lang="ru-RU" dirty="0" smtClean="0"/>
              <a:t> </a:t>
            </a:r>
            <a:r>
              <a:rPr lang="ru-RU" dirty="0" err="1" smtClean="0"/>
              <a:t>травний</a:t>
            </a:r>
            <a:r>
              <a:rPr lang="ru-RU" dirty="0" smtClean="0"/>
              <a:t> тракт); </a:t>
            </a:r>
          </a:p>
          <a:p>
            <a:r>
              <a:rPr lang="ru-RU" dirty="0" smtClean="0"/>
              <a:t>пурген (</a:t>
            </a:r>
            <a:r>
              <a:rPr lang="ru-RU" dirty="0" err="1" smtClean="0"/>
              <a:t>проносне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Бинт, вата, </a:t>
            </a:r>
            <a:r>
              <a:rPr lang="ru-RU" dirty="0" err="1" smtClean="0"/>
              <a:t>джгут</a:t>
            </a:r>
            <a:r>
              <a:rPr lang="ru-RU" dirty="0" smtClean="0"/>
              <a:t>.</a:t>
            </a:r>
          </a:p>
          <a:p>
            <a:endParaRPr lang="ru-RU" sz="1600" dirty="0"/>
          </a:p>
        </p:txBody>
      </p:sp>
    </p:spTree>
  </p:cSld>
  <p:clrMapOvr>
    <a:masterClrMapping/>
  </p:clrMapOvr>
  <p:transition advTm="8509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572008"/>
            <a:ext cx="8043890" cy="2071702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Розчин</a:t>
            </a:r>
            <a:r>
              <a:rPr lang="ru-RU" sz="2400" dirty="0" smtClean="0"/>
              <a:t> йоду </a:t>
            </a:r>
            <a:r>
              <a:rPr lang="ru-RU" sz="2400" dirty="0" err="1" smtClean="0"/>
              <a:t>спиртовий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застосовують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запальних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захворюваннях</a:t>
            </a:r>
            <a:r>
              <a:rPr lang="ru-RU" sz="2400" dirty="0" smtClean="0"/>
              <a:t> </a:t>
            </a:r>
            <a:r>
              <a:rPr lang="ru-RU" sz="2400" dirty="0" err="1" smtClean="0"/>
              <a:t>шкіри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слизових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оболонок</a:t>
            </a:r>
            <a:r>
              <a:rPr lang="ru-RU" sz="2400" dirty="0" smtClean="0"/>
              <a:t>,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як </a:t>
            </a:r>
            <a:r>
              <a:rPr lang="ru-RU" sz="2400" dirty="0" err="1" smtClean="0"/>
              <a:t>відтяжний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засіб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міозитах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невралгіях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E:\1301863958_dsc03323-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14290"/>
            <a:ext cx="5072098" cy="4214842"/>
          </a:xfrm>
          <a:prstGeom prst="rect">
            <a:avLst/>
          </a:prstGeom>
          <a:noFill/>
        </p:spPr>
      </p:pic>
    </p:spTree>
  </p:cSld>
  <p:clrMapOvr>
    <a:masterClrMapping/>
  </p:clrMapOvr>
  <p:transition advTm="1045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428605"/>
            <a:ext cx="73581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Препарат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елементарний</a:t>
            </a:r>
            <a:r>
              <a:rPr lang="ru-RU" dirty="0" smtClean="0"/>
              <a:t> йод, для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характерними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протимікробна</a:t>
            </a:r>
            <a:r>
              <a:rPr lang="ru-RU" dirty="0" smtClean="0"/>
              <a:t>, </a:t>
            </a:r>
            <a:r>
              <a:rPr lang="ru-RU" dirty="0" err="1" smtClean="0"/>
              <a:t>місцева</a:t>
            </a:r>
            <a:r>
              <a:rPr lang="ru-RU" dirty="0" smtClean="0"/>
              <a:t> </a:t>
            </a:r>
            <a:r>
              <a:rPr lang="ru-RU" dirty="0" err="1" smtClean="0"/>
              <a:t>подразнювальна</a:t>
            </a:r>
            <a:r>
              <a:rPr lang="ru-RU" dirty="0" smtClean="0"/>
              <a:t> та </a:t>
            </a:r>
            <a:r>
              <a:rPr lang="ru-RU" dirty="0" err="1" smtClean="0"/>
              <a:t>відтяжна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. При </a:t>
            </a:r>
            <a:r>
              <a:rPr lang="ru-RU" dirty="0" err="1" smtClean="0"/>
              <a:t>нанесенні</a:t>
            </a:r>
            <a:r>
              <a:rPr lang="ru-RU" dirty="0" smtClean="0"/>
              <a:t> на </a:t>
            </a:r>
            <a:r>
              <a:rPr lang="ru-RU" dirty="0" err="1" smtClean="0"/>
              <a:t>шкіру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слизові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 препарат </a:t>
            </a:r>
            <a:r>
              <a:rPr lang="ru-RU" dirty="0" err="1" smtClean="0"/>
              <a:t>обумовлює</a:t>
            </a:r>
            <a:r>
              <a:rPr lang="ru-RU" dirty="0" smtClean="0"/>
              <a:t> </a:t>
            </a:r>
            <a:r>
              <a:rPr lang="ru-RU" dirty="0" err="1" smtClean="0"/>
              <a:t>подразнювальну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рефлекторні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в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Проникаючи</a:t>
            </a:r>
            <a:r>
              <a:rPr lang="ru-RU" dirty="0" smtClean="0"/>
              <a:t>, йод активно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</a:t>
            </a:r>
            <a:r>
              <a:rPr lang="ru-RU" dirty="0" err="1" smtClean="0"/>
              <a:t>посилює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дисиміляції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928802"/>
            <a:ext cx="70009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зовнішньому</a:t>
            </a:r>
            <a:r>
              <a:rPr lang="ru-RU" dirty="0" smtClean="0"/>
              <a:t> </a:t>
            </a:r>
            <a:r>
              <a:rPr lang="ru-RU" dirty="0" err="1" smtClean="0"/>
              <a:t>застосуванні</a:t>
            </a:r>
            <a:r>
              <a:rPr lang="ru-RU" dirty="0" smtClean="0"/>
              <a:t> йоду </a:t>
            </a:r>
            <a:r>
              <a:rPr lang="ru-RU" dirty="0" err="1" smtClean="0"/>
              <a:t>розчином</a:t>
            </a:r>
            <a:r>
              <a:rPr lang="ru-RU" dirty="0" smtClean="0"/>
              <a:t> </a:t>
            </a:r>
            <a:r>
              <a:rPr lang="ru-RU" dirty="0" err="1" smtClean="0"/>
              <a:t>спиртовим</a:t>
            </a:r>
            <a:r>
              <a:rPr lang="ru-RU" dirty="0" smtClean="0"/>
              <a:t> 5% </a:t>
            </a:r>
            <a:r>
              <a:rPr lang="ru-RU" dirty="0" err="1" smtClean="0"/>
              <a:t>змочують</a:t>
            </a:r>
            <a:r>
              <a:rPr lang="ru-RU" dirty="0" smtClean="0"/>
              <a:t> </a:t>
            </a:r>
            <a:r>
              <a:rPr lang="ru-RU" dirty="0" err="1" smtClean="0"/>
              <a:t>ватний</a:t>
            </a:r>
            <a:r>
              <a:rPr lang="ru-RU" dirty="0" smtClean="0"/>
              <a:t> тампон,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для </a:t>
            </a:r>
            <a:r>
              <a:rPr lang="ru-RU" dirty="0" err="1" smtClean="0"/>
              <a:t>обробки</a:t>
            </a:r>
            <a:r>
              <a:rPr lang="ru-RU" dirty="0" smtClean="0"/>
              <a:t> </a:t>
            </a:r>
            <a:r>
              <a:rPr lang="ru-RU" dirty="0" err="1" smtClean="0"/>
              <a:t>уражених</a:t>
            </a:r>
            <a:r>
              <a:rPr lang="ru-RU" dirty="0" smtClean="0"/>
              <a:t> </a:t>
            </a:r>
            <a:r>
              <a:rPr lang="ru-RU" dirty="0" err="1" smtClean="0"/>
              <a:t>ділянок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786057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бути </a:t>
            </a:r>
            <a:r>
              <a:rPr lang="ru-RU" dirty="0" err="1" smtClean="0"/>
              <a:t>обережним</a:t>
            </a:r>
            <a:r>
              <a:rPr lang="ru-RU" dirty="0" smtClean="0"/>
              <a:t> при </a:t>
            </a:r>
            <a:r>
              <a:rPr lang="ru-RU" dirty="0" err="1" smtClean="0"/>
              <a:t>застосуванні</a:t>
            </a:r>
            <a:r>
              <a:rPr lang="ru-RU" dirty="0" smtClean="0"/>
              <a:t> </a:t>
            </a:r>
            <a:r>
              <a:rPr lang="ru-RU" dirty="0" err="1" smtClean="0"/>
              <a:t>розчину</a:t>
            </a:r>
            <a:r>
              <a:rPr lang="ru-RU" dirty="0" smtClean="0"/>
              <a:t> на </a:t>
            </a:r>
            <a:r>
              <a:rPr lang="ru-RU" dirty="0" err="1" smtClean="0"/>
              <a:t>слизові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спирт,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міститься</a:t>
            </a:r>
            <a:r>
              <a:rPr lang="ru-RU" dirty="0" smtClean="0"/>
              <a:t> в </a:t>
            </a:r>
            <a:r>
              <a:rPr lang="ru-RU" dirty="0" err="1" smtClean="0"/>
              <a:t>засобі</a:t>
            </a:r>
            <a:r>
              <a:rPr lang="ru-RU" dirty="0" smtClean="0"/>
              <a:t>,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опіки</a:t>
            </a:r>
            <a:r>
              <a:rPr lang="ru-RU" dirty="0" smtClean="0"/>
              <a:t>, </a:t>
            </a:r>
            <a:r>
              <a:rPr lang="ru-RU" dirty="0" err="1" smtClean="0"/>
              <a:t>сильне</a:t>
            </a:r>
            <a:r>
              <a:rPr lang="ru-RU" dirty="0" smtClean="0"/>
              <a:t> </a:t>
            </a:r>
            <a:r>
              <a:rPr lang="ru-RU" dirty="0" err="1" smtClean="0"/>
              <a:t>подразнення</a:t>
            </a:r>
            <a:r>
              <a:rPr lang="ru-RU" dirty="0" smtClean="0"/>
              <a:t>. Не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на великих </a:t>
            </a:r>
            <a:r>
              <a:rPr lang="ru-RU" dirty="0" err="1" smtClean="0"/>
              <a:t>ділянках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через </a:t>
            </a:r>
            <a:r>
              <a:rPr lang="ru-RU" dirty="0" err="1" smtClean="0"/>
              <a:t>можливий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опіку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3929066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передозуванні</a:t>
            </a:r>
            <a:r>
              <a:rPr lang="ru-RU" dirty="0" smtClean="0"/>
              <a:t>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</a:t>
            </a:r>
            <a:r>
              <a:rPr lang="ru-RU" dirty="0" err="1" smtClean="0"/>
              <a:t>йодизму</a:t>
            </a:r>
            <a:r>
              <a:rPr lang="ru-RU" dirty="0" smtClean="0"/>
              <a:t>, </a:t>
            </a:r>
            <a:r>
              <a:rPr lang="ru-RU" dirty="0" err="1" smtClean="0"/>
              <a:t>подразнення</a:t>
            </a:r>
            <a:r>
              <a:rPr lang="ru-RU" dirty="0" smtClean="0"/>
              <a:t>, </a:t>
            </a:r>
            <a:r>
              <a:rPr lang="ru-RU" dirty="0" err="1" smtClean="0"/>
              <a:t>опіки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4286256"/>
            <a:ext cx="6929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тривалому</a:t>
            </a:r>
            <a:r>
              <a:rPr lang="ru-RU" dirty="0" smtClean="0"/>
              <a:t> </a:t>
            </a:r>
            <a:r>
              <a:rPr lang="ru-RU" dirty="0" err="1" smtClean="0"/>
              <a:t>застосуванні</a:t>
            </a:r>
            <a:r>
              <a:rPr lang="ru-RU" dirty="0" smtClean="0"/>
              <a:t> </a:t>
            </a:r>
            <a:r>
              <a:rPr lang="ru-RU" dirty="0" err="1" smtClean="0"/>
              <a:t>розчину</a:t>
            </a:r>
            <a:r>
              <a:rPr lang="ru-RU" dirty="0" smtClean="0"/>
              <a:t> йоду спиртового 5 % </a:t>
            </a:r>
            <a:r>
              <a:rPr lang="ru-RU" dirty="0" err="1" smtClean="0"/>
              <a:t>можлива</a:t>
            </a:r>
            <a:r>
              <a:rPr lang="ru-RU" dirty="0" smtClean="0"/>
              <a:t> </a:t>
            </a:r>
            <a:r>
              <a:rPr lang="ru-RU" dirty="0" err="1" smtClean="0"/>
              <a:t>поява</a:t>
            </a:r>
            <a:r>
              <a:rPr lang="ru-RU" dirty="0" smtClean="0"/>
              <a:t> </a:t>
            </a:r>
            <a:r>
              <a:rPr lang="ru-RU" dirty="0" err="1" smtClean="0"/>
              <a:t>нежитю</a:t>
            </a:r>
            <a:r>
              <a:rPr lang="ru-RU" dirty="0" smtClean="0"/>
              <a:t>, </a:t>
            </a:r>
            <a:r>
              <a:rPr lang="ru-RU" dirty="0" err="1" smtClean="0"/>
              <a:t>кропив'янки</a:t>
            </a:r>
            <a:r>
              <a:rPr lang="ru-RU" dirty="0" smtClean="0"/>
              <a:t>, </a:t>
            </a:r>
            <a:r>
              <a:rPr lang="ru-RU" dirty="0" err="1" smtClean="0"/>
              <a:t>слиновиділення</a:t>
            </a:r>
            <a:r>
              <a:rPr lang="ru-RU" dirty="0" smtClean="0"/>
              <a:t>, </a:t>
            </a:r>
            <a:r>
              <a:rPr lang="ru-RU" dirty="0" err="1" smtClean="0"/>
              <a:t>сльозовиділення</a:t>
            </a:r>
            <a:r>
              <a:rPr lang="ru-RU" dirty="0" smtClean="0"/>
              <a:t>, </a:t>
            </a:r>
            <a:r>
              <a:rPr lang="ru-RU" dirty="0" err="1" smtClean="0"/>
              <a:t>висипи</a:t>
            </a:r>
            <a:r>
              <a:rPr lang="ru-RU" dirty="0" smtClean="0"/>
              <a:t> на </a:t>
            </a:r>
            <a:r>
              <a:rPr lang="ru-RU" dirty="0" err="1" smtClean="0"/>
              <a:t>шкірі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5214950"/>
            <a:ext cx="628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Підвищена</a:t>
            </a:r>
            <a:r>
              <a:rPr lang="ru-RU" dirty="0" smtClean="0"/>
              <a:t> </a:t>
            </a:r>
            <a:r>
              <a:rPr lang="ru-RU" dirty="0" err="1" smtClean="0"/>
              <a:t>чутливість</a:t>
            </a:r>
            <a:r>
              <a:rPr lang="ru-RU" dirty="0" smtClean="0"/>
              <a:t> до йоду, особливо у </a:t>
            </a:r>
            <a:r>
              <a:rPr lang="ru-RU" dirty="0" err="1" smtClean="0"/>
              <a:t>пацієнтів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світлим</a:t>
            </a:r>
            <a:r>
              <a:rPr lang="ru-RU" dirty="0" smtClean="0"/>
              <a:t> </a:t>
            </a:r>
            <a:r>
              <a:rPr lang="ru-RU" dirty="0" err="1" smtClean="0"/>
              <a:t>волоссям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5786454"/>
            <a:ext cx="6572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Зберігають</a:t>
            </a:r>
            <a:r>
              <a:rPr lang="ru-RU" dirty="0" smtClean="0"/>
              <a:t> у </a:t>
            </a:r>
            <a:r>
              <a:rPr lang="ru-RU" dirty="0" err="1" smtClean="0"/>
              <a:t>прохолодному</a:t>
            </a:r>
            <a:r>
              <a:rPr lang="ru-RU" dirty="0" smtClean="0"/>
              <a:t> (8-15°C), </a:t>
            </a:r>
            <a:r>
              <a:rPr lang="ru-RU" dirty="0" err="1" smtClean="0"/>
              <a:t>захищеному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недоступному для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.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придатності</a:t>
            </a:r>
            <a:r>
              <a:rPr lang="ru-RU" dirty="0" smtClean="0"/>
              <a:t> - 2 роки.</a:t>
            </a:r>
            <a:endParaRPr lang="ru-RU" dirty="0"/>
          </a:p>
        </p:txBody>
      </p:sp>
    </p:spTree>
  </p:cSld>
  <p:clrMapOvr>
    <a:masterClrMapping/>
  </p:clrMapOvr>
  <p:transition advTm="6273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Зеленка або діамантовий зелений</a:t>
            </a:r>
            <a:endParaRPr lang="ru-RU" dirty="0"/>
          </a:p>
        </p:txBody>
      </p:sp>
      <p:pic>
        <p:nvPicPr>
          <p:cNvPr id="4" name="Содержимое 3" descr="11726576000_autozoom_400x574-209x3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285860"/>
            <a:ext cx="5500725" cy="5572140"/>
          </a:xfrm>
        </p:spPr>
      </p:pic>
    </p:spTree>
  </p:cSld>
  <p:clrMapOvr>
    <a:masterClrMapping/>
  </p:clrMapOvr>
  <p:transition advTm="478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Зеленка -</a:t>
            </a:r>
            <a:r>
              <a:rPr lang="ru-RU" dirty="0" err="1" smtClean="0"/>
              <a:t>антисептичний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 для </a:t>
            </a:r>
            <a:r>
              <a:rPr lang="ru-RU" dirty="0" err="1" smtClean="0"/>
              <a:t>зовнішнього</a:t>
            </a:r>
            <a:r>
              <a:rPr lang="ru-RU" dirty="0" smtClean="0"/>
              <a:t> та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. Чинить </a:t>
            </a:r>
            <a:r>
              <a:rPr lang="ru-RU" dirty="0" err="1" smtClean="0"/>
              <a:t>антимікробну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,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подразнювального</a:t>
            </a:r>
            <a:r>
              <a:rPr lang="ru-RU" dirty="0" smtClean="0"/>
              <a:t> </a:t>
            </a:r>
            <a:r>
              <a:rPr lang="ru-RU" dirty="0" err="1" smtClean="0"/>
              <a:t>ефекту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928670"/>
            <a:ext cx="81439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Подібно</a:t>
            </a:r>
            <a:r>
              <a:rPr lang="ru-RU" dirty="0" smtClean="0"/>
              <a:t> до спирту </a:t>
            </a:r>
            <a:r>
              <a:rPr lang="ru-RU" dirty="0" err="1" smtClean="0"/>
              <a:t>і</a:t>
            </a:r>
            <a:r>
              <a:rPr lang="ru-RU" dirty="0" smtClean="0"/>
              <a:t> настойки йоду </a:t>
            </a:r>
            <a:r>
              <a:rPr lang="ru-RU" dirty="0" err="1" smtClean="0"/>
              <a:t>місцеве</a:t>
            </a:r>
            <a:r>
              <a:rPr lang="ru-RU" dirty="0" smtClean="0"/>
              <a:t> </a:t>
            </a:r>
            <a:r>
              <a:rPr lang="ru-RU" dirty="0" err="1" smtClean="0"/>
              <a:t>вживання</a:t>
            </a:r>
            <a:r>
              <a:rPr lang="ru-RU" dirty="0" smtClean="0"/>
              <a:t> «зеленки» </a:t>
            </a:r>
            <a:r>
              <a:rPr lang="ru-RU" dirty="0" err="1" smtClean="0"/>
              <a:t>веде</a:t>
            </a:r>
            <a:r>
              <a:rPr lang="ru-RU" dirty="0" smtClean="0"/>
              <a:t> до </a:t>
            </a:r>
            <a:r>
              <a:rPr lang="ru-RU" dirty="0" err="1" smtClean="0"/>
              <a:t>негайного</a:t>
            </a:r>
            <a:r>
              <a:rPr lang="ru-RU" dirty="0" smtClean="0"/>
              <a:t> </a:t>
            </a:r>
            <a:r>
              <a:rPr lang="ru-RU" dirty="0" err="1" smtClean="0"/>
              <a:t>знищення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збудників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стерилізації</a:t>
            </a:r>
            <a:r>
              <a:rPr lang="ru-RU" dirty="0" smtClean="0"/>
              <a:t> </a:t>
            </a:r>
            <a:r>
              <a:rPr lang="ru-RU" dirty="0" err="1" smtClean="0"/>
              <a:t>змащеної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. Особливо </a:t>
            </a:r>
            <a:r>
              <a:rPr lang="ru-RU" dirty="0" err="1" smtClean="0"/>
              <a:t>чутливий</a:t>
            </a:r>
            <a:r>
              <a:rPr lang="ru-RU" dirty="0" smtClean="0"/>
              <a:t> до </a:t>
            </a:r>
            <a:r>
              <a:rPr lang="ru-RU" dirty="0" err="1" smtClean="0"/>
              <a:t>діамантового</a:t>
            </a:r>
            <a:r>
              <a:rPr lang="ru-RU" dirty="0" smtClean="0"/>
              <a:t> зеленого </a:t>
            </a:r>
            <a:r>
              <a:rPr lang="ru-RU" dirty="0" err="1" smtClean="0"/>
              <a:t>золотистий</a:t>
            </a:r>
            <a:r>
              <a:rPr lang="ru-RU" dirty="0" smtClean="0"/>
              <a:t> </a:t>
            </a:r>
            <a:r>
              <a:rPr lang="ru-RU" dirty="0" err="1" smtClean="0"/>
              <a:t>стафілокок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 за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бактерій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збудником</a:t>
            </a:r>
            <a:r>
              <a:rPr lang="ru-RU" dirty="0" smtClean="0"/>
              <a:t> </a:t>
            </a:r>
            <a:r>
              <a:rPr lang="ru-RU" dirty="0" err="1" smtClean="0"/>
              <a:t>гнійничкової</a:t>
            </a:r>
            <a:r>
              <a:rPr lang="ru-RU" dirty="0" smtClean="0"/>
              <a:t> </a:t>
            </a:r>
            <a:r>
              <a:rPr lang="ru-RU" dirty="0" err="1" smtClean="0"/>
              <a:t>інфекції</a:t>
            </a:r>
            <a:r>
              <a:rPr lang="ru-RU" dirty="0" smtClean="0"/>
              <a:t>. Так само,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антисептики, «зеленка» </a:t>
            </a:r>
            <a:r>
              <a:rPr lang="ru-RU" dirty="0" err="1" smtClean="0"/>
              <a:t>володіє</a:t>
            </a:r>
            <a:r>
              <a:rPr lang="ru-RU" dirty="0" smtClean="0"/>
              <a:t> </a:t>
            </a:r>
            <a:r>
              <a:rPr lang="ru-RU" dirty="0" err="1" smtClean="0"/>
              <a:t>дратівливими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 (особливо </a:t>
            </a:r>
            <a:r>
              <a:rPr lang="ru-RU" dirty="0" err="1" smtClean="0"/>
              <a:t>спиртний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розчин</a:t>
            </a:r>
            <a:r>
              <a:rPr lang="ru-RU" dirty="0" smtClean="0"/>
              <a:t>), тому </a:t>
            </a:r>
            <a:r>
              <a:rPr lang="ru-RU" dirty="0" err="1" smtClean="0"/>
              <a:t>надмірне</a:t>
            </a:r>
            <a:r>
              <a:rPr lang="ru-RU" dirty="0" smtClean="0"/>
              <a:t> </a:t>
            </a:r>
            <a:r>
              <a:rPr lang="ru-RU" dirty="0" err="1" smtClean="0"/>
              <a:t>змазування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 препаратом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подразнення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опіки</a:t>
            </a:r>
            <a:r>
              <a:rPr lang="ru-RU" dirty="0" smtClean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928934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Застосовують</a:t>
            </a:r>
            <a:r>
              <a:rPr lang="ru-RU" dirty="0" smtClean="0"/>
              <a:t> препарат для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профілактики</a:t>
            </a:r>
            <a:r>
              <a:rPr lang="ru-RU" dirty="0" smtClean="0"/>
              <a:t> </a:t>
            </a:r>
            <a:r>
              <a:rPr lang="ru-RU" dirty="0" err="1" smtClean="0"/>
              <a:t>піодермії</a:t>
            </a:r>
            <a:r>
              <a:rPr lang="ru-RU" dirty="0" smtClean="0"/>
              <a:t> (</a:t>
            </a:r>
            <a:r>
              <a:rPr lang="ru-RU" dirty="0" err="1" smtClean="0"/>
              <a:t>гнійничкового</a:t>
            </a:r>
            <a:r>
              <a:rPr lang="ru-RU" dirty="0" smtClean="0"/>
              <a:t> </a:t>
            </a:r>
            <a:r>
              <a:rPr lang="ru-RU" dirty="0" err="1" smtClean="0"/>
              <a:t>ураження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), блефариту (</a:t>
            </a:r>
            <a:r>
              <a:rPr lang="ru-RU" dirty="0" err="1" smtClean="0"/>
              <a:t>запалення</a:t>
            </a:r>
            <a:r>
              <a:rPr lang="ru-RU" dirty="0" smtClean="0"/>
              <a:t> </a:t>
            </a:r>
            <a:r>
              <a:rPr lang="ru-RU" dirty="0" err="1" smtClean="0"/>
              <a:t>вік</a:t>
            </a:r>
            <a:r>
              <a:rPr lang="ru-RU" dirty="0" smtClean="0"/>
              <a:t>), </a:t>
            </a:r>
            <a:r>
              <a:rPr lang="ru-RU" dirty="0" err="1" smtClean="0"/>
              <a:t>антисептичної</a:t>
            </a:r>
            <a:r>
              <a:rPr lang="ru-RU" dirty="0" smtClean="0"/>
              <a:t> </a:t>
            </a:r>
            <a:r>
              <a:rPr lang="ru-RU" dirty="0" err="1" smtClean="0"/>
              <a:t>обробки</a:t>
            </a:r>
            <a:r>
              <a:rPr lang="ru-RU" dirty="0" smtClean="0"/>
              <a:t> </a:t>
            </a:r>
            <a:r>
              <a:rPr lang="ru-RU" dirty="0" err="1" smtClean="0"/>
              <a:t>садна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раневих</a:t>
            </a:r>
            <a:r>
              <a:rPr lang="ru-RU" dirty="0" smtClean="0"/>
              <a:t> </a:t>
            </a:r>
            <a:r>
              <a:rPr lang="ru-RU" dirty="0" err="1" smtClean="0"/>
              <a:t>поверхонь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857628"/>
            <a:ext cx="79296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Вживання</a:t>
            </a:r>
            <a:r>
              <a:rPr lang="ru-RU" dirty="0" smtClean="0"/>
              <a:t> «зеленки»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антисептика </a:t>
            </a:r>
            <a:r>
              <a:rPr lang="ru-RU" dirty="0" err="1" smtClean="0"/>
              <a:t>здатне</a:t>
            </a:r>
            <a:r>
              <a:rPr lang="ru-RU" dirty="0" smtClean="0"/>
              <a:t> </a:t>
            </a:r>
            <a:r>
              <a:rPr lang="ru-RU" dirty="0" err="1" smtClean="0"/>
              <a:t>знищити</a:t>
            </a:r>
            <a:r>
              <a:rPr lang="ru-RU" dirty="0" smtClean="0"/>
              <a:t> </a:t>
            </a:r>
            <a:r>
              <a:rPr lang="ru-RU" dirty="0" err="1" smtClean="0"/>
              <a:t>будь-яких</a:t>
            </a:r>
            <a:r>
              <a:rPr lang="ru-RU" dirty="0" smtClean="0"/>
              <a:t> </a:t>
            </a:r>
            <a:r>
              <a:rPr lang="ru-RU" dirty="0" err="1" smtClean="0"/>
              <a:t>збудників</a:t>
            </a:r>
            <a:r>
              <a:rPr lang="ru-RU" dirty="0" smtClean="0"/>
              <a:t>, 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збудника</a:t>
            </a:r>
            <a:r>
              <a:rPr lang="ru-RU" dirty="0" smtClean="0"/>
              <a:t> </a:t>
            </a:r>
            <a:r>
              <a:rPr lang="ru-RU" dirty="0" err="1" smtClean="0"/>
              <a:t>гонореї</a:t>
            </a:r>
            <a:r>
              <a:rPr lang="ru-RU" dirty="0" smtClean="0"/>
              <a:t>, </a:t>
            </a:r>
            <a:r>
              <a:rPr lang="ru-RU" dirty="0" err="1" smtClean="0"/>
              <a:t>сифілісу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СНІДУ. </a:t>
            </a:r>
            <a:r>
              <a:rPr lang="ru-RU" dirty="0" err="1" smtClean="0"/>
              <a:t>Користуються</a:t>
            </a:r>
            <a:r>
              <a:rPr lang="ru-RU" dirty="0" smtClean="0"/>
              <a:t>  </a:t>
            </a:r>
            <a:r>
              <a:rPr lang="ru-RU" dirty="0" err="1" smtClean="0"/>
              <a:t>вчасно</a:t>
            </a:r>
            <a:r>
              <a:rPr lang="ru-RU" dirty="0" smtClean="0"/>
              <a:t> «зеленкою»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уникнути</a:t>
            </a:r>
            <a:r>
              <a:rPr lang="ru-RU" dirty="0" smtClean="0"/>
              <a:t> 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небажаних,інфекційних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. Для </a:t>
            </a:r>
            <a:r>
              <a:rPr lang="ru-RU" dirty="0" err="1" smtClean="0"/>
              <a:t>негайного</a:t>
            </a:r>
            <a:r>
              <a:rPr lang="ru-RU" dirty="0" smtClean="0"/>
              <a:t> </a:t>
            </a:r>
            <a:r>
              <a:rPr lang="ru-RU" dirty="0" err="1" smtClean="0"/>
              <a:t>знищення</a:t>
            </a:r>
            <a:r>
              <a:rPr lang="ru-RU" dirty="0" smtClean="0"/>
              <a:t> </a:t>
            </a:r>
            <a:r>
              <a:rPr lang="ru-RU" dirty="0" err="1" smtClean="0"/>
              <a:t>бактерій</a:t>
            </a:r>
            <a:r>
              <a:rPr lang="ru-RU" dirty="0" smtClean="0"/>
              <a:t>, </a:t>
            </a:r>
            <a:r>
              <a:rPr lang="ru-RU" dirty="0" err="1" smtClean="0"/>
              <a:t>грибків</a:t>
            </a:r>
            <a:r>
              <a:rPr lang="ru-RU" dirty="0" smtClean="0"/>
              <a:t>, </a:t>
            </a:r>
            <a:r>
              <a:rPr lang="ru-RU" dirty="0" err="1" smtClean="0"/>
              <a:t>вірусів</a:t>
            </a:r>
            <a:r>
              <a:rPr lang="ru-RU" dirty="0" smtClean="0"/>
              <a:t>, </a:t>
            </a:r>
            <a:r>
              <a:rPr lang="ru-RU" dirty="0" err="1" smtClean="0"/>
              <a:t>простих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для</a:t>
            </a:r>
            <a:r>
              <a:rPr lang="ru-RU" dirty="0" smtClean="0"/>
              <a:t> </a:t>
            </a:r>
            <a:r>
              <a:rPr lang="ru-RU" dirty="0" err="1" smtClean="0"/>
              <a:t>стерилізації</a:t>
            </a:r>
            <a:r>
              <a:rPr lang="ru-RU" dirty="0" smtClean="0"/>
              <a:t> </a:t>
            </a:r>
            <a:r>
              <a:rPr lang="ru-RU" dirty="0" err="1" smtClean="0"/>
              <a:t>поверхню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суспіль</a:t>
            </a:r>
            <a:r>
              <a:rPr lang="ru-RU" dirty="0" smtClean="0"/>
              <a:t> </a:t>
            </a:r>
            <a:r>
              <a:rPr lang="ru-RU" dirty="0" err="1" smtClean="0"/>
              <a:t>закрашують</a:t>
            </a:r>
            <a:r>
              <a:rPr lang="ru-RU" dirty="0" smtClean="0"/>
              <a:t> </a:t>
            </a:r>
            <a:r>
              <a:rPr lang="ru-RU" dirty="0" err="1" smtClean="0"/>
              <a:t>спиртним</a:t>
            </a:r>
            <a:r>
              <a:rPr lang="ru-RU" dirty="0" smtClean="0"/>
              <a:t> </a:t>
            </a:r>
            <a:r>
              <a:rPr lang="ru-RU" dirty="0" err="1" smtClean="0"/>
              <a:t>розчином</a:t>
            </a:r>
            <a:r>
              <a:rPr lang="ru-RU" dirty="0" smtClean="0"/>
              <a:t> </a:t>
            </a:r>
            <a:r>
              <a:rPr lang="ru-RU" dirty="0" err="1" smtClean="0"/>
              <a:t>діамантового</a:t>
            </a:r>
            <a:r>
              <a:rPr lang="ru-RU" dirty="0" smtClean="0"/>
              <a:t> зеленого. Препарат </a:t>
            </a:r>
            <a:r>
              <a:rPr lang="ru-RU" dirty="0" err="1" smtClean="0"/>
              <a:t>може</a:t>
            </a:r>
            <a:r>
              <a:rPr lang="ru-RU" dirty="0" smtClean="0"/>
              <a:t> бути нанесений в 2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в 3 </a:t>
            </a:r>
            <a:r>
              <a:rPr lang="ru-RU" dirty="0" err="1" smtClean="0"/>
              <a:t>шаруючи</a:t>
            </a:r>
            <a:r>
              <a:rPr lang="ru-RU" dirty="0" smtClean="0"/>
              <a:t>. Для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гнійничкових</a:t>
            </a:r>
            <a:r>
              <a:rPr lang="ru-RU" dirty="0" smtClean="0"/>
              <a:t> </a:t>
            </a:r>
            <a:r>
              <a:rPr lang="ru-RU" dirty="0" err="1" smtClean="0"/>
              <a:t>уражень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слизистих</a:t>
            </a:r>
            <a:r>
              <a:rPr lang="ru-RU" dirty="0" smtClean="0"/>
              <a:t> </a:t>
            </a:r>
            <a:r>
              <a:rPr lang="ru-RU" dirty="0" err="1" smtClean="0"/>
              <a:t>оболонок</a:t>
            </a:r>
            <a:r>
              <a:rPr lang="ru-RU" dirty="0" smtClean="0"/>
              <a:t> «зеленкою»  </a:t>
            </a:r>
            <a:r>
              <a:rPr lang="ru-RU" dirty="0" err="1" smtClean="0"/>
              <a:t>змащують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поразки</a:t>
            </a:r>
            <a:r>
              <a:rPr lang="ru-RU" dirty="0" smtClean="0"/>
              <a:t>. Частота </a:t>
            </a:r>
            <a:r>
              <a:rPr lang="ru-RU" dirty="0" err="1" smtClean="0"/>
              <a:t>підфарбовування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ділянок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збереженням</a:t>
            </a:r>
            <a:r>
              <a:rPr lang="ru-RU" dirty="0" smtClean="0"/>
              <a:t> на них зеленого </a:t>
            </a:r>
            <a:r>
              <a:rPr lang="ru-RU" dirty="0" err="1" smtClean="0"/>
              <a:t>кольору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Tm="9182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Перекис водню Н2О2 </a:t>
            </a:r>
            <a:endParaRPr lang="ru-RU" dirty="0"/>
          </a:p>
        </p:txBody>
      </p:sp>
      <p:pic>
        <p:nvPicPr>
          <p:cNvPr id="5" name="Рисунок 4" descr="567665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1" r="101"/>
          <a:stretch>
            <a:fillRect/>
          </a:stretch>
        </p:blipFill>
        <p:spPr>
          <a:xfrm>
            <a:off x="1500166" y="214290"/>
            <a:ext cx="6286544" cy="451328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4929198"/>
            <a:ext cx="5486400" cy="1928802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У </a:t>
            </a:r>
            <a:r>
              <a:rPr lang="ru-RU" sz="2200" dirty="0" err="1" smtClean="0"/>
              <a:t>медицині</a:t>
            </a:r>
            <a:r>
              <a:rPr lang="ru-RU" sz="2200" dirty="0" smtClean="0"/>
              <a:t> 3% </a:t>
            </a:r>
            <a:r>
              <a:rPr lang="ru-RU" sz="2200" dirty="0" err="1" smtClean="0"/>
              <a:t>розчин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перекису</a:t>
            </a:r>
            <a:r>
              <a:rPr lang="ru-RU" sz="2200" dirty="0" smtClean="0"/>
              <a:t> </a:t>
            </a:r>
            <a:r>
              <a:rPr lang="ru-RU" sz="2200" dirty="0" err="1" smtClean="0"/>
              <a:t>водню</a:t>
            </a:r>
            <a:r>
              <a:rPr lang="ru-RU" sz="2200" dirty="0" smtClean="0"/>
              <a:t> (Н2О2) давно </a:t>
            </a:r>
            <a:r>
              <a:rPr lang="ru-RU" sz="2200" dirty="0" err="1" smtClean="0"/>
              <a:t>застосовують</a:t>
            </a:r>
            <a:r>
              <a:rPr lang="ru-RU" sz="2200" dirty="0" smtClean="0"/>
              <a:t> як антисептик, особливо </a:t>
            </a:r>
            <a:r>
              <a:rPr lang="ru-RU" sz="2200" dirty="0" err="1" smtClean="0"/>
              <a:t>під</a:t>
            </a:r>
            <a:r>
              <a:rPr lang="ru-RU" sz="2200" dirty="0" smtClean="0"/>
              <a:t> час </a:t>
            </a:r>
            <a:r>
              <a:rPr lang="ru-RU" sz="2200" dirty="0" err="1" smtClean="0"/>
              <a:t>оброблення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гнійних</a:t>
            </a:r>
            <a:r>
              <a:rPr lang="ru-RU" sz="2200" dirty="0" smtClean="0"/>
              <a:t> ран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Tm="857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85011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У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ферментів</a:t>
            </a:r>
            <a:r>
              <a:rPr lang="ru-RU" dirty="0" smtClean="0"/>
              <a:t> (</a:t>
            </a:r>
            <a:r>
              <a:rPr lang="ru-RU" dirty="0" err="1" smtClean="0"/>
              <a:t>пероксидази,каталази</a:t>
            </a:r>
            <a:r>
              <a:rPr lang="ru-RU" dirty="0" smtClean="0"/>
              <a:t>) перекис </a:t>
            </a:r>
            <a:r>
              <a:rPr lang="ru-RU" dirty="0" err="1" smtClean="0"/>
              <a:t>водню</a:t>
            </a:r>
            <a:r>
              <a:rPr lang="ru-RU" dirty="0" smtClean="0"/>
              <a:t> </a:t>
            </a:r>
            <a:r>
              <a:rPr lang="ru-RU" dirty="0" err="1" smtClean="0"/>
              <a:t>розкладається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виділенням</a:t>
            </a:r>
            <a:r>
              <a:rPr lang="ru-RU" dirty="0" smtClean="0"/>
              <a:t> атомарного </a:t>
            </a:r>
            <a:r>
              <a:rPr lang="ru-RU" dirty="0" err="1" smtClean="0"/>
              <a:t>кисню</a:t>
            </a:r>
            <a:r>
              <a:rPr lang="ru-RU" dirty="0" smtClean="0"/>
              <a:t>, </a:t>
            </a:r>
            <a:r>
              <a:rPr lang="ru-RU" dirty="0" err="1" smtClean="0"/>
              <a:t>якийвиявляє</a:t>
            </a:r>
            <a:r>
              <a:rPr lang="ru-RU" dirty="0" smtClean="0"/>
              <a:t> </a:t>
            </a:r>
            <a:r>
              <a:rPr lang="ru-RU" dirty="0" err="1" smtClean="0"/>
              <a:t>антимікробні</a:t>
            </a:r>
            <a:r>
              <a:rPr lang="ru-RU" dirty="0" smtClean="0"/>
              <a:t>, </a:t>
            </a:r>
            <a:r>
              <a:rPr lang="ru-RU" dirty="0" err="1" smtClean="0"/>
              <a:t>дезодораційні</a:t>
            </a:r>
            <a:r>
              <a:rPr lang="ru-RU" dirty="0" smtClean="0"/>
              <a:t>, </a:t>
            </a:r>
            <a:r>
              <a:rPr lang="ru-RU" dirty="0" err="1" smtClean="0"/>
              <a:t>депігментуючі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здатності</a:t>
            </a:r>
            <a:r>
              <a:rPr lang="ru-RU" dirty="0" smtClean="0"/>
              <a:t> </a:t>
            </a:r>
            <a:r>
              <a:rPr lang="ru-RU" dirty="0" err="1" smtClean="0"/>
              <a:t>утворювати</a:t>
            </a:r>
            <a:r>
              <a:rPr lang="ru-RU" dirty="0" smtClean="0"/>
              <a:t> </a:t>
            </a:r>
            <a:r>
              <a:rPr lang="ru-RU" dirty="0" err="1" smtClean="0"/>
              <a:t>піну</a:t>
            </a:r>
            <a:r>
              <a:rPr lang="ru-RU" dirty="0" smtClean="0"/>
              <a:t> при </a:t>
            </a:r>
            <a:r>
              <a:rPr lang="ru-RU" dirty="0" err="1" smtClean="0"/>
              <a:t>контакті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кров’ю</a:t>
            </a:r>
            <a:r>
              <a:rPr lang="ru-RU" dirty="0" smtClean="0"/>
              <a:t> перекис </a:t>
            </a:r>
            <a:r>
              <a:rPr lang="ru-RU" dirty="0" err="1" smtClean="0"/>
              <a:t>водню</a:t>
            </a:r>
            <a:r>
              <a:rPr lang="ru-RU" dirty="0" smtClean="0"/>
              <a:t> </a:t>
            </a:r>
            <a:r>
              <a:rPr lang="ru-RU" dirty="0" err="1" smtClean="0"/>
              <a:t>проникає</a:t>
            </a:r>
            <a:r>
              <a:rPr lang="ru-RU" dirty="0" smtClean="0"/>
              <a:t> в </a:t>
            </a:r>
            <a:r>
              <a:rPr lang="ru-RU" dirty="0" err="1" smtClean="0"/>
              <a:t>усіщілини</a:t>
            </a:r>
            <a:r>
              <a:rPr lang="ru-RU" dirty="0" smtClean="0"/>
              <a:t> </a:t>
            </a:r>
            <a:r>
              <a:rPr lang="ru-RU" dirty="0" err="1" smtClean="0"/>
              <a:t>гнійної</a:t>
            </a:r>
            <a:r>
              <a:rPr lang="ru-RU" dirty="0" smtClean="0"/>
              <a:t> </a:t>
            </a:r>
            <a:r>
              <a:rPr lang="ru-RU" dirty="0" err="1" smtClean="0"/>
              <a:t>порожнини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механічно</a:t>
            </a:r>
            <a:r>
              <a:rPr lang="ru-RU" dirty="0" smtClean="0"/>
              <a:t> </a:t>
            </a:r>
            <a:r>
              <a:rPr lang="ru-RU" dirty="0" err="1" smtClean="0"/>
              <a:t>вимиває</a:t>
            </a:r>
            <a:r>
              <a:rPr lang="ru-RU" dirty="0" smtClean="0"/>
              <a:t> </a:t>
            </a:r>
            <a:r>
              <a:rPr lang="ru-RU" dirty="0" err="1" smtClean="0"/>
              <a:t>гнійний</a:t>
            </a:r>
            <a:r>
              <a:rPr lang="ru-RU" dirty="0" smtClean="0"/>
              <a:t> </a:t>
            </a:r>
            <a:r>
              <a:rPr lang="ru-RU" dirty="0" err="1" smtClean="0"/>
              <a:t>ексудат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тканин </a:t>
            </a:r>
            <a:r>
              <a:rPr lang="ru-RU" dirty="0" err="1" smtClean="0"/>
              <a:t>нийдетрит</a:t>
            </a:r>
            <a:r>
              <a:rPr lang="ru-RU" dirty="0" smtClean="0"/>
              <a:t>, </a:t>
            </a:r>
            <a:r>
              <a:rPr lang="ru-RU" dirty="0" err="1" smtClean="0"/>
              <a:t>цим</a:t>
            </a:r>
            <a:r>
              <a:rPr lang="ru-RU" dirty="0" smtClean="0"/>
              <a:t> самим </a:t>
            </a:r>
            <a:r>
              <a:rPr lang="ru-RU" dirty="0" err="1" smtClean="0"/>
              <a:t>звільняє</a:t>
            </a:r>
            <a:r>
              <a:rPr lang="ru-RU" dirty="0" smtClean="0"/>
              <a:t> </a:t>
            </a:r>
            <a:r>
              <a:rPr lang="ru-RU" dirty="0" err="1" smtClean="0"/>
              <a:t>порожнину</a:t>
            </a:r>
            <a:r>
              <a:rPr lang="ru-RU" dirty="0" smtClean="0"/>
              <a:t> рани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мікрофлори</a:t>
            </a:r>
            <a:r>
              <a:rPr lang="ru-RU" dirty="0" smtClean="0"/>
              <a:t>,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аераціюранової</a:t>
            </a:r>
            <a:r>
              <a:rPr lang="ru-RU" dirty="0" smtClean="0"/>
              <a:t> </a:t>
            </a:r>
            <a:r>
              <a:rPr lang="ru-RU" dirty="0" err="1" smtClean="0"/>
              <a:t>порожнини</a:t>
            </a:r>
            <a:r>
              <a:rPr lang="ru-RU" dirty="0" smtClean="0"/>
              <a:t>, </a:t>
            </a:r>
            <a:r>
              <a:rPr lang="ru-RU" dirty="0" err="1" smtClean="0"/>
              <a:t>заважає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анаеробної</a:t>
            </a:r>
            <a:r>
              <a:rPr lang="ru-RU" dirty="0" smtClean="0"/>
              <a:t> </a:t>
            </a:r>
            <a:r>
              <a:rPr lang="ru-RU" dirty="0" err="1" smtClean="0"/>
              <a:t>мікрофлори</a:t>
            </a:r>
            <a:r>
              <a:rPr lang="ru-RU" dirty="0" smtClean="0"/>
              <a:t>. Перекис </a:t>
            </a:r>
            <a:r>
              <a:rPr lang="ru-RU" dirty="0" err="1" smtClean="0"/>
              <a:t>водню</a:t>
            </a:r>
            <a:r>
              <a:rPr lang="ru-RU" dirty="0" smtClean="0"/>
              <a:t> </a:t>
            </a:r>
            <a:r>
              <a:rPr lang="ru-RU" dirty="0" err="1" smtClean="0"/>
              <a:t>крім</a:t>
            </a:r>
            <a:r>
              <a:rPr lang="ru-RU" dirty="0" smtClean="0"/>
              <a:t> того </a:t>
            </a:r>
            <a:r>
              <a:rPr lang="ru-RU" dirty="0" err="1" smtClean="0"/>
              <a:t>справляє</a:t>
            </a:r>
            <a:r>
              <a:rPr lang="ru-RU" dirty="0" smtClean="0"/>
              <a:t> </a:t>
            </a:r>
            <a:r>
              <a:rPr lang="ru-RU" dirty="0" err="1" smtClean="0"/>
              <a:t>місцеву</a:t>
            </a:r>
            <a:r>
              <a:rPr lang="ru-RU" dirty="0" smtClean="0"/>
              <a:t> </a:t>
            </a:r>
            <a:r>
              <a:rPr lang="ru-RU" dirty="0" err="1" smtClean="0"/>
              <a:t>гемостатичну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, а в </a:t>
            </a:r>
            <a:r>
              <a:rPr lang="ru-RU" dirty="0" err="1" smtClean="0"/>
              <a:t>високих</a:t>
            </a:r>
            <a:r>
              <a:rPr lang="ru-RU" dirty="0" smtClean="0"/>
              <a:t> </a:t>
            </a:r>
            <a:r>
              <a:rPr lang="ru-RU" dirty="0" err="1" smtClean="0"/>
              <a:t>концентраціях</a:t>
            </a:r>
            <a:r>
              <a:rPr lang="ru-RU" dirty="0" smtClean="0"/>
              <a:t> – </a:t>
            </a:r>
            <a:r>
              <a:rPr lang="ru-RU" dirty="0" err="1" smtClean="0"/>
              <a:t>припікальну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285992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встановили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перекис </a:t>
            </a:r>
            <a:r>
              <a:rPr lang="ru-RU" dirty="0" err="1" smtClean="0"/>
              <a:t>водню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як антисептик не </a:t>
            </a:r>
            <a:r>
              <a:rPr lang="ru-RU" dirty="0" err="1" smtClean="0"/>
              <a:t>лише</a:t>
            </a:r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інфекцій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. Тому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виробляє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для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хворобами. Перекис </a:t>
            </a:r>
            <a:r>
              <a:rPr lang="ru-RU" dirty="0" err="1" smtClean="0"/>
              <a:t>водню</a:t>
            </a:r>
            <a:r>
              <a:rPr lang="ru-RU" dirty="0" smtClean="0"/>
              <a:t> 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незамінною</a:t>
            </a:r>
            <a:r>
              <a:rPr lang="ru-RU" dirty="0" smtClean="0"/>
              <a:t> </a:t>
            </a:r>
            <a:r>
              <a:rPr lang="ru-RU" dirty="0" err="1" smtClean="0"/>
              <a:t>складовою</a:t>
            </a:r>
            <a:r>
              <a:rPr lang="ru-RU" dirty="0" smtClean="0"/>
              <a:t> </a:t>
            </a:r>
            <a:r>
              <a:rPr lang="ru-RU" dirty="0" err="1" smtClean="0"/>
              <a:t>імунної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Солдати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лейкоцити</a:t>
            </a:r>
            <a:r>
              <a:rPr lang="ru-RU" dirty="0" smtClean="0"/>
              <a:t>, </a:t>
            </a:r>
            <a:r>
              <a:rPr lang="ru-RU" dirty="0" err="1" smtClean="0"/>
              <a:t>захоплюють</a:t>
            </a:r>
            <a:r>
              <a:rPr lang="ru-RU" dirty="0" smtClean="0"/>
              <a:t> у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обійми</a:t>
            </a:r>
            <a:r>
              <a:rPr lang="ru-RU" dirty="0" smtClean="0"/>
              <a:t> </a:t>
            </a:r>
            <a:r>
              <a:rPr lang="ru-RU" dirty="0" err="1" smtClean="0"/>
              <a:t>мікроба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виробляють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води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кисню</a:t>
            </a:r>
            <a:r>
              <a:rPr lang="ru-RU" dirty="0" smtClean="0"/>
              <a:t> перекис </a:t>
            </a:r>
            <a:r>
              <a:rPr lang="ru-RU" dirty="0" err="1" smtClean="0"/>
              <a:t>водню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знищує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Якби</a:t>
            </a:r>
            <a:r>
              <a:rPr lang="ru-RU" dirty="0" smtClean="0"/>
              <a:t> не </a:t>
            </a:r>
            <a:r>
              <a:rPr lang="ru-RU" dirty="0" err="1" smtClean="0"/>
              <a:t>було</a:t>
            </a:r>
            <a:r>
              <a:rPr lang="ru-RU" dirty="0" smtClean="0"/>
              <a:t> такого </a:t>
            </a:r>
            <a:r>
              <a:rPr lang="ru-RU" dirty="0" err="1" smtClean="0"/>
              <a:t>механізму</a:t>
            </a:r>
            <a:r>
              <a:rPr lang="ru-RU" dirty="0" smtClean="0"/>
              <a:t>, </a:t>
            </a:r>
            <a:r>
              <a:rPr lang="ru-RU" dirty="0" err="1" smtClean="0"/>
              <a:t>бактерії</a:t>
            </a:r>
            <a:r>
              <a:rPr lang="ru-RU" dirty="0" smtClean="0"/>
              <a:t>, </a:t>
            </a:r>
            <a:r>
              <a:rPr lang="ru-RU" dirty="0" err="1" smtClean="0"/>
              <a:t>віруси</a:t>
            </a:r>
            <a:r>
              <a:rPr lang="ru-RU" dirty="0" smtClean="0"/>
              <a:t>, грибки </a:t>
            </a:r>
            <a:r>
              <a:rPr lang="ru-RU" dirty="0" err="1" smtClean="0"/>
              <a:t>з'їли</a:t>
            </a:r>
            <a:r>
              <a:rPr lang="ru-RU" dirty="0" smtClean="0"/>
              <a:t> б нас. Коли </a:t>
            </a:r>
            <a:r>
              <a:rPr lang="ru-RU" dirty="0" err="1" smtClean="0"/>
              <a:t>імунітет</a:t>
            </a:r>
            <a:r>
              <a:rPr lang="ru-RU" dirty="0" smtClean="0"/>
              <a:t> </a:t>
            </a:r>
            <a:r>
              <a:rPr lang="ru-RU" dirty="0" err="1" smtClean="0"/>
              <a:t>ослаблюється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лейкоцитам </a:t>
            </a:r>
            <a:r>
              <a:rPr lang="ru-RU" dirty="0" err="1" smtClean="0"/>
              <a:t>бракує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утворити</a:t>
            </a:r>
            <a:r>
              <a:rPr lang="ru-RU" dirty="0" smtClean="0"/>
              <a:t> </a:t>
            </a:r>
            <a:r>
              <a:rPr lang="ru-RU" dirty="0" err="1" smtClean="0"/>
              <a:t>достатню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перекису</a:t>
            </a:r>
            <a:r>
              <a:rPr lang="ru-RU" dirty="0" smtClean="0"/>
              <a:t> </a:t>
            </a:r>
            <a:r>
              <a:rPr lang="ru-RU" dirty="0" err="1" smtClean="0"/>
              <a:t>водню</a:t>
            </a:r>
            <a:r>
              <a:rPr lang="ru-RU" dirty="0" smtClean="0"/>
              <a:t>, </a:t>
            </a:r>
            <a:r>
              <a:rPr lang="ru-RU" dirty="0" err="1" smtClean="0"/>
              <a:t>патогенні</a:t>
            </a:r>
            <a:r>
              <a:rPr lang="ru-RU" dirty="0" smtClean="0"/>
              <a:t> </a:t>
            </a:r>
            <a:r>
              <a:rPr lang="ru-RU" dirty="0" err="1" smtClean="0"/>
              <a:t>мікроорганізми</a:t>
            </a:r>
            <a:r>
              <a:rPr lang="ru-RU" dirty="0" smtClean="0"/>
              <a:t> </a:t>
            </a:r>
            <a:r>
              <a:rPr lang="ru-RU" dirty="0" err="1" smtClean="0"/>
              <a:t>наступають</a:t>
            </a:r>
            <a:r>
              <a:rPr lang="ru-RU" dirty="0" smtClean="0"/>
              <a:t>, </a:t>
            </a:r>
            <a:r>
              <a:rPr lang="ru-RU" dirty="0" err="1" smtClean="0"/>
              <a:t>спричиняючи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572008"/>
            <a:ext cx="84296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ПВ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одну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важливу</a:t>
            </a:r>
            <a:r>
              <a:rPr lang="ru-RU" dirty="0" smtClean="0"/>
              <a:t> </a:t>
            </a:r>
            <a:r>
              <a:rPr lang="ru-RU" dirty="0" err="1" smtClean="0"/>
              <a:t>функцію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- </a:t>
            </a:r>
            <a:r>
              <a:rPr lang="ru-RU" dirty="0" err="1" smtClean="0"/>
              <a:t>бере</a:t>
            </a:r>
            <a:r>
              <a:rPr lang="ru-RU" dirty="0" smtClean="0"/>
              <a:t> участь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біоорганічних</a:t>
            </a:r>
            <a:r>
              <a:rPr lang="ru-RU" dirty="0" smtClean="0"/>
              <a:t> </a:t>
            </a:r>
            <a:r>
              <a:rPr lang="ru-RU" dirty="0" err="1" smtClean="0"/>
              <a:t>процесах</a:t>
            </a:r>
            <a:r>
              <a:rPr lang="ru-RU" dirty="0" smtClean="0"/>
              <a:t>: </a:t>
            </a:r>
            <a:r>
              <a:rPr lang="ru-RU" dirty="0" err="1" smtClean="0"/>
              <a:t>метаболізмі</a:t>
            </a:r>
            <a:r>
              <a:rPr lang="ru-RU" dirty="0" smtClean="0"/>
              <a:t> </a:t>
            </a:r>
            <a:r>
              <a:rPr lang="ru-RU" dirty="0" err="1" smtClean="0"/>
              <a:t>білків</a:t>
            </a:r>
            <a:r>
              <a:rPr lang="ru-RU" dirty="0" smtClean="0"/>
              <a:t>, </a:t>
            </a:r>
            <a:r>
              <a:rPr lang="ru-RU" dirty="0" err="1" smtClean="0"/>
              <a:t>вуглеводів</a:t>
            </a:r>
            <a:r>
              <a:rPr lang="ru-RU" dirty="0" smtClean="0"/>
              <a:t>, </a:t>
            </a:r>
            <a:r>
              <a:rPr lang="ru-RU" dirty="0" err="1" smtClean="0"/>
              <a:t>жирів</a:t>
            </a:r>
            <a:r>
              <a:rPr lang="ru-RU" dirty="0" smtClean="0"/>
              <a:t>, </a:t>
            </a:r>
            <a:r>
              <a:rPr lang="ru-RU" dirty="0" err="1" smtClean="0"/>
              <a:t>утворенні</a:t>
            </a:r>
            <a:r>
              <a:rPr lang="ru-RU" dirty="0" smtClean="0"/>
              <a:t> </a:t>
            </a:r>
            <a:r>
              <a:rPr lang="ru-RU" dirty="0" err="1" smtClean="0"/>
              <a:t>вітамінів</a:t>
            </a:r>
            <a:r>
              <a:rPr lang="ru-RU" dirty="0" smtClean="0"/>
              <a:t>, </a:t>
            </a:r>
            <a:r>
              <a:rPr lang="ru-RU" dirty="0" err="1" smtClean="0"/>
              <a:t>мінеральних</a:t>
            </a:r>
            <a:r>
              <a:rPr lang="ru-RU" dirty="0" smtClean="0"/>
              <a:t> солей.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важливе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для </a:t>
            </a:r>
            <a:r>
              <a:rPr lang="ru-RU" dirty="0" err="1" smtClean="0"/>
              <a:t>вироблення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в </a:t>
            </a:r>
            <a:r>
              <a:rPr lang="ru-RU" dirty="0" err="1" smtClean="0"/>
              <a:t>мітохондріях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(</a:t>
            </a:r>
            <a:r>
              <a:rPr lang="ru-RU" dirty="0" err="1" smtClean="0"/>
              <a:t>мітохондрія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силова</a:t>
            </a:r>
            <a:r>
              <a:rPr lang="ru-RU" dirty="0" smtClean="0"/>
              <a:t> </a:t>
            </a:r>
            <a:r>
              <a:rPr lang="ru-RU" dirty="0" err="1" smtClean="0"/>
              <a:t>станція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, де </a:t>
            </a:r>
            <a:r>
              <a:rPr lang="ru-RU" dirty="0" err="1" smtClean="0"/>
              <a:t>виробляється</a:t>
            </a:r>
            <a:r>
              <a:rPr lang="ru-RU" dirty="0" smtClean="0"/>
              <a:t> 95% </a:t>
            </a:r>
            <a:r>
              <a:rPr lang="ru-RU" dirty="0" err="1" smtClean="0"/>
              <a:t>усієї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). ПВ </a:t>
            </a:r>
            <a:r>
              <a:rPr lang="ru-RU" dirty="0" err="1" smtClean="0"/>
              <a:t>потрібен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для </a:t>
            </a:r>
            <a:r>
              <a:rPr lang="ru-RU" dirty="0" err="1" smtClean="0"/>
              <a:t>утворення</a:t>
            </a:r>
            <a:r>
              <a:rPr lang="ru-RU" dirty="0" smtClean="0"/>
              <a:t> таких </a:t>
            </a:r>
            <a:r>
              <a:rPr lang="ru-RU" dirty="0" err="1" smtClean="0"/>
              <a:t>речовин</a:t>
            </a:r>
            <a:r>
              <a:rPr lang="ru-RU" dirty="0" smtClean="0"/>
              <a:t>, як </a:t>
            </a:r>
            <a:r>
              <a:rPr lang="ru-RU" dirty="0" err="1" smtClean="0"/>
              <a:t>простагландини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енергетичний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, </a:t>
            </a:r>
            <a:r>
              <a:rPr lang="ru-RU" dirty="0" err="1" smtClean="0"/>
              <a:t>допомагають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впоратися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запальними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простудними</a:t>
            </a:r>
            <a:r>
              <a:rPr lang="ru-RU" dirty="0" smtClean="0"/>
              <a:t> </a:t>
            </a:r>
            <a:r>
              <a:rPr lang="ru-RU" dirty="0" err="1" smtClean="0"/>
              <a:t>захворюваннями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Tm="115453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618</TotalTime>
  <Words>1723</Words>
  <Application>Microsoft Office PowerPoint</Application>
  <PresentationFormat>Экран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Домашня аптечка</vt:lpstr>
      <vt:lpstr>Слайд 2</vt:lpstr>
      <vt:lpstr>Слайд 3</vt:lpstr>
      <vt:lpstr>Розчин йоду спиртовий застосовують при запальних та інших захворюваннях шкіри і слизових оболонок, а також як відтяжний засіб при міозитах і невралгіях.</vt:lpstr>
      <vt:lpstr>Слайд 5</vt:lpstr>
      <vt:lpstr>Зеленка або діамантовий зелений</vt:lpstr>
      <vt:lpstr>Слайд 7</vt:lpstr>
      <vt:lpstr>Перекис водню Н2О2 </vt:lpstr>
      <vt:lpstr>Слайд 9</vt:lpstr>
      <vt:lpstr>Активоване вугілля</vt:lpstr>
      <vt:lpstr>Аспирин</vt:lpstr>
      <vt:lpstr>Слайд 12</vt:lpstr>
      <vt:lpstr>Слайд 13</vt:lpstr>
      <vt:lpstr>Слайд 14</vt:lpstr>
      <vt:lpstr>Слайд 15</vt:lpstr>
      <vt:lpstr>Слайд 16</vt:lpstr>
      <vt:lpstr>Барбовал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Домашня аптечка</dc:title>
  <dc:creator>Тато</dc:creator>
  <cp:lastModifiedBy>Тато</cp:lastModifiedBy>
  <cp:revision>59</cp:revision>
  <dcterms:created xsi:type="dcterms:W3CDTF">2011-04-15T16:26:43Z</dcterms:created>
  <dcterms:modified xsi:type="dcterms:W3CDTF">2011-04-18T18:04:03Z</dcterms:modified>
</cp:coreProperties>
</file>