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AD98-3C47-471A-A7FF-8F094B2BD622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7B96C-76FC-42C7-9794-B11621FC75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B96C-76FC-42C7-9794-B11621FC757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FF41-8C23-45F4-B134-2EC4F0C05A34}" type="datetimeFigureOut">
              <a:rPr lang="ru-RU" smtClean="0"/>
              <a:pPr/>
              <a:t>12.04.2011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855C-1502-45CD-8DBE-58C02F998D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2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Домашня аптечка!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500570"/>
            <a:ext cx="1437822" cy="1785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04" y="3286124"/>
            <a:ext cx="6400800" cy="6143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Її склад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4578" cy="241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290"/>
            <a:ext cx="2066920" cy="14049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9375"/>
            <a:ext cx="2000264" cy="22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143380"/>
            <a:ext cx="35719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6617" y="-285776"/>
            <a:ext cx="4247383" cy="37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142984"/>
            <a:ext cx="642942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12.Но-шпа</a:t>
            </a:r>
            <a:endParaRPr lang="ru-RU" sz="3200" dirty="0" smtClean="0"/>
          </a:p>
          <a:p>
            <a:r>
              <a:rPr lang="ru-RU" sz="2400" dirty="0" smtClean="0"/>
              <a:t>при спазмах </a:t>
            </a:r>
            <a:r>
              <a:rPr lang="ru-RU" sz="2400" dirty="0" err="1" smtClean="0"/>
              <a:t>гладенької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мускулатури</a:t>
            </a:r>
            <a:r>
              <a:rPr lang="ru-RU" sz="2400" dirty="0" smtClean="0"/>
              <a:t> (</a:t>
            </a:r>
            <a:r>
              <a:rPr lang="ru-RU" sz="2400" dirty="0" err="1" smtClean="0"/>
              <a:t>шлунку</a:t>
            </a:r>
            <a:r>
              <a:rPr lang="ru-RU" sz="2400" dirty="0" smtClean="0"/>
              <a:t>, кишечника), </a:t>
            </a:r>
            <a:r>
              <a:rPr lang="ru-RU" sz="2400" dirty="0" err="1" smtClean="0"/>
              <a:t>спастичних</a:t>
            </a:r>
            <a:r>
              <a:rPr lang="ru-RU" sz="2400" dirty="0" smtClean="0"/>
              <a:t> запорах, приступах </a:t>
            </a:r>
            <a:r>
              <a:rPr lang="ru-RU" sz="2400" dirty="0" err="1" smtClean="0"/>
              <a:t>жовчно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сечокам’яної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хвороби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1-2 таблетки 2-3 рази на день.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190500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-357214"/>
            <a:ext cx="1714512" cy="12858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357562"/>
            <a:ext cx="7286676" cy="24314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13.Кальція </a:t>
            </a:r>
            <a:r>
              <a:rPr lang="ru-RU" sz="3200" b="1" dirty="0" err="1" smtClean="0"/>
              <a:t>глюконат</a:t>
            </a:r>
            <a:r>
              <a:rPr lang="ru-RU" sz="3200" b="1" dirty="0" smtClean="0"/>
              <a:t>, таблетки</a:t>
            </a:r>
            <a:endParaRPr lang="ru-RU" sz="3200" dirty="0" smtClean="0"/>
          </a:p>
          <a:p>
            <a:r>
              <a:rPr lang="ru-RU" sz="2400" dirty="0" smtClean="0"/>
              <a:t>при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виду </a:t>
            </a:r>
            <a:r>
              <a:rPr lang="ru-RU" sz="2400" dirty="0" err="1" smtClean="0"/>
              <a:t>алергічних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2-4 таблетки 2-3 рази на день до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пам’ятати</a:t>
            </a:r>
            <a:r>
              <a:rPr lang="ru-RU" sz="2400" dirty="0" smtClean="0"/>
              <a:t> про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хлористий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кальцій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зсідання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підвищеній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схильності</a:t>
            </a:r>
            <a:r>
              <a:rPr lang="ru-RU" sz="2400" dirty="0" smtClean="0"/>
              <a:t> до тромбозу.</a:t>
            </a:r>
            <a:endParaRPr lang="ru-RU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16"/>
            <a:ext cx="7367611" cy="13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357562"/>
            <a:ext cx="2109400" cy="368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64344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0546">
            <a:off x="223127" y="2332905"/>
            <a:ext cx="2818653" cy="208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2428868"/>
            <a:ext cx="2381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6929486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Засоби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які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застосовують при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застудних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захворюваннях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грипі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, головному та </a:t>
            </a: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</a:rPr>
              <a:t>інших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 болях: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857500" cy="1838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143248"/>
            <a:ext cx="7143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14.Анальгін, таблетки</a:t>
            </a:r>
            <a:r>
              <a:rPr lang="ru-RU" sz="3200" dirty="0" smtClean="0"/>
              <a:t> </a:t>
            </a:r>
          </a:p>
          <a:p>
            <a:r>
              <a:rPr lang="ru-RU" sz="2400" dirty="0" smtClean="0"/>
              <a:t>при болях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: головний біль, </a:t>
            </a:r>
            <a:r>
              <a:rPr lang="ru-RU" sz="2400" dirty="0" err="1" smtClean="0"/>
              <a:t>зубний</a:t>
            </a:r>
            <a:r>
              <a:rPr lang="ru-RU" sz="2400" dirty="0" smtClean="0"/>
              <a:t> біль, біль при опіках, </a:t>
            </a:r>
            <a:r>
              <a:rPr lang="ru-RU" sz="2400" dirty="0" err="1" smtClean="0"/>
              <a:t>невралгія</a:t>
            </a:r>
            <a:r>
              <a:rPr lang="ru-RU" sz="2400" dirty="0" smtClean="0"/>
              <a:t>, </a:t>
            </a:r>
            <a:r>
              <a:rPr lang="ru-RU" sz="2400" dirty="0" err="1" smtClean="0"/>
              <a:t>радикуліт</a:t>
            </a:r>
            <a:r>
              <a:rPr lang="ru-RU" sz="2400" dirty="0" smtClean="0"/>
              <a:t>, </a:t>
            </a:r>
            <a:r>
              <a:rPr lang="ru-RU" sz="2400" dirty="0" err="1" smtClean="0"/>
              <a:t>міозит</a:t>
            </a:r>
            <a:r>
              <a:rPr lang="ru-RU" sz="2400" dirty="0" smtClean="0"/>
              <a:t>; </a:t>
            </a:r>
            <a:r>
              <a:rPr lang="ru-RU" sz="2400" dirty="0" err="1" smtClean="0"/>
              <a:t>гарячковий</a:t>
            </a:r>
            <a:r>
              <a:rPr lang="ru-RU" sz="2400" dirty="0" smtClean="0"/>
              <a:t> стан при </a:t>
            </a:r>
            <a:r>
              <a:rPr lang="ru-RU" sz="2400" dirty="0" err="1" smtClean="0"/>
              <a:t>грипі</a:t>
            </a:r>
            <a:r>
              <a:rPr lang="ru-RU" sz="2400" dirty="0" smtClean="0"/>
              <a:t>; </a:t>
            </a:r>
            <a:r>
              <a:rPr lang="ru-RU" sz="2400" dirty="0" err="1" smtClean="0"/>
              <a:t>ревматизмі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0,25-0,5г 2-3 рази на день.</a:t>
            </a:r>
            <a:endParaRPr lang="ru-RU" sz="2400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572008"/>
            <a:ext cx="1272433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215338" cy="28007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15.Парацетамол</a:t>
            </a:r>
            <a:r>
              <a:rPr lang="ru-RU" sz="3200" dirty="0" smtClean="0"/>
              <a:t> </a:t>
            </a:r>
          </a:p>
          <a:p>
            <a:r>
              <a:rPr lang="ru-RU" sz="2400" dirty="0" smtClean="0"/>
              <a:t>при </a:t>
            </a:r>
            <a:r>
              <a:rPr lang="ru-RU" sz="2400" dirty="0" err="1" smtClean="0"/>
              <a:t>запальних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процесах</a:t>
            </a:r>
            <a:r>
              <a:rPr lang="ru-RU" sz="2400" dirty="0" smtClean="0"/>
              <a:t>, болях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жарознижуючий</a:t>
            </a:r>
            <a:r>
              <a:rPr lang="ru-RU" sz="2400" dirty="0" smtClean="0"/>
              <a:t> засіб при ГРВІ та </a:t>
            </a:r>
            <a:r>
              <a:rPr lang="ru-RU" sz="2400" dirty="0" err="1" smtClean="0"/>
              <a:t>грипі</a:t>
            </a:r>
            <a:r>
              <a:rPr lang="ru-RU" sz="2400" dirty="0" smtClean="0"/>
              <a:t>. </a:t>
            </a:r>
            <a:r>
              <a:rPr lang="ru-RU" sz="2400" dirty="0" err="1" smtClean="0"/>
              <a:t>Дорослим</a:t>
            </a:r>
            <a:r>
              <a:rPr lang="ru-RU" sz="2400" dirty="0" smtClean="0"/>
              <a:t> по 1-2 таблетки (500мг) 2-4 рази на день,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6 до 12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по 0,5-1 таблетки (350мг) до 3 раз на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до 6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немовлят</a:t>
            </a:r>
            <a:r>
              <a:rPr lang="ru-RU" sz="2400" dirty="0" smtClean="0"/>
              <a:t> дозу препарату </a:t>
            </a:r>
            <a:r>
              <a:rPr lang="ru-RU" sz="2400" dirty="0" err="1" smtClean="0"/>
              <a:t>розраховують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45783">
            <a:off x="7552029" y="51047"/>
            <a:ext cx="1761760" cy="17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00372"/>
            <a:ext cx="2428860" cy="161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-142900"/>
            <a:ext cx="3903297" cy="13573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4357694"/>
            <a:ext cx="650085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16.Нафтізін </a:t>
            </a:r>
            <a:endParaRPr lang="ru-RU" sz="3200" dirty="0" smtClean="0"/>
          </a:p>
          <a:p>
            <a:r>
              <a:rPr lang="ru-RU" sz="2400" dirty="0" smtClean="0"/>
              <a:t>при </a:t>
            </a:r>
            <a:r>
              <a:rPr lang="ru-RU" sz="2400" dirty="0" err="1" smtClean="0"/>
              <a:t>ринітах</a:t>
            </a:r>
            <a:r>
              <a:rPr lang="ru-RU" sz="2400" dirty="0" smtClean="0"/>
              <a:t> (нежить) по 1-2 </a:t>
            </a:r>
            <a:r>
              <a:rPr lang="ru-RU" sz="2400" dirty="0" err="1" smtClean="0"/>
              <a:t>краплі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кожну</a:t>
            </a:r>
            <a:r>
              <a:rPr lang="ru-RU" sz="2400" dirty="0" smtClean="0"/>
              <a:t> </a:t>
            </a:r>
            <a:r>
              <a:rPr lang="ru-RU" sz="2400" dirty="0" err="1" smtClean="0"/>
              <a:t>ніздрю</a:t>
            </a:r>
            <a:r>
              <a:rPr lang="ru-RU" sz="2400" dirty="0" smtClean="0"/>
              <a:t> 2-3 рази на день </a:t>
            </a:r>
            <a:endParaRPr lang="ru-RU" sz="24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86190"/>
            <a:ext cx="19526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3018" y="5286388"/>
            <a:ext cx="3990982" cy="124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1629540" cy="270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714380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17.Сироп подорожника</a:t>
            </a:r>
            <a:endParaRPr lang="ru-RU" sz="3200" dirty="0" smtClean="0"/>
          </a:p>
          <a:p>
            <a:r>
              <a:rPr lang="ru-RU" sz="2400" dirty="0" err="1" smtClean="0"/>
              <a:t>відхаркувальний</a:t>
            </a:r>
            <a:r>
              <a:rPr lang="ru-RU" sz="2400" dirty="0" smtClean="0"/>
              <a:t> засіб. </a:t>
            </a:r>
            <a:r>
              <a:rPr lang="ru-RU" sz="2400" dirty="0" err="1" smtClean="0"/>
              <a:t>Призначають</a:t>
            </a:r>
            <a:r>
              <a:rPr lang="ru-RU" sz="2400" dirty="0" smtClean="0"/>
              <a:t>: </a:t>
            </a:r>
            <a:r>
              <a:rPr lang="ru-RU" sz="2400" dirty="0" err="1" smtClean="0"/>
              <a:t>дорослим</a:t>
            </a:r>
            <a:r>
              <a:rPr lang="ru-RU" sz="2400" dirty="0" smtClean="0"/>
              <a:t> — по 1 </a:t>
            </a:r>
            <a:r>
              <a:rPr lang="ru-RU" sz="2400" dirty="0" err="1" smtClean="0"/>
              <a:t>столовій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ложці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 — 1 </a:t>
            </a:r>
            <a:r>
              <a:rPr lang="ru-RU" sz="2400" dirty="0" err="1" smtClean="0"/>
              <a:t>чайній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ложці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кожні</a:t>
            </a:r>
            <a:r>
              <a:rPr lang="ru-RU" sz="2400" dirty="0" smtClean="0"/>
              <a:t> 2-3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28604"/>
            <a:ext cx="1905000" cy="25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1159354" cy="1357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2714620"/>
            <a:ext cx="635795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Шлунково-кишкові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засоби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04" y="4000504"/>
            <a:ext cx="3000396" cy="18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643446"/>
            <a:ext cx="2941547" cy="190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43380"/>
            <a:ext cx="331107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00504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2914">
            <a:off x="5282598" y="3176920"/>
            <a:ext cx="28575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8072494" cy="36625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Вугілля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активоване,сорбекс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капсули</a:t>
            </a:r>
            <a:r>
              <a:rPr lang="ru-RU" sz="3200" b="1" dirty="0" smtClean="0"/>
              <a:t>), </a:t>
            </a:r>
            <a:r>
              <a:rPr lang="ru-RU" sz="3200" b="1" dirty="0" err="1" smtClean="0"/>
              <a:t>силікс</a:t>
            </a:r>
            <a:r>
              <a:rPr lang="ru-RU" sz="3200" b="1" dirty="0" smtClean="0"/>
              <a:t>(суха </a:t>
            </a:r>
            <a:r>
              <a:rPr lang="ru-RU" sz="3200" b="1" dirty="0" err="1" smtClean="0"/>
              <a:t>речовина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розведення</a:t>
            </a:r>
            <a:r>
              <a:rPr lang="ru-RU" sz="3200" b="1" dirty="0" smtClean="0"/>
              <a:t>)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застосування при </a:t>
            </a:r>
            <a:r>
              <a:rPr lang="ru-RU" sz="2400" dirty="0" err="1" smtClean="0"/>
              <a:t>отруєннях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отрутами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лікарськими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засобами</a:t>
            </a:r>
            <a:r>
              <a:rPr lang="ru-RU" sz="2400" dirty="0" smtClean="0"/>
              <a:t>; </a:t>
            </a:r>
            <a:r>
              <a:rPr lang="ru-RU" sz="2400" dirty="0" err="1" smtClean="0"/>
              <a:t>при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здутті</a:t>
            </a:r>
            <a:r>
              <a:rPr lang="ru-RU" sz="2400" dirty="0" smtClean="0"/>
              <a:t> живота; при </a:t>
            </a:r>
            <a:r>
              <a:rPr lang="ru-RU" sz="2400" dirty="0" err="1" smtClean="0"/>
              <a:t>харчових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отруєннях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отруєннях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20-30г — 40 таблеток по 0,5г </a:t>
            </a:r>
            <a:r>
              <a:rPr lang="ru-RU" sz="2400" dirty="0" err="1" smtClean="0"/>
              <a:t>розтирають</a:t>
            </a:r>
            <a:r>
              <a:rPr lang="ru-RU" sz="2400" dirty="0" smtClean="0"/>
              <a:t> в порошок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розмішують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підвищеній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метеоризмі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призначають</a:t>
            </a:r>
            <a:r>
              <a:rPr lang="ru-RU" sz="2400" dirty="0" smtClean="0"/>
              <a:t> по 1-2г — 1-4 таблетки по 0,5г у вигляді порошку </a:t>
            </a:r>
            <a:r>
              <a:rPr lang="ru-RU" sz="2400" dirty="0" err="1" smtClean="0"/>
              <a:t>розвести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приймати</a:t>
            </a:r>
            <a:r>
              <a:rPr lang="ru-RU" sz="2400" dirty="0" smtClean="0"/>
              <a:t> 3-4 рази на день 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843">
            <a:off x="7087555" y="-503338"/>
            <a:ext cx="2381250" cy="205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93634">
            <a:off x="121437" y="290562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0154">
            <a:off x="6129884" y="2629430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14348" y="500042"/>
            <a:ext cx="792961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Фестал</a:t>
            </a:r>
            <a:endParaRPr lang="ru-RU" sz="3200" dirty="0" smtClean="0"/>
          </a:p>
          <a:p>
            <a:r>
              <a:rPr lang="ru-RU" sz="3200" b="1" dirty="0" smtClean="0"/>
              <a:t>(</a:t>
            </a:r>
            <a:r>
              <a:rPr lang="ru-RU" sz="3200" b="1" dirty="0" err="1" smtClean="0"/>
              <a:t>Мезим-форте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Дигестал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пангренол</a:t>
            </a:r>
            <a:r>
              <a:rPr lang="ru-RU" sz="3200" b="1" dirty="0" smtClean="0"/>
              <a:t>, панкреатин, </a:t>
            </a:r>
            <a:r>
              <a:rPr lang="ru-RU" sz="3200" b="1" dirty="0" err="1" smtClean="0"/>
              <a:t>креон</a:t>
            </a:r>
            <a:r>
              <a:rPr lang="ru-RU" sz="3200" b="1" dirty="0" smtClean="0"/>
              <a:t>), таблетки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полегшення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перетравлювання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при неправильному </a:t>
            </a:r>
            <a:r>
              <a:rPr lang="ru-RU" sz="2400" dirty="0" err="1" smtClean="0"/>
              <a:t>харчуванні</a:t>
            </a:r>
            <a:r>
              <a:rPr lang="ru-RU" sz="2400" dirty="0" smtClean="0"/>
              <a:t>: </a:t>
            </a:r>
            <a:r>
              <a:rPr lang="ru-RU" sz="2400" dirty="0" err="1" smtClean="0"/>
              <a:t>переїданні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вживанні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1-2 таблетки </a:t>
            </a:r>
            <a:r>
              <a:rPr lang="ru-RU" sz="2400" dirty="0" err="1" smtClean="0"/>
              <a:t>з</a:t>
            </a:r>
            <a:r>
              <a:rPr lang="ru-RU" sz="2400" dirty="0" smtClean="0"/>
              <a:t> невеликою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одразу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4214818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Краплі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шлункові</a:t>
            </a:r>
            <a:endParaRPr lang="ru-RU" sz="3200" dirty="0" smtClean="0"/>
          </a:p>
          <a:p>
            <a:r>
              <a:rPr lang="ru-RU" sz="2400" dirty="0" err="1" smtClean="0"/>
              <a:t>Комбінований</a:t>
            </a:r>
            <a:r>
              <a:rPr lang="ru-RU" sz="2400" dirty="0" smtClean="0"/>
              <a:t> препарат </a:t>
            </a:r>
            <a:r>
              <a:rPr lang="ru-RU" sz="2400" dirty="0" err="1" smtClean="0"/>
              <a:t>рослинного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при болях у </a:t>
            </a:r>
            <a:r>
              <a:rPr lang="ru-RU" sz="2400" dirty="0" err="1" smtClean="0"/>
              <a:t>шлунку</a:t>
            </a:r>
            <a:r>
              <a:rPr lang="ru-RU" sz="2400" dirty="0" smtClean="0"/>
              <a:t>, </a:t>
            </a:r>
            <a:r>
              <a:rPr lang="ru-RU" sz="2400" dirty="0" err="1" smtClean="0"/>
              <a:t>нудоті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15-30 </a:t>
            </a:r>
            <a:r>
              <a:rPr lang="ru-RU" sz="2400" dirty="0" err="1" smtClean="0"/>
              <a:t>крапель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невеликою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води 3-4 рази на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64" y="4429132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143248"/>
            <a:ext cx="1367989" cy="16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dirty="0" smtClean="0">
                <a:latin typeface="Arial Black" pitchFamily="34" charset="0"/>
              </a:rPr>
              <a:t>Домашня </a:t>
            </a:r>
            <a:r>
              <a:rPr lang="uk-UA" sz="4800" dirty="0" err="1" smtClean="0">
                <a:latin typeface="Arial Black" pitchFamily="34" charset="0"/>
              </a:rPr>
              <a:t>аптечка-</a:t>
            </a:r>
            <a:r>
              <a:rPr lang="uk-UA" sz="4800" dirty="0" smtClean="0">
                <a:latin typeface="Arial Black" pitchFamily="34" charset="0"/>
              </a:rPr>
              <a:t> це звісно добре…але краще не хворіти!!!=))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Трапляються випадки, коли необхідна невідкладна медична допомога (травма, опіки, кровотечі, поранення, непритомний стан, головний біль та ін.). Для цього завжди дуже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важливо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тримати під рукою певний перелік ліків та перев'язувальних матеріалів. Непогано також тримати вдома найбільш вживані медикаменти.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8619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16097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929066"/>
            <a:ext cx="3071814" cy="2385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857628"/>
            <a:ext cx="764386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1.Розчин медичного очищеного етилового спирту 96%</a:t>
            </a:r>
            <a:endParaRPr lang="ru-RU" sz="3200" dirty="0" smtClean="0"/>
          </a:p>
          <a:p>
            <a:r>
              <a:rPr lang="ru-RU" sz="2400" dirty="0" smtClean="0"/>
              <a:t>антисептичний засіб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29198"/>
            <a:ext cx="2000260" cy="150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86058"/>
            <a:ext cx="2214546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150019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428604"/>
            <a:ext cx="7929618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Протитравматичні, ранозагоювальні, антисептичні засоби: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21523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3.Зеленка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uk-UA" sz="2400" dirty="0" smtClean="0"/>
              <a:t>зовнішнього</a:t>
            </a:r>
            <a:r>
              <a:rPr lang="ru-RU" sz="2400" dirty="0" smtClean="0"/>
              <a:t> застосування у вигляді 1-2% розчину, антисептик 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987231" cy="25717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1110185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4648200" cy="10715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4365010"/>
            <a:ext cx="7429552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2.Таблетки фурациліну 0,02 г</a:t>
            </a:r>
            <a:endParaRPr lang="ru-RU" sz="3600" dirty="0" smtClean="0"/>
          </a:p>
          <a:p>
            <a:r>
              <a:rPr lang="ru-RU" sz="2400" dirty="0" smtClean="0"/>
              <a:t>для зовнішнього застосування, антисептичний засіб; застосовують у вигляді розчину – 1 таблетка на 1 склянку кип'яченої води кімнатної температури; застосовують при гнійних ранах, опіках, для полоскання ротової порожнини та горла. </a:t>
            </a:r>
            <a:endParaRPr lang="ru-RU" sz="24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286388"/>
            <a:ext cx="242886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286124"/>
            <a:ext cx="1714512" cy="188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14356"/>
            <a:ext cx="750099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4. Мазь </a:t>
            </a:r>
            <a:r>
              <a:rPr lang="ru-RU" sz="3200" b="1" dirty="0" err="1" smtClean="0"/>
              <a:t>Вишневського</a:t>
            </a:r>
            <a:endParaRPr lang="ru-RU" sz="3200" dirty="0" smtClean="0"/>
          </a:p>
          <a:p>
            <a:r>
              <a:rPr lang="ru-RU" sz="2400" dirty="0" smtClean="0"/>
              <a:t>антисептичний, </a:t>
            </a:r>
            <a:r>
              <a:rPr lang="ru-RU" sz="2400" dirty="0" err="1" smtClean="0"/>
              <a:t>регенераційний</a:t>
            </a:r>
            <a:r>
              <a:rPr lang="ru-RU" sz="2400" dirty="0" smtClean="0"/>
              <a:t> засіб для </a:t>
            </a:r>
            <a:r>
              <a:rPr lang="ru-RU" sz="2400" dirty="0" err="1" smtClean="0"/>
              <a:t>лікування</a:t>
            </a:r>
            <a:r>
              <a:rPr lang="ru-RU" sz="2400" dirty="0" smtClean="0"/>
              <a:t> ран, </a:t>
            </a:r>
            <a:r>
              <a:rPr lang="ru-RU" sz="2400" dirty="0" err="1" smtClean="0"/>
              <a:t>виразок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пролежнів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85926"/>
            <a:ext cx="2405060" cy="1647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1738341" cy="260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0"/>
            <a:ext cx="2000232" cy="124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4572008"/>
            <a:ext cx="621510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5.Настоянка йоду 5 % </a:t>
            </a:r>
            <a:r>
              <a:rPr lang="ru-RU" sz="3200" b="1" dirty="0" err="1" smtClean="0"/>
              <a:t>спиртова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зовнішнього</a:t>
            </a:r>
            <a:r>
              <a:rPr lang="ru-RU" sz="2400" dirty="0" smtClean="0"/>
              <a:t> застосування, антисептичний засіб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2781">
            <a:off x="7132550" y="3669885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114297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876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2143140" cy="14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596" y="1000108"/>
            <a:ext cx="750099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6.Перекис </a:t>
            </a:r>
            <a:r>
              <a:rPr lang="ru-RU" sz="3200" b="1" dirty="0" err="1" smtClean="0"/>
              <a:t>водню</a:t>
            </a:r>
            <a:r>
              <a:rPr lang="ru-RU" sz="3200" b="1" dirty="0" smtClean="0"/>
              <a:t> 3%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зовнішнього</a:t>
            </a:r>
            <a:r>
              <a:rPr lang="ru-RU" sz="2400" dirty="0" smtClean="0"/>
              <a:t> застосування, </a:t>
            </a:r>
            <a:r>
              <a:rPr lang="ru-RU" sz="2400" dirty="0" err="1" smtClean="0"/>
              <a:t>дезодоруючий</a:t>
            </a:r>
            <a:r>
              <a:rPr lang="ru-RU" sz="2400" dirty="0" smtClean="0"/>
              <a:t> та антисептичний засіб; застосовують для </a:t>
            </a:r>
            <a:r>
              <a:rPr lang="ru-RU" sz="2400" dirty="0" err="1" smtClean="0"/>
              <a:t>промивання</a:t>
            </a:r>
            <a:r>
              <a:rPr lang="ru-RU" sz="2400" dirty="0" smtClean="0"/>
              <a:t> ран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зупинки</a:t>
            </a:r>
            <a:r>
              <a:rPr lang="ru-RU" sz="2400" dirty="0" smtClean="0"/>
              <a:t> невеликих </a:t>
            </a:r>
            <a:r>
              <a:rPr lang="ru-RU" sz="2400" dirty="0" err="1" smtClean="0"/>
              <a:t>кровотеч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171451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35743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00100" y="4357694"/>
            <a:ext cx="742955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7.Календули </a:t>
            </a:r>
            <a:r>
              <a:rPr lang="ru-RU" sz="3200" b="1" dirty="0" err="1" smtClean="0"/>
              <a:t>настоянка</a:t>
            </a:r>
            <a:endParaRPr lang="ru-RU" sz="32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лікування</a:t>
            </a:r>
            <a:r>
              <a:rPr lang="ru-RU" sz="2400" dirty="0" smtClean="0"/>
              <a:t> гнійних ран, </a:t>
            </a:r>
            <a:r>
              <a:rPr lang="ru-RU" sz="2400" dirty="0" err="1" smtClean="0"/>
              <a:t>опіків</a:t>
            </a:r>
            <a:r>
              <a:rPr lang="ru-RU" sz="2400" dirty="0" smtClean="0"/>
              <a:t>, для полоскання горла (1 </a:t>
            </a:r>
            <a:r>
              <a:rPr lang="ru-RU" sz="2400" dirty="0" err="1" smtClean="0"/>
              <a:t>чайна</a:t>
            </a:r>
            <a:r>
              <a:rPr lang="ru-RU" sz="2400" dirty="0" smtClean="0"/>
              <a:t> ложка на склянку води) </a:t>
            </a:r>
            <a:endParaRPr lang="ru-RU" sz="24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5357826"/>
            <a:ext cx="23336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935388">
            <a:off x="313493" y="2761345"/>
            <a:ext cx="1357290" cy="219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87633">
            <a:off x="7697345" y="3982577"/>
            <a:ext cx="1428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976864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Серцево-судинні </a:t>
            </a: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засоби: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091129" cy="167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3143248"/>
            <a:ext cx="7429552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8.Валідол (таблетки, </a:t>
            </a:r>
            <a:r>
              <a:rPr lang="ru-RU" sz="3200" b="1" dirty="0" err="1" smtClean="0"/>
              <a:t>капсули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розчин</a:t>
            </a:r>
            <a:r>
              <a:rPr lang="ru-RU" sz="3200" b="1" dirty="0" smtClean="0"/>
              <a:t>)</a:t>
            </a:r>
            <a:endParaRPr lang="ru-RU" sz="3200" dirty="0" smtClean="0"/>
          </a:p>
          <a:p>
            <a:r>
              <a:rPr lang="ru-RU" sz="2400" dirty="0" smtClean="0"/>
              <a:t>при болях в </a:t>
            </a:r>
            <a:r>
              <a:rPr lang="ru-RU" sz="2400" dirty="0" err="1" smtClean="0"/>
              <a:t>ділянці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серця</a:t>
            </a:r>
            <a:r>
              <a:rPr lang="ru-RU" sz="2400" dirty="0" smtClean="0"/>
              <a:t>: 1 таблетка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язик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розсмоктування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4-5 </a:t>
            </a:r>
            <a:r>
              <a:rPr lang="ru-RU" sz="2400" dirty="0" err="1" smtClean="0"/>
              <a:t>крапель</a:t>
            </a:r>
            <a:r>
              <a:rPr lang="ru-RU" sz="2400" dirty="0" smtClean="0"/>
              <a:t> розчину </a:t>
            </a:r>
            <a:r>
              <a:rPr lang="ru-RU" sz="2400" dirty="0" err="1" smtClean="0"/>
              <a:t>валідолу</a:t>
            </a:r>
            <a:r>
              <a:rPr lang="ru-RU" sz="2400" dirty="0" smtClean="0"/>
              <a:t> нанести на </a:t>
            </a:r>
            <a:r>
              <a:rPr lang="ru-RU" sz="2400" dirty="0" err="1" smtClean="0"/>
              <a:t>шматочок</a:t>
            </a:r>
            <a:r>
              <a:rPr lang="ru-RU" sz="2400" dirty="0" smtClean="0"/>
              <a:t> </a:t>
            </a:r>
            <a:r>
              <a:rPr lang="ru-RU" sz="2400" dirty="0" err="1" smtClean="0"/>
              <a:t>цукру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тримати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роті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розсмоктування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відсутності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5-7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прийому</a:t>
            </a:r>
            <a:r>
              <a:rPr lang="ru-RU" sz="2400" dirty="0" smtClean="0"/>
              <a:t> препарату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нітрогліцерин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524500"/>
            <a:ext cx="2381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90500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000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6600">
            <a:off x="2415464" y="170109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28662" y="857232"/>
            <a:ext cx="757242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9.Нітрогліцерин</a:t>
            </a:r>
            <a:endParaRPr lang="ru-RU" sz="3200" dirty="0" smtClean="0"/>
          </a:p>
          <a:p>
            <a:r>
              <a:rPr lang="ru-RU" sz="2400" dirty="0" err="1" smtClean="0"/>
              <a:t>Застосовують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гострих</a:t>
            </a:r>
            <a:r>
              <a:rPr lang="ru-RU" sz="2400" dirty="0" smtClean="0"/>
              <a:t> болях </a:t>
            </a:r>
            <a:r>
              <a:rPr lang="ru-RU" sz="2400" dirty="0" err="1" smtClean="0"/>
              <a:t>ділянці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серця</a:t>
            </a:r>
            <a:r>
              <a:rPr lang="ru-RU" sz="2400" dirty="0" smtClean="0"/>
              <a:t>: 1 таблетку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язик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52"/>
            <a:ext cx="19050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1736" y="3929066"/>
            <a:ext cx="6786610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10.Валокордин (</a:t>
            </a:r>
            <a:r>
              <a:rPr lang="ru-RU" sz="3200" b="1" dirty="0" err="1" smtClean="0"/>
              <a:t>Корвалол</a:t>
            </a:r>
            <a:r>
              <a:rPr lang="ru-RU" sz="3200" b="1" dirty="0" smtClean="0"/>
              <a:t>)</a:t>
            </a:r>
            <a:endParaRPr lang="ru-RU" sz="3200" dirty="0" smtClean="0"/>
          </a:p>
          <a:p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седативну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спазмолітичну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. У великих дозах препарат </a:t>
            </a:r>
            <a:r>
              <a:rPr lang="ru-RU" sz="2400" dirty="0" err="1" smtClean="0"/>
              <a:t>є</a:t>
            </a:r>
            <a:r>
              <a:rPr lang="ru-RU" sz="2400" dirty="0" smtClean="0"/>
              <a:t> легким </a:t>
            </a:r>
            <a:r>
              <a:rPr lang="ru-RU" sz="2400" dirty="0" err="1" smtClean="0"/>
              <a:t>снодійним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при спазмах </a:t>
            </a:r>
            <a:r>
              <a:rPr lang="ru-RU" sz="2400" dirty="0" err="1" smtClean="0"/>
              <a:t>коронарних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серцебитті</a:t>
            </a:r>
            <a:r>
              <a:rPr lang="ru-RU" sz="2400" dirty="0" smtClean="0"/>
              <a:t>, неврозах, </a:t>
            </a:r>
            <a:r>
              <a:rPr lang="ru-RU" sz="2400" dirty="0" err="1" smtClean="0"/>
              <a:t>безсонні</a:t>
            </a:r>
            <a:r>
              <a:rPr lang="ru-RU" sz="2400" dirty="0" smtClean="0"/>
              <a:t> по 15-30 </a:t>
            </a:r>
            <a:r>
              <a:rPr lang="ru-RU" sz="2400" dirty="0" err="1" smtClean="0"/>
              <a:t>крапель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їжі</a:t>
            </a:r>
            <a:r>
              <a:rPr lang="ru-RU" sz="2400" dirty="0" smtClean="0"/>
              <a:t> 2-3 рази на день </a:t>
            </a:r>
            <a:endParaRPr lang="ru-RU" sz="24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929330"/>
            <a:ext cx="1357322" cy="779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0" y="2500306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52815"/>
            <a:ext cx="2571753" cy="33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572296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Заспокійливі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антиспазматичничні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антиалергічні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засоби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767">
            <a:off x="5481468" y="5175516"/>
            <a:ext cx="2286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3429000"/>
            <a:ext cx="74295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11.Валеріана </a:t>
            </a:r>
            <a:r>
              <a:rPr lang="ru-RU" sz="3200" b="1" dirty="0" err="1" smtClean="0"/>
              <a:t>лікувальна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настоянка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спиртова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екстракт</a:t>
            </a:r>
            <a:r>
              <a:rPr lang="ru-RU" sz="3200" b="1" dirty="0" smtClean="0"/>
              <a:t> в таблетках</a:t>
            </a:r>
            <a:endParaRPr lang="ru-RU" sz="3200" dirty="0" smtClean="0"/>
          </a:p>
          <a:p>
            <a:r>
              <a:rPr lang="ru-RU" sz="2400" dirty="0" err="1" smtClean="0"/>
              <a:t>заспокійливий</a:t>
            </a:r>
            <a:r>
              <a:rPr lang="ru-RU" sz="2400" dirty="0" smtClean="0"/>
              <a:t> засіб при </a:t>
            </a:r>
            <a:r>
              <a:rPr lang="ru-RU" sz="2400" dirty="0" err="1" smtClean="0"/>
              <a:t>підвищеній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нервовій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безсонні</a:t>
            </a:r>
            <a:r>
              <a:rPr lang="ru-RU" sz="2400" dirty="0" smtClean="0"/>
              <a:t>, неврозах.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по 20-30 </a:t>
            </a:r>
            <a:r>
              <a:rPr lang="ru-RU" sz="2400" dirty="0" err="1" smtClean="0"/>
              <a:t>крапель</a:t>
            </a:r>
            <a:r>
              <a:rPr lang="ru-RU" sz="2400" dirty="0" smtClean="0"/>
              <a:t> 3-4 рази на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; по1-2 таблетки 3 рази на </a:t>
            </a:r>
            <a:r>
              <a:rPr lang="ru-RU" sz="2400" dirty="0" err="1" smtClean="0"/>
              <a:t>добу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214686"/>
            <a:ext cx="1776414" cy="11914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715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Домашня аптечка!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Домашня аптечка- це звісно добре…але краще не хворіти!!!=))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 аптечка!</dc:title>
  <dc:creator>Admin</dc:creator>
  <cp:lastModifiedBy>Учень</cp:lastModifiedBy>
  <cp:revision>23</cp:revision>
  <dcterms:created xsi:type="dcterms:W3CDTF">2011-04-11T17:51:37Z</dcterms:created>
  <dcterms:modified xsi:type="dcterms:W3CDTF">2011-04-12T06:27:32Z</dcterms:modified>
</cp:coreProperties>
</file>