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9" r:id="rId3"/>
    <p:sldId id="290" r:id="rId4"/>
    <p:sldId id="262" r:id="rId5"/>
    <p:sldId id="273" r:id="rId6"/>
    <p:sldId id="275" r:id="rId7"/>
    <p:sldId id="291" r:id="rId8"/>
    <p:sldId id="260" r:id="rId9"/>
    <p:sldId id="293" r:id="rId10"/>
    <p:sldId id="294" r:id="rId11"/>
    <p:sldId id="274" r:id="rId12"/>
    <p:sldId id="296" r:id="rId13"/>
    <p:sldId id="295" r:id="rId14"/>
    <p:sldId id="292" r:id="rId15"/>
    <p:sldId id="286" r:id="rId16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000000"/>
    <a:srgbClr val="E9D13F"/>
    <a:srgbClr val="FFFFFF"/>
    <a:srgbClr val="93D393"/>
    <a:srgbClr val="FAA712"/>
    <a:srgbClr val="5FC3D7"/>
    <a:srgbClr val="E4526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45" d="100"/>
          <a:sy n="45" d="100"/>
        </p:scale>
        <p:origin x="-12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fld id="{7908A03C-D42A-45BB-A4E7-65766660AB5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fld id="{FC89741E-3425-4288-B287-44CE6F7AB88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341" name="Rectangle 269"/>
          <p:cNvSpPr>
            <a:spLocks noChangeArrowheads="1"/>
          </p:cNvSpPr>
          <p:nvPr/>
        </p:nvSpPr>
        <p:spPr bwMode="hidden">
          <a:xfrm>
            <a:off x="1828800" y="5835650"/>
            <a:ext cx="5867400" cy="782638"/>
          </a:xfrm>
          <a:prstGeom prst="rect">
            <a:avLst/>
          </a:prstGeom>
          <a:gradFill rotWithShape="1">
            <a:gsLst>
              <a:gs pos="0">
                <a:srgbClr val="000000">
                  <a:alpha val="39999"/>
                </a:srgbClr>
              </a:gs>
              <a:gs pos="100000">
                <a:srgbClr val="00000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pic>
        <p:nvPicPr>
          <p:cNvPr id="3340" name="Picture 268" descr="Pictur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51163"/>
            <a:ext cx="9167813" cy="3684587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04800" y="1295400"/>
            <a:ext cx="6324600" cy="1371600"/>
          </a:xfrm>
        </p:spPr>
        <p:txBody>
          <a:bodyPr/>
          <a:lstStyle>
            <a:lvl1pPr>
              <a:defRPr sz="5000" i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04800" y="2743200"/>
            <a:ext cx="6400800" cy="3810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277" name="Text Box 205"/>
          <p:cNvSpPr txBox="1">
            <a:spLocks noChangeArrowheads="1"/>
          </p:cNvSpPr>
          <p:nvPr/>
        </p:nvSpPr>
        <p:spPr bwMode="gray">
          <a:xfrm>
            <a:off x="4265613" y="6156325"/>
            <a:ext cx="13033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200" b="0">
                <a:latin typeface="Arial Black" pitchFamily="34" charset="0"/>
              </a:rPr>
              <a:t>L/O/G/O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362200" y="6477000"/>
            <a:ext cx="14478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391400" y="6477000"/>
            <a:ext cx="1600200" cy="244475"/>
          </a:xfrm>
        </p:spPr>
        <p:txBody>
          <a:bodyPr/>
          <a:lstStyle>
            <a:lvl1pPr algn="r">
              <a:defRPr/>
            </a:lvl1pPr>
          </a:lstStyle>
          <a:p>
            <a:endParaRPr lang="uk-UA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638800" y="6477000"/>
            <a:ext cx="1524000" cy="244475"/>
          </a:xfrm>
        </p:spPr>
        <p:txBody>
          <a:bodyPr/>
          <a:lstStyle>
            <a:lvl1pPr algn="ctr">
              <a:defRPr/>
            </a:lvl1pPr>
          </a:lstStyle>
          <a:p>
            <a:fld id="{B108F6B8-8227-4FE9-8C23-87793E6EBA6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401" name="Picture 3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28800" y="3581400"/>
            <a:ext cx="1295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03" name="Rectangle 331"/>
          <p:cNvSpPr>
            <a:spLocks noChangeArrowheads="1"/>
          </p:cNvSpPr>
          <p:nvPr/>
        </p:nvSpPr>
        <p:spPr bwMode="hidden">
          <a:xfrm>
            <a:off x="76200" y="2667000"/>
            <a:ext cx="7315200" cy="76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pic>
        <p:nvPicPr>
          <p:cNvPr id="3405" name="Picture 333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0913" y="1093788"/>
            <a:ext cx="1009650" cy="2006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6512E-7 C 0.13386 0.06591 0.26407 0.2352 0.26754 0.23219 C 0.27101 0.22919 0.35157 -0.05365 0.40677 -0.0555 C 0.46198 -0.05735 0.51059 0.06383 0.5165 0.06591 C 0.52223 0.06776 0.57257 -0.22664 0.6382 -0.22456 C 0.70382 -0.22248 0.74723 -0.07354 0.75434 -0.06938 C 0.76198 -0.06522 0.81424 -0.3994 0.88629 -0.395 C 0.95834 -0.39061 0.99427 -0.21947 0.99896 -0.22155 C 1.12448 -0.38645 1.20261 -0.42923 1.25608 -0.48381 " pathEditMode="relative" rAng="0" ptsTypes="sssssssfs">
                                      <p:cBhvr>
                                        <p:cTn id="13" dur="5000" fill="hold"/>
                                        <p:tgtEl>
                                          <p:spTgt spid="3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" y="-12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2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2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7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1" grpId="0" animBg="1"/>
      <p:bldP spid="3074" grpId="0"/>
      <p:bldP spid="307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0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0F014-7199-4F4D-A27B-A5B72BD23F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338"/>
            <a:ext cx="2057400" cy="61642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338"/>
            <a:ext cx="6019800" cy="61642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812F0-FBFE-46A2-A396-2980B241A5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78486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D600F4B6-DED6-411E-8924-0DEE52C9A2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78486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C566225D-88A7-440F-8A6F-17B0FF69B3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78486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B9BD0360-D51D-4576-B915-E2506539B1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78486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4302277C-8F77-4D28-9468-659FC37865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6CFD3-B9A6-440E-9CD1-B379E6CD43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9DF62-FFD2-496C-88B1-D1EE02D44F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7F974-0629-4851-BAC6-021D7AF63E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5957B-845F-4DA9-BA48-3D7D3876BD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55A03-7857-4FBC-B147-927E32317F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B1688-1E65-44BA-8FFB-805DA651CF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E0865-4BF4-44B2-97A6-50556B6183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9D5D5-3E41-4CAC-889B-F4C6AD7D5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1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4478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FFFFFF"/>
                </a:solidFill>
              </a:defRPr>
            </a:lvl1pPr>
          </a:lstStyle>
          <a:p>
            <a:fld id="{557EAA3C-5394-4944-BD6C-2A839FBA954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black">
          <a:xfrm>
            <a:off x="-25400" y="1062038"/>
            <a:ext cx="7313613" cy="730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60338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hyperlink" Target="http://informatik.at.ua/" TargetMode="External"/><Relationship Id="rId7" Type="http://schemas.openxmlformats.org/officeDocument/2006/relationships/image" Target="../media/image51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adovskayouchoose.blogspot.com/2012/10/blog-post.html" TargetMode="External"/><Relationship Id="rId5" Type="http://schemas.openxmlformats.org/officeDocument/2006/relationships/hyperlink" Target="http://school-site.kiev.ua/menu/7kl_3ch/chemistry/" TargetMode="External"/><Relationship Id="rId4" Type="http://schemas.openxmlformats.org/officeDocument/2006/relationships/hyperlink" Target="http://konserg.ucoz.ua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18.emf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Rectangle 37"/>
          <p:cNvSpPr>
            <a:spLocks noGrp="1" noChangeArrowheads="1"/>
          </p:cNvSpPr>
          <p:nvPr>
            <p:ph type="ctrTitle"/>
          </p:nvPr>
        </p:nvSpPr>
        <p:spPr>
          <a:xfrm>
            <a:off x="683568" y="476672"/>
            <a:ext cx="5791200" cy="2061592"/>
          </a:xfrm>
        </p:spPr>
        <p:txBody>
          <a:bodyPr/>
          <a:lstStyle/>
          <a:p>
            <a:r>
              <a:rPr lang="uk-UA" sz="2500" b="0" dirty="0" smtClean="0"/>
              <a:t> </a:t>
            </a:r>
            <a:r>
              <a:rPr lang="en-US" sz="2500" dirty="0" smtClean="0"/>
              <a:t> </a:t>
            </a:r>
            <a:r>
              <a:rPr lang="uk-UA" dirty="0" smtClean="0"/>
              <a:t>Мій професійний шлях розвитку</a:t>
            </a:r>
            <a:endParaRPr lang="en-US" dirty="0"/>
          </a:p>
        </p:txBody>
      </p:sp>
      <p:pic>
        <p:nvPicPr>
          <p:cNvPr id="2150" name="Picture 102" descr="E:\вчитель року 2014-2015\фото\IMG_3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1902" y="4149080"/>
            <a:ext cx="3612098" cy="2708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" name="Picture 103" descr="E:\вчитель року 2014-2015\IMG_38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0"/>
            <a:ext cx="2438400" cy="325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5" descr="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05871">
            <a:off x="548272" y="2700361"/>
            <a:ext cx="3013600" cy="2141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8" descr="babochka9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60648"/>
            <a:ext cx="6951663" cy="928688"/>
          </a:xfrm>
        </p:spPr>
        <p:txBody>
          <a:bodyPr/>
          <a:lstStyle/>
          <a:p>
            <a:pPr eaLnBrk="1" hangingPunct="1"/>
            <a:r>
              <a:rPr lang="uk-UA" b="1" dirty="0" smtClean="0"/>
              <a:t>Перевагою тренінгу є:</a:t>
            </a:r>
            <a:endParaRPr lang="en-US" b="1" dirty="0" smtClean="0"/>
          </a:p>
        </p:txBody>
      </p:sp>
      <p:sp>
        <p:nvSpPr>
          <p:cNvPr id="12292" name="AutoShape 3"/>
          <p:cNvSpPr>
            <a:spLocks noChangeArrowheads="1"/>
          </p:cNvSpPr>
          <p:nvPr/>
        </p:nvSpPr>
        <p:spPr bwMode="gray">
          <a:xfrm>
            <a:off x="467544" y="4653136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gray">
          <a:xfrm>
            <a:off x="3584575" y="3257550"/>
            <a:ext cx="1905000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 dirty="0">
                <a:solidFill>
                  <a:srgbClr val="002060"/>
                </a:solidFill>
              </a:rPr>
              <a:t>Тренінг – навчати, тренувати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2294" name="AutoShape 5"/>
          <p:cNvSpPr>
            <a:spLocks noChangeArrowheads="1"/>
          </p:cNvSpPr>
          <p:nvPr/>
        </p:nvSpPr>
        <p:spPr bwMode="gray">
          <a:xfrm>
            <a:off x="539552" y="5085184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9999"/>
            </a:prstShdw>
          </a:effectLst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12295" name="Text Box 18"/>
          <p:cNvSpPr txBox="1">
            <a:spLocks noChangeArrowheads="1"/>
          </p:cNvSpPr>
          <p:nvPr/>
        </p:nvSpPr>
        <p:spPr bwMode="white">
          <a:xfrm>
            <a:off x="899592" y="4653136"/>
            <a:ext cx="1651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 dirty="0">
                <a:solidFill>
                  <a:srgbClr val="FFFFFF"/>
                </a:solidFill>
              </a:rPr>
              <a:t>3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gray">
          <a:xfrm>
            <a:off x="467544" y="5229200"/>
            <a:ext cx="246017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err="1">
                <a:solidFill>
                  <a:srgbClr val="000000"/>
                </a:solidFill>
              </a:rPr>
              <a:t>Дає</a:t>
            </a:r>
            <a:r>
              <a:rPr lang="ru-RU" sz="1600" b="1" dirty="0">
                <a:solidFill>
                  <a:srgbClr val="000000"/>
                </a:solidFill>
              </a:rPr>
              <a:t> </a:t>
            </a:r>
            <a:r>
              <a:rPr lang="ru-RU" sz="1600" b="1" dirty="0" err="1">
                <a:solidFill>
                  <a:srgbClr val="000000"/>
                </a:solidFill>
              </a:rPr>
              <a:t>можливість</a:t>
            </a:r>
            <a:r>
              <a:rPr lang="ru-RU" sz="1600" b="1" dirty="0">
                <a:solidFill>
                  <a:srgbClr val="000000"/>
                </a:solidFill>
              </a:rPr>
              <a:t> </a:t>
            </a:r>
            <a:r>
              <a:rPr lang="ru-RU" sz="1600" b="1" dirty="0" err="1">
                <a:solidFill>
                  <a:srgbClr val="000000"/>
                </a:solidFill>
              </a:rPr>
              <a:t>вчитися</a:t>
            </a:r>
            <a:r>
              <a:rPr lang="ru-RU" sz="1600" b="1" dirty="0">
                <a:solidFill>
                  <a:srgbClr val="000000"/>
                </a:solidFill>
              </a:rPr>
              <a:t> без </a:t>
            </a:r>
            <a:r>
              <a:rPr lang="ru-RU" sz="1600" b="1" dirty="0" err="1">
                <a:solidFill>
                  <a:srgbClr val="000000"/>
                </a:solidFill>
              </a:rPr>
              <a:t>стосовно</a:t>
            </a:r>
            <a:r>
              <a:rPr lang="ru-RU" sz="1600" b="1" dirty="0">
                <a:solidFill>
                  <a:srgbClr val="000000"/>
                </a:solidFill>
              </a:rPr>
              <a:t> </a:t>
            </a:r>
            <a:r>
              <a:rPr lang="ru-RU" sz="1600" b="1" dirty="0" err="1">
                <a:solidFill>
                  <a:srgbClr val="000000"/>
                </a:solidFill>
              </a:rPr>
              <a:t>непреємних</a:t>
            </a:r>
            <a:r>
              <a:rPr lang="ru-RU" sz="1600" b="1" dirty="0">
                <a:solidFill>
                  <a:srgbClr val="000000"/>
                </a:solidFill>
              </a:rPr>
              <a:t> </a:t>
            </a:r>
            <a:r>
              <a:rPr lang="ru-RU" sz="1600" b="1" dirty="0" err="1">
                <a:solidFill>
                  <a:srgbClr val="000000"/>
                </a:solidFill>
              </a:rPr>
              <a:t>наслідків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2297" name="AutoShape 8"/>
          <p:cNvSpPr>
            <a:spLocks noChangeArrowheads="1"/>
          </p:cNvSpPr>
          <p:nvPr/>
        </p:nvSpPr>
        <p:spPr bwMode="gray">
          <a:xfrm>
            <a:off x="457200" y="1524000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folHlink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12298" name="AutoShape 9"/>
          <p:cNvSpPr>
            <a:spLocks noChangeArrowheads="1"/>
          </p:cNvSpPr>
          <p:nvPr/>
        </p:nvSpPr>
        <p:spPr bwMode="gray">
          <a:xfrm>
            <a:off x="539552" y="1916832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9999"/>
            </a:prstShdw>
          </a:effectLst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12299" name="Text Box 18"/>
          <p:cNvSpPr txBox="1">
            <a:spLocks noChangeArrowheads="1"/>
          </p:cNvSpPr>
          <p:nvPr/>
        </p:nvSpPr>
        <p:spPr bwMode="white">
          <a:xfrm>
            <a:off x="912813" y="1547813"/>
            <a:ext cx="1651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>
                <a:solidFill>
                  <a:srgbClr val="FFFFFF"/>
                </a:solidFill>
              </a:rPr>
              <a:t>1</a:t>
            </a: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12300" name="Text Box 9"/>
          <p:cNvSpPr txBox="1">
            <a:spLocks noChangeArrowheads="1"/>
          </p:cNvSpPr>
          <p:nvPr/>
        </p:nvSpPr>
        <p:spPr bwMode="gray">
          <a:xfrm>
            <a:off x="539750" y="1916113"/>
            <a:ext cx="231616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uk-UA" b="1" dirty="0">
                <a:solidFill>
                  <a:srgbClr val="000000"/>
                </a:solidFill>
              </a:rPr>
              <a:t>Створює безпечну обстановку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301" name="AutoShape 12"/>
          <p:cNvSpPr>
            <a:spLocks noChangeArrowheads="1"/>
          </p:cNvSpPr>
          <p:nvPr/>
        </p:nvSpPr>
        <p:spPr bwMode="gray">
          <a:xfrm>
            <a:off x="6156176" y="4941168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hlink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12302" name="AutoShape 13"/>
          <p:cNvSpPr>
            <a:spLocks noChangeArrowheads="1"/>
          </p:cNvSpPr>
          <p:nvPr/>
        </p:nvSpPr>
        <p:spPr bwMode="gray">
          <a:xfrm>
            <a:off x="6156176" y="5373216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9999"/>
            </a:prstShdw>
          </a:effectLst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12303" name="Text Box 18"/>
          <p:cNvSpPr txBox="1">
            <a:spLocks noChangeArrowheads="1"/>
          </p:cNvSpPr>
          <p:nvPr/>
        </p:nvSpPr>
        <p:spPr bwMode="white">
          <a:xfrm>
            <a:off x="6588224" y="5013176"/>
            <a:ext cx="1651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 dirty="0">
                <a:solidFill>
                  <a:srgbClr val="FFFFFF"/>
                </a:solidFill>
              </a:rPr>
              <a:t>4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2304" name="Text Box 9"/>
          <p:cNvSpPr txBox="1">
            <a:spLocks noChangeArrowheads="1"/>
          </p:cNvSpPr>
          <p:nvPr/>
        </p:nvSpPr>
        <p:spPr bwMode="gray">
          <a:xfrm>
            <a:off x="6228184" y="5445224"/>
            <a:ext cx="2316163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b="1" dirty="0" err="1">
                <a:solidFill>
                  <a:srgbClr val="000000"/>
                </a:solidFill>
              </a:rPr>
              <a:t>Знайти</a:t>
            </a:r>
            <a:r>
              <a:rPr lang="ru-RU" sz="1600" b="1" dirty="0">
                <a:solidFill>
                  <a:srgbClr val="000000"/>
                </a:solidFill>
              </a:rPr>
              <a:t> </a:t>
            </a:r>
            <a:r>
              <a:rPr lang="ru-RU" sz="1600" b="1" dirty="0" err="1">
                <a:solidFill>
                  <a:srgbClr val="000000"/>
                </a:solidFill>
              </a:rPr>
              <a:t>вихід</a:t>
            </a:r>
            <a:r>
              <a:rPr lang="ru-RU" sz="1600" b="1" dirty="0">
                <a:solidFill>
                  <a:srgbClr val="000000"/>
                </a:solidFill>
              </a:rPr>
              <a:t> у </a:t>
            </a:r>
            <a:r>
              <a:rPr lang="ru-RU" sz="1600" b="1" dirty="0" err="1">
                <a:solidFill>
                  <a:srgbClr val="000000"/>
                </a:solidFill>
              </a:rPr>
              <a:t>випадку</a:t>
            </a:r>
            <a:r>
              <a:rPr lang="ru-RU" sz="1600" b="1" dirty="0">
                <a:solidFill>
                  <a:srgbClr val="000000"/>
                </a:solidFill>
              </a:rPr>
              <a:t> </a:t>
            </a:r>
            <a:r>
              <a:rPr lang="ru-RU" sz="1600" b="1" dirty="0" err="1">
                <a:solidFill>
                  <a:srgbClr val="000000"/>
                </a:solidFill>
              </a:rPr>
              <a:t>прийняття</a:t>
            </a:r>
            <a:r>
              <a:rPr lang="ru-RU" sz="1600" b="1" dirty="0">
                <a:solidFill>
                  <a:srgbClr val="000000"/>
                </a:solidFill>
              </a:rPr>
              <a:t> неправильного </a:t>
            </a:r>
            <a:r>
              <a:rPr lang="ru-RU" sz="1600" b="1" dirty="0" err="1">
                <a:solidFill>
                  <a:srgbClr val="000000"/>
                </a:solidFill>
              </a:rPr>
              <a:t>рішення</a:t>
            </a:r>
            <a:r>
              <a:rPr lang="ru-RU" sz="1600" b="1" dirty="0">
                <a:solidFill>
                  <a:srgbClr val="000000"/>
                </a:solidFill>
              </a:rPr>
              <a:t>.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2305" name="AutoShape 16"/>
          <p:cNvSpPr>
            <a:spLocks noChangeArrowheads="1"/>
          </p:cNvSpPr>
          <p:nvPr/>
        </p:nvSpPr>
        <p:spPr bwMode="gray">
          <a:xfrm>
            <a:off x="6067425" y="1524000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12306" name="AutoShape 17"/>
          <p:cNvSpPr>
            <a:spLocks noChangeArrowheads="1"/>
          </p:cNvSpPr>
          <p:nvPr/>
        </p:nvSpPr>
        <p:spPr bwMode="gray">
          <a:xfrm>
            <a:off x="6121400" y="19526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9999"/>
            </a:prstShdw>
          </a:effectLst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12307" name="Text Box 18"/>
          <p:cNvSpPr txBox="1">
            <a:spLocks noChangeArrowheads="1"/>
          </p:cNvSpPr>
          <p:nvPr/>
        </p:nvSpPr>
        <p:spPr bwMode="white">
          <a:xfrm>
            <a:off x="6523038" y="1547813"/>
            <a:ext cx="1651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>
                <a:solidFill>
                  <a:srgbClr val="FFFFFF"/>
                </a:solidFill>
              </a:rPr>
              <a:t>2</a:t>
            </a: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12308" name="Text Box 9"/>
          <p:cNvSpPr txBox="1">
            <a:spLocks noChangeArrowheads="1"/>
          </p:cNvSpPr>
          <p:nvPr/>
        </p:nvSpPr>
        <p:spPr bwMode="gray">
          <a:xfrm>
            <a:off x="6156325" y="2060575"/>
            <a:ext cx="2316163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 dirty="0" err="1">
                <a:solidFill>
                  <a:srgbClr val="000000"/>
                </a:solidFill>
              </a:rPr>
              <a:t>Дає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можливість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вчитися</a:t>
            </a:r>
            <a:r>
              <a:rPr lang="ru-RU" b="1" dirty="0">
                <a:solidFill>
                  <a:srgbClr val="000000"/>
                </a:solidFill>
              </a:rPr>
              <a:t> без </a:t>
            </a:r>
            <a:r>
              <a:rPr lang="ru-RU" b="1" dirty="0" err="1">
                <a:solidFill>
                  <a:srgbClr val="000000"/>
                </a:solidFill>
              </a:rPr>
              <a:t>хвилювання</a:t>
            </a:r>
            <a:endParaRPr lang="en-US" b="1" dirty="0">
              <a:solidFill>
                <a:srgbClr val="000000"/>
              </a:solidFill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095625" y="2133600"/>
            <a:ext cx="2819400" cy="2803525"/>
            <a:chOff x="1968" y="1488"/>
            <a:chExt cx="1776" cy="1766"/>
          </a:xfrm>
        </p:grpSpPr>
        <p:sp>
          <p:nvSpPr>
            <p:cNvPr id="293909" name="AutoShape 21"/>
            <p:cNvSpPr>
              <a:spLocks noChangeArrowheads="1"/>
            </p:cNvSpPr>
            <p:nvPr/>
          </p:nvSpPr>
          <p:spPr bwMode="gray">
            <a:xfrm rot="6774404">
              <a:off x="2004" y="1578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93910" name="AutoShape 22"/>
            <p:cNvSpPr>
              <a:spLocks noChangeArrowheads="1"/>
            </p:cNvSpPr>
            <p:nvPr/>
          </p:nvSpPr>
          <p:spPr bwMode="gray">
            <a:xfrm rot="12174404">
              <a:off x="1968" y="1567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93911" name="AutoShape 23"/>
            <p:cNvSpPr>
              <a:spLocks noChangeArrowheads="1"/>
            </p:cNvSpPr>
            <p:nvPr/>
          </p:nvSpPr>
          <p:spPr bwMode="gray">
            <a:xfrm rot="17574404">
              <a:off x="2029" y="1500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93912" name="AutoShape 24"/>
            <p:cNvSpPr>
              <a:spLocks noChangeArrowheads="1"/>
            </p:cNvSpPr>
            <p:nvPr/>
          </p:nvSpPr>
          <p:spPr bwMode="gray">
            <a:xfrm rot="22974404">
              <a:off x="2056" y="1536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 algn="r">
                <a:defRPr/>
              </a:pPr>
              <a:endParaRPr lang="ru-RU"/>
            </a:p>
          </p:txBody>
        </p:sp>
      </p:grpSp>
      <p:pic>
        <p:nvPicPr>
          <p:cNvPr id="89090" name="Picture 2" descr="F:\fdjsfoshgfd\b_RIIWNgNi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84178">
            <a:off x="611560" y="2852936"/>
            <a:ext cx="2182888" cy="16371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9091" name="Picture 3" descr="F:\fdjsfoshgfd\ddxgosMjbM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12621">
            <a:off x="6371678" y="3238975"/>
            <a:ext cx="2234716" cy="16760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9092" name="Picture 4" descr="F:\fdjsfoshgfd\Wdfmf1hFmY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878796"/>
            <a:ext cx="2638939" cy="19792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8" descr="babochka9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Моніторингове дослідження</a:t>
            </a:r>
            <a:endParaRPr lang="en-US" dirty="0"/>
          </a:p>
        </p:txBody>
      </p:sp>
      <p:grpSp>
        <p:nvGrpSpPr>
          <p:cNvPr id="58371" name="Group 3"/>
          <p:cNvGrpSpPr>
            <a:grpSpLocks/>
          </p:cNvGrpSpPr>
          <p:nvPr/>
        </p:nvGrpSpPr>
        <p:grpSpPr bwMode="auto">
          <a:xfrm>
            <a:off x="3621088" y="2587625"/>
            <a:ext cx="4760912" cy="2414588"/>
            <a:chOff x="1139" y="1540"/>
            <a:chExt cx="3639" cy="1846"/>
          </a:xfrm>
        </p:grpSpPr>
        <p:sp>
          <p:nvSpPr>
            <p:cNvPr id="58372" name="Line 4"/>
            <p:cNvSpPr>
              <a:spLocks noChangeShapeType="1"/>
            </p:cNvSpPr>
            <p:nvPr/>
          </p:nvSpPr>
          <p:spPr bwMode="black">
            <a:xfrm>
              <a:off x="1139" y="1540"/>
              <a:ext cx="3639" cy="0"/>
            </a:xfrm>
            <a:prstGeom prst="line">
              <a:avLst/>
            </a:prstGeom>
            <a:noFill/>
            <a:ln w="6350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effectLst/>
            <a:scene3d>
              <a:camera prst="legacyObliqueTopRight">
                <a:rot lat="0" lon="600000" rev="0"/>
              </a:camera>
              <a:lightRig rig="legacyFlat1" dir="t"/>
            </a:scene3d>
            <a:sp3d prstMaterial="legacyWirefram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endParaRPr lang="uk-UA"/>
            </a:p>
          </p:txBody>
        </p:sp>
        <p:sp>
          <p:nvSpPr>
            <p:cNvPr id="58373" name="Line 5"/>
            <p:cNvSpPr>
              <a:spLocks noChangeShapeType="1"/>
            </p:cNvSpPr>
            <p:nvPr/>
          </p:nvSpPr>
          <p:spPr bwMode="black">
            <a:xfrm>
              <a:off x="1139" y="1850"/>
              <a:ext cx="3639" cy="0"/>
            </a:xfrm>
            <a:prstGeom prst="line">
              <a:avLst/>
            </a:prstGeom>
            <a:noFill/>
            <a:ln w="6350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effectLst/>
            <a:scene3d>
              <a:camera prst="legacyObliqueTopRight">
                <a:rot lat="0" lon="600000" rev="0"/>
              </a:camera>
              <a:lightRig rig="legacyFlat1" dir="t"/>
            </a:scene3d>
            <a:sp3d prstMaterial="legacyWirefram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endParaRPr lang="uk-UA"/>
            </a:p>
          </p:txBody>
        </p:sp>
        <p:sp>
          <p:nvSpPr>
            <p:cNvPr id="58374" name="Line 6"/>
            <p:cNvSpPr>
              <a:spLocks noChangeShapeType="1"/>
            </p:cNvSpPr>
            <p:nvPr/>
          </p:nvSpPr>
          <p:spPr bwMode="black">
            <a:xfrm>
              <a:off x="1139" y="2151"/>
              <a:ext cx="3639" cy="0"/>
            </a:xfrm>
            <a:prstGeom prst="line">
              <a:avLst/>
            </a:prstGeom>
            <a:noFill/>
            <a:ln w="6350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effectLst/>
            <a:scene3d>
              <a:camera prst="legacyObliqueTopRight">
                <a:rot lat="0" lon="600000" rev="0"/>
              </a:camera>
              <a:lightRig rig="legacyFlat1" dir="t"/>
            </a:scene3d>
            <a:sp3d prstMaterial="legacyWirefram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endParaRPr lang="uk-UA"/>
            </a:p>
          </p:txBody>
        </p:sp>
        <p:sp>
          <p:nvSpPr>
            <p:cNvPr id="58375" name="Line 7"/>
            <p:cNvSpPr>
              <a:spLocks noChangeShapeType="1"/>
            </p:cNvSpPr>
            <p:nvPr/>
          </p:nvSpPr>
          <p:spPr bwMode="black">
            <a:xfrm>
              <a:off x="1139" y="2461"/>
              <a:ext cx="3639" cy="0"/>
            </a:xfrm>
            <a:prstGeom prst="line">
              <a:avLst/>
            </a:prstGeom>
            <a:noFill/>
            <a:ln w="6350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effectLst/>
            <a:scene3d>
              <a:camera prst="legacyObliqueTopRight">
                <a:rot lat="0" lon="600000" rev="0"/>
              </a:camera>
              <a:lightRig rig="legacyFlat1" dir="t"/>
            </a:scene3d>
            <a:sp3d prstMaterial="legacyWirefram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endParaRPr lang="uk-UA"/>
            </a:p>
          </p:txBody>
        </p:sp>
        <p:sp>
          <p:nvSpPr>
            <p:cNvPr id="58376" name="Line 8"/>
            <p:cNvSpPr>
              <a:spLocks noChangeShapeType="1"/>
            </p:cNvSpPr>
            <p:nvPr/>
          </p:nvSpPr>
          <p:spPr bwMode="black">
            <a:xfrm>
              <a:off x="1139" y="2762"/>
              <a:ext cx="3639" cy="0"/>
            </a:xfrm>
            <a:prstGeom prst="line">
              <a:avLst/>
            </a:prstGeom>
            <a:noFill/>
            <a:ln w="6350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effectLst/>
            <a:scene3d>
              <a:camera prst="legacyObliqueTopRight">
                <a:rot lat="0" lon="600000" rev="0"/>
              </a:camera>
              <a:lightRig rig="legacyFlat1" dir="t"/>
            </a:scene3d>
            <a:sp3d prstMaterial="legacyWirefram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endParaRPr lang="uk-UA"/>
            </a:p>
          </p:txBody>
        </p:sp>
        <p:sp>
          <p:nvSpPr>
            <p:cNvPr id="58377" name="Line 9"/>
            <p:cNvSpPr>
              <a:spLocks noChangeShapeType="1"/>
            </p:cNvSpPr>
            <p:nvPr/>
          </p:nvSpPr>
          <p:spPr bwMode="black">
            <a:xfrm>
              <a:off x="1139" y="3072"/>
              <a:ext cx="3639" cy="0"/>
            </a:xfrm>
            <a:prstGeom prst="line">
              <a:avLst/>
            </a:prstGeom>
            <a:noFill/>
            <a:ln w="6350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effectLst/>
            <a:scene3d>
              <a:camera prst="legacyObliqueTopRight">
                <a:rot lat="0" lon="600000" rev="0"/>
              </a:camera>
              <a:lightRig rig="legacyFlat1" dir="t"/>
            </a:scene3d>
            <a:sp3d prstMaterial="legacyWirefram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endParaRPr lang="uk-UA"/>
            </a:p>
          </p:txBody>
        </p:sp>
        <p:sp>
          <p:nvSpPr>
            <p:cNvPr id="58378" name="Line 10"/>
            <p:cNvSpPr>
              <a:spLocks noChangeShapeType="1"/>
            </p:cNvSpPr>
            <p:nvPr/>
          </p:nvSpPr>
          <p:spPr bwMode="black">
            <a:xfrm>
              <a:off x="1139" y="3386"/>
              <a:ext cx="3639" cy="0"/>
            </a:xfrm>
            <a:prstGeom prst="line">
              <a:avLst/>
            </a:prstGeom>
            <a:noFill/>
            <a:ln w="6350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effectLst/>
            <a:scene3d>
              <a:camera prst="legacyObliqueTopRight">
                <a:rot lat="0" lon="600000" rev="0"/>
              </a:camera>
              <a:lightRig rig="legacyFlat1" dir="t"/>
            </a:scene3d>
            <a:sp3d prstMaterial="legacyWirefram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endParaRPr lang="uk-UA"/>
            </a:p>
          </p:txBody>
        </p:sp>
      </p:grpSp>
      <p:grpSp>
        <p:nvGrpSpPr>
          <p:cNvPr id="58379" name="Group 11"/>
          <p:cNvGrpSpPr>
            <a:grpSpLocks/>
          </p:cNvGrpSpPr>
          <p:nvPr/>
        </p:nvGrpSpPr>
        <p:grpSpPr bwMode="auto">
          <a:xfrm>
            <a:off x="3192676" y="2328863"/>
            <a:ext cx="642617" cy="2668587"/>
            <a:chOff x="1166" y="1344"/>
            <a:chExt cx="434" cy="1803"/>
          </a:xfrm>
        </p:grpSpPr>
        <p:sp>
          <p:nvSpPr>
            <p:cNvPr id="58380" name="Rectangle 12"/>
            <p:cNvSpPr>
              <a:spLocks noChangeArrowheads="1"/>
            </p:cNvSpPr>
            <p:nvPr/>
          </p:nvSpPr>
          <p:spPr bwMode="black">
            <a:xfrm>
              <a:off x="1188" y="2941"/>
              <a:ext cx="365" cy="2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2060"/>
                  </a:solidFill>
                  <a:cs typeface="Arial" charset="0"/>
                </a:rPr>
                <a:t>20</a:t>
              </a:r>
              <a:r>
                <a:rPr lang="en-US" sz="1400" dirty="0">
                  <a:cs typeface="Arial" charset="0"/>
                </a:rPr>
                <a:t>%</a:t>
              </a:r>
            </a:p>
          </p:txBody>
        </p:sp>
        <p:sp>
          <p:nvSpPr>
            <p:cNvPr id="58381" name="Rectangle 13"/>
            <p:cNvSpPr>
              <a:spLocks noChangeArrowheads="1"/>
            </p:cNvSpPr>
            <p:nvPr/>
          </p:nvSpPr>
          <p:spPr bwMode="black">
            <a:xfrm>
              <a:off x="1184" y="2688"/>
              <a:ext cx="365" cy="2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2060"/>
                  </a:solidFill>
                  <a:cs typeface="Arial" charset="0"/>
                </a:rPr>
                <a:t>40%</a:t>
              </a:r>
            </a:p>
          </p:txBody>
        </p:sp>
        <p:sp>
          <p:nvSpPr>
            <p:cNvPr id="58382" name="Rectangle 14"/>
            <p:cNvSpPr>
              <a:spLocks noChangeArrowheads="1"/>
            </p:cNvSpPr>
            <p:nvPr/>
          </p:nvSpPr>
          <p:spPr bwMode="black">
            <a:xfrm>
              <a:off x="1183" y="2400"/>
              <a:ext cx="367" cy="2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uk-UA" sz="1400" dirty="0" smtClean="0">
                  <a:solidFill>
                    <a:srgbClr val="002060"/>
                  </a:solidFill>
                  <a:cs typeface="Arial" charset="0"/>
                </a:rPr>
                <a:t>6</a:t>
              </a:r>
              <a:r>
                <a:rPr lang="en-US" sz="1400" dirty="0" smtClean="0">
                  <a:solidFill>
                    <a:srgbClr val="002060"/>
                  </a:solidFill>
                  <a:cs typeface="Arial" charset="0"/>
                </a:rPr>
                <a:t>0</a:t>
              </a:r>
              <a:r>
                <a:rPr lang="en-US" sz="1400" dirty="0">
                  <a:solidFill>
                    <a:srgbClr val="002060"/>
                  </a:solidFill>
                  <a:cs typeface="Arial" charset="0"/>
                </a:rPr>
                <a:t>%</a:t>
              </a:r>
            </a:p>
          </p:txBody>
        </p:sp>
        <p:sp>
          <p:nvSpPr>
            <p:cNvPr id="58383" name="Rectangle 15"/>
            <p:cNvSpPr>
              <a:spLocks noChangeArrowheads="1"/>
            </p:cNvSpPr>
            <p:nvPr/>
          </p:nvSpPr>
          <p:spPr bwMode="black">
            <a:xfrm>
              <a:off x="1200" y="2126"/>
              <a:ext cx="367" cy="2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uk-UA" sz="1400" dirty="0">
                  <a:solidFill>
                    <a:srgbClr val="002060"/>
                  </a:solidFill>
                  <a:cs typeface="Arial" charset="0"/>
                </a:rPr>
                <a:t>7</a:t>
              </a:r>
              <a:r>
                <a:rPr lang="en-US" sz="1400" dirty="0" smtClean="0">
                  <a:solidFill>
                    <a:srgbClr val="002060"/>
                  </a:solidFill>
                  <a:cs typeface="Arial" charset="0"/>
                </a:rPr>
                <a:t>0</a:t>
              </a:r>
              <a:r>
                <a:rPr lang="en-US" sz="1400" dirty="0">
                  <a:solidFill>
                    <a:srgbClr val="002060"/>
                  </a:solidFill>
                  <a:cs typeface="Arial" charset="0"/>
                </a:rPr>
                <a:t>%</a:t>
              </a:r>
            </a:p>
          </p:txBody>
        </p:sp>
        <p:sp>
          <p:nvSpPr>
            <p:cNvPr id="58384" name="Rectangle 16"/>
            <p:cNvSpPr>
              <a:spLocks noChangeArrowheads="1"/>
            </p:cNvSpPr>
            <p:nvPr/>
          </p:nvSpPr>
          <p:spPr bwMode="black">
            <a:xfrm>
              <a:off x="1200" y="1872"/>
              <a:ext cx="367" cy="2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uk-UA" sz="1400" dirty="0">
                  <a:solidFill>
                    <a:srgbClr val="002060"/>
                  </a:solidFill>
                  <a:cs typeface="Arial" charset="0"/>
                </a:rPr>
                <a:t>8</a:t>
              </a:r>
              <a:r>
                <a:rPr lang="en-US" sz="1400" dirty="0" smtClean="0">
                  <a:solidFill>
                    <a:srgbClr val="002060"/>
                  </a:solidFill>
                  <a:cs typeface="Arial" charset="0"/>
                </a:rPr>
                <a:t>0</a:t>
              </a:r>
              <a:r>
                <a:rPr lang="en-US" sz="1400" dirty="0">
                  <a:solidFill>
                    <a:srgbClr val="002060"/>
                  </a:solidFill>
                  <a:cs typeface="Arial" charset="0"/>
                </a:rPr>
                <a:t>%</a:t>
              </a:r>
            </a:p>
          </p:txBody>
        </p:sp>
        <p:sp>
          <p:nvSpPr>
            <p:cNvPr id="58385" name="Rectangle 17"/>
            <p:cNvSpPr>
              <a:spLocks noChangeArrowheads="1"/>
            </p:cNvSpPr>
            <p:nvPr/>
          </p:nvSpPr>
          <p:spPr bwMode="black">
            <a:xfrm>
              <a:off x="1200" y="1584"/>
              <a:ext cx="367" cy="2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uk-UA" sz="1400" dirty="0">
                  <a:solidFill>
                    <a:srgbClr val="002060"/>
                  </a:solidFill>
                  <a:cs typeface="Arial" charset="0"/>
                </a:rPr>
                <a:t>9</a:t>
              </a:r>
              <a:r>
                <a:rPr lang="en-US" sz="1400" dirty="0" smtClean="0">
                  <a:solidFill>
                    <a:srgbClr val="002060"/>
                  </a:solidFill>
                  <a:cs typeface="Arial" charset="0"/>
                </a:rPr>
                <a:t>0</a:t>
              </a:r>
              <a:r>
                <a:rPr lang="en-US" sz="1400" dirty="0">
                  <a:solidFill>
                    <a:srgbClr val="002060"/>
                  </a:solidFill>
                  <a:cs typeface="Arial" charset="0"/>
                </a:rPr>
                <a:t>%</a:t>
              </a:r>
            </a:p>
          </p:txBody>
        </p:sp>
        <p:sp>
          <p:nvSpPr>
            <p:cNvPr id="58386" name="Rectangle 18"/>
            <p:cNvSpPr>
              <a:spLocks noChangeArrowheads="1"/>
            </p:cNvSpPr>
            <p:nvPr/>
          </p:nvSpPr>
          <p:spPr bwMode="black">
            <a:xfrm>
              <a:off x="1166" y="1344"/>
              <a:ext cx="434" cy="2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2060"/>
                  </a:solidFill>
                  <a:cs typeface="Arial" charset="0"/>
                </a:rPr>
                <a:t>1</a:t>
              </a:r>
              <a:r>
                <a:rPr lang="uk-UA" sz="1400" dirty="0" smtClean="0">
                  <a:solidFill>
                    <a:srgbClr val="002060"/>
                  </a:solidFill>
                  <a:cs typeface="Arial" charset="0"/>
                </a:rPr>
                <a:t>0</a:t>
              </a:r>
              <a:r>
                <a:rPr lang="en-US" sz="1400" dirty="0" smtClean="0">
                  <a:solidFill>
                    <a:srgbClr val="002060"/>
                  </a:solidFill>
                  <a:cs typeface="Arial" charset="0"/>
                </a:rPr>
                <a:t>0</a:t>
              </a:r>
              <a:r>
                <a:rPr lang="en-US" sz="1400" dirty="0">
                  <a:solidFill>
                    <a:srgbClr val="002060"/>
                  </a:solidFill>
                  <a:cs typeface="Arial" charset="0"/>
                </a:rPr>
                <a:t>%</a:t>
              </a:r>
            </a:p>
          </p:txBody>
        </p:sp>
      </p:grpSp>
      <p:sp>
        <p:nvSpPr>
          <p:cNvPr id="58387" name="Text Box 19"/>
          <p:cNvSpPr txBox="1">
            <a:spLocks noChangeArrowheads="1"/>
          </p:cNvSpPr>
          <p:nvPr/>
        </p:nvSpPr>
        <p:spPr bwMode="black">
          <a:xfrm>
            <a:off x="2522538" y="5651500"/>
            <a:ext cx="71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0" dirty="0" smtClean="0">
                <a:cs typeface="Arial" charset="0"/>
              </a:rPr>
              <a:t>200</a:t>
            </a:r>
            <a:r>
              <a:rPr lang="uk-UA" sz="1600" b="0" dirty="0" smtClean="0">
                <a:cs typeface="Arial" charset="0"/>
              </a:rPr>
              <a:t>3</a:t>
            </a:r>
            <a:endParaRPr lang="en-US" sz="1600" b="0" dirty="0">
              <a:cs typeface="Arial" charset="0"/>
            </a:endParaRPr>
          </a:p>
        </p:txBody>
      </p:sp>
      <p:grpSp>
        <p:nvGrpSpPr>
          <p:cNvPr id="58388" name="Group 20"/>
          <p:cNvGrpSpPr>
            <a:grpSpLocks/>
          </p:cNvGrpSpPr>
          <p:nvPr/>
        </p:nvGrpSpPr>
        <p:grpSpPr bwMode="auto">
          <a:xfrm>
            <a:off x="1731963" y="5197475"/>
            <a:ext cx="6478587" cy="792163"/>
            <a:chOff x="1008" y="3150"/>
            <a:chExt cx="4081" cy="499"/>
          </a:xfrm>
        </p:grpSpPr>
        <p:sp>
          <p:nvSpPr>
            <p:cNvPr id="58389" name="Rectangle 21"/>
            <p:cNvSpPr>
              <a:spLocks noChangeArrowheads="1"/>
            </p:cNvSpPr>
            <p:nvPr/>
          </p:nvSpPr>
          <p:spPr bwMode="ltGray">
            <a:xfrm flipV="1">
              <a:off x="1008" y="3492"/>
              <a:ext cx="3957" cy="47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  <a:scene3d>
              <a:camera prst="legacyPerspectiveTopRight">
                <a:rot lat="600000" lon="900000" rev="0"/>
              </a:camera>
              <a:lightRig rig="legacyNormal3" dir="r"/>
            </a:scene3d>
            <a:sp3d extrusionH="1801800" prstMaterial="legacyMetal">
              <a:bevelT w="13500" h="13500" prst="angle"/>
              <a:bevelB w="13500" h="13500" prst="angle"/>
              <a:extrusionClr>
                <a:srgbClr val="808080"/>
              </a:extrusionClr>
            </a:sp3d>
          </p:spPr>
          <p:txBody>
            <a:bodyPr wrap="none" anchor="ctr">
              <a:flatTx/>
            </a:bodyPr>
            <a:lstStyle/>
            <a:p>
              <a:endParaRPr lang="uk-UA"/>
            </a:p>
          </p:txBody>
        </p:sp>
        <p:grpSp>
          <p:nvGrpSpPr>
            <p:cNvPr id="58390" name="Group 22"/>
            <p:cNvGrpSpPr>
              <a:grpSpLocks/>
            </p:cNvGrpSpPr>
            <p:nvPr/>
          </p:nvGrpSpPr>
          <p:grpSpPr bwMode="auto">
            <a:xfrm>
              <a:off x="1745" y="3150"/>
              <a:ext cx="3344" cy="499"/>
              <a:chOff x="1745" y="3150"/>
              <a:chExt cx="3344" cy="499"/>
            </a:xfrm>
          </p:grpSpPr>
          <p:sp>
            <p:nvSpPr>
              <p:cNvPr id="58391" name="Line 23"/>
              <p:cNvSpPr>
                <a:spLocks noChangeShapeType="1"/>
              </p:cNvSpPr>
              <p:nvPr/>
            </p:nvSpPr>
            <p:spPr bwMode="gray">
              <a:xfrm flipV="1">
                <a:off x="1745" y="3162"/>
                <a:ext cx="851" cy="21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58392" name="Line 24"/>
              <p:cNvSpPr>
                <a:spLocks noChangeShapeType="1"/>
              </p:cNvSpPr>
              <p:nvPr/>
            </p:nvSpPr>
            <p:spPr bwMode="gray">
              <a:xfrm flipV="1">
                <a:off x="2940" y="3177"/>
                <a:ext cx="540" cy="313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58393" name="Line 25"/>
              <p:cNvSpPr>
                <a:spLocks noChangeShapeType="1"/>
              </p:cNvSpPr>
              <p:nvPr/>
            </p:nvSpPr>
            <p:spPr bwMode="gray">
              <a:xfrm flipV="1">
                <a:off x="3481" y="3267"/>
                <a:ext cx="477" cy="277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58394" name="Line 26"/>
              <p:cNvSpPr>
                <a:spLocks noChangeShapeType="1"/>
              </p:cNvSpPr>
              <p:nvPr/>
            </p:nvSpPr>
            <p:spPr bwMode="gray">
              <a:xfrm flipV="1">
                <a:off x="4063" y="3294"/>
                <a:ext cx="460" cy="306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58395" name="Line 27"/>
              <p:cNvSpPr>
                <a:spLocks noChangeShapeType="1"/>
              </p:cNvSpPr>
              <p:nvPr/>
            </p:nvSpPr>
            <p:spPr bwMode="gray">
              <a:xfrm flipV="1">
                <a:off x="4640" y="3311"/>
                <a:ext cx="449" cy="338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58396" name="Line 28"/>
              <p:cNvSpPr>
                <a:spLocks noChangeShapeType="1"/>
              </p:cNvSpPr>
              <p:nvPr/>
            </p:nvSpPr>
            <p:spPr bwMode="gray">
              <a:xfrm flipV="1">
                <a:off x="2353" y="3150"/>
                <a:ext cx="636" cy="283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</p:grpSp>
      </p:grpSp>
      <p:sp>
        <p:nvSpPr>
          <p:cNvPr id="58397" name="Freeform 29"/>
          <p:cNvSpPr>
            <a:spLocks/>
          </p:cNvSpPr>
          <p:nvPr/>
        </p:nvSpPr>
        <p:spPr bwMode="gray">
          <a:xfrm>
            <a:off x="3386138" y="2635250"/>
            <a:ext cx="4668837" cy="2808288"/>
          </a:xfrm>
          <a:custGeom>
            <a:avLst/>
            <a:gdLst/>
            <a:ahLst/>
            <a:cxnLst>
              <a:cxn ang="0">
                <a:pos x="430" y="1727"/>
              </a:cxn>
              <a:cxn ang="0">
                <a:pos x="1569" y="1343"/>
              </a:cxn>
              <a:cxn ang="0">
                <a:pos x="2767" y="118"/>
              </a:cxn>
              <a:cxn ang="0">
                <a:pos x="3547" y="531"/>
              </a:cxn>
              <a:cxn ang="0">
                <a:pos x="3569" y="2147"/>
              </a:cxn>
              <a:cxn ang="0">
                <a:pos x="0" y="2141"/>
              </a:cxn>
              <a:cxn ang="0">
                <a:pos x="430" y="1727"/>
              </a:cxn>
            </a:cxnLst>
            <a:rect l="0" t="0" r="r" b="b"/>
            <a:pathLst>
              <a:path w="3569" h="2147">
                <a:moveTo>
                  <a:pt x="430" y="1727"/>
                </a:moveTo>
                <a:cubicBezTo>
                  <a:pt x="609" y="1561"/>
                  <a:pt x="1114" y="1633"/>
                  <a:pt x="1569" y="1343"/>
                </a:cubicBezTo>
                <a:cubicBezTo>
                  <a:pt x="2024" y="1053"/>
                  <a:pt x="2485" y="236"/>
                  <a:pt x="2767" y="118"/>
                </a:cubicBezTo>
                <a:cubicBezTo>
                  <a:pt x="3049" y="0"/>
                  <a:pt x="3369" y="218"/>
                  <a:pt x="3547" y="531"/>
                </a:cubicBezTo>
                <a:cubicBezTo>
                  <a:pt x="3558" y="1339"/>
                  <a:pt x="3569" y="2147"/>
                  <a:pt x="3569" y="2147"/>
                </a:cubicBezTo>
                <a:lnTo>
                  <a:pt x="0" y="2141"/>
                </a:lnTo>
                <a:lnTo>
                  <a:pt x="430" y="1727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9412"/>
                  <a:invGamma/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legacyPerspectiveTopRight">
              <a:rot lat="0" lon="600000" rev="0"/>
            </a:camera>
            <a:lightRig rig="legacyHarsh2" dir="t"/>
          </a:scene3d>
          <a:sp3d extrusionH="100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uk-UA"/>
          </a:p>
        </p:txBody>
      </p:sp>
      <p:sp>
        <p:nvSpPr>
          <p:cNvPr id="58398" name="Freeform 30"/>
          <p:cNvSpPr>
            <a:spLocks/>
          </p:cNvSpPr>
          <p:nvPr/>
        </p:nvSpPr>
        <p:spPr bwMode="gray">
          <a:xfrm>
            <a:off x="3201988" y="3883025"/>
            <a:ext cx="4640262" cy="1784350"/>
          </a:xfrm>
          <a:custGeom>
            <a:avLst/>
            <a:gdLst/>
            <a:ahLst/>
            <a:cxnLst>
              <a:cxn ang="0">
                <a:pos x="291" y="718"/>
              </a:cxn>
              <a:cxn ang="0">
                <a:pos x="1189" y="59"/>
              </a:cxn>
              <a:cxn ang="0">
                <a:pos x="3136" y="880"/>
              </a:cxn>
              <a:cxn ang="0">
                <a:pos x="3135" y="1206"/>
              </a:cxn>
              <a:cxn ang="0">
                <a:pos x="0" y="1082"/>
              </a:cxn>
              <a:cxn ang="0">
                <a:pos x="291" y="718"/>
              </a:cxn>
            </a:cxnLst>
            <a:rect l="0" t="0" r="r" b="b"/>
            <a:pathLst>
              <a:path w="3136" h="1206">
                <a:moveTo>
                  <a:pt x="291" y="718"/>
                </a:moveTo>
                <a:cubicBezTo>
                  <a:pt x="388" y="615"/>
                  <a:pt x="759" y="0"/>
                  <a:pt x="1189" y="59"/>
                </a:cubicBezTo>
                <a:cubicBezTo>
                  <a:pt x="1619" y="118"/>
                  <a:pt x="1507" y="609"/>
                  <a:pt x="3136" y="880"/>
                </a:cubicBezTo>
                <a:lnTo>
                  <a:pt x="3135" y="1206"/>
                </a:lnTo>
                <a:lnTo>
                  <a:pt x="0" y="1082"/>
                </a:lnTo>
                <a:lnTo>
                  <a:pt x="291" y="718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31765"/>
                  <a:invGamma/>
                  <a:alpha val="89999"/>
                </a:schemeClr>
              </a:gs>
              <a:gs pos="100000">
                <a:schemeClr val="folHlink">
                  <a:alpha val="89999"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legacyPerspectiveTopRight">
              <a:rot lat="0" lon="600000" rev="0"/>
            </a:camera>
            <a:lightRig rig="legacyHarsh2" dir="t"/>
          </a:scene3d>
          <a:sp3d extrusionH="1000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uk-UA"/>
          </a:p>
        </p:txBody>
      </p:sp>
      <p:sp>
        <p:nvSpPr>
          <p:cNvPr id="58399" name="Text Box 31"/>
          <p:cNvSpPr txBox="1">
            <a:spLocks noChangeArrowheads="1"/>
          </p:cNvSpPr>
          <p:nvPr/>
        </p:nvSpPr>
        <p:spPr bwMode="black">
          <a:xfrm>
            <a:off x="3471863" y="5727700"/>
            <a:ext cx="71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0" dirty="0" smtClean="0">
                <a:solidFill>
                  <a:srgbClr val="002060"/>
                </a:solidFill>
                <a:cs typeface="Arial" charset="0"/>
              </a:rPr>
              <a:t>200</a:t>
            </a:r>
            <a:r>
              <a:rPr lang="uk-UA" sz="1600" b="0" dirty="0" smtClean="0">
                <a:solidFill>
                  <a:srgbClr val="002060"/>
                </a:solidFill>
                <a:cs typeface="Arial" charset="0"/>
              </a:rPr>
              <a:t>5</a:t>
            </a:r>
            <a:endParaRPr lang="en-US" sz="1600" b="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58400" name="Text Box 32"/>
          <p:cNvSpPr txBox="1">
            <a:spLocks noChangeArrowheads="1"/>
          </p:cNvSpPr>
          <p:nvPr/>
        </p:nvSpPr>
        <p:spPr bwMode="black">
          <a:xfrm>
            <a:off x="4389438" y="5835650"/>
            <a:ext cx="709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0" dirty="0" smtClean="0">
                <a:solidFill>
                  <a:srgbClr val="002060"/>
                </a:solidFill>
                <a:cs typeface="Arial" charset="0"/>
              </a:rPr>
              <a:t>200</a:t>
            </a:r>
            <a:r>
              <a:rPr lang="uk-UA" sz="1600" b="0" dirty="0" smtClean="0">
                <a:solidFill>
                  <a:srgbClr val="002060"/>
                </a:solidFill>
                <a:cs typeface="Arial" charset="0"/>
              </a:rPr>
              <a:t>7</a:t>
            </a:r>
            <a:endParaRPr lang="en-US" sz="1600" b="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58401" name="Text Box 33"/>
          <p:cNvSpPr txBox="1">
            <a:spLocks noChangeArrowheads="1"/>
          </p:cNvSpPr>
          <p:nvPr/>
        </p:nvSpPr>
        <p:spPr bwMode="black">
          <a:xfrm>
            <a:off x="5280025" y="5911850"/>
            <a:ext cx="709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600" b="0" dirty="0" smtClean="0">
                <a:solidFill>
                  <a:srgbClr val="002060"/>
                </a:solidFill>
                <a:cs typeface="Arial" charset="0"/>
              </a:rPr>
              <a:t>2009</a:t>
            </a:r>
            <a:endParaRPr lang="en-US" sz="1600" b="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58402" name="Text Box 34"/>
          <p:cNvSpPr txBox="1">
            <a:spLocks noChangeArrowheads="1"/>
          </p:cNvSpPr>
          <p:nvPr/>
        </p:nvSpPr>
        <p:spPr bwMode="black">
          <a:xfrm>
            <a:off x="6192838" y="5988050"/>
            <a:ext cx="71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0" dirty="0" smtClean="0">
                <a:solidFill>
                  <a:srgbClr val="002060"/>
                </a:solidFill>
                <a:cs typeface="Arial" charset="0"/>
              </a:rPr>
              <a:t>20</a:t>
            </a:r>
            <a:r>
              <a:rPr lang="uk-UA" sz="1600" b="0" dirty="0" smtClean="0">
                <a:solidFill>
                  <a:srgbClr val="002060"/>
                </a:solidFill>
                <a:cs typeface="Arial" charset="0"/>
              </a:rPr>
              <a:t>11</a:t>
            </a:r>
            <a:endParaRPr lang="en-US" sz="1600" b="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58403" name="Text Box 35"/>
          <p:cNvSpPr txBox="1">
            <a:spLocks noChangeArrowheads="1"/>
          </p:cNvSpPr>
          <p:nvPr/>
        </p:nvSpPr>
        <p:spPr bwMode="black">
          <a:xfrm>
            <a:off x="7118350" y="6064250"/>
            <a:ext cx="709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0" dirty="0" smtClean="0">
                <a:solidFill>
                  <a:srgbClr val="002060"/>
                </a:solidFill>
                <a:cs typeface="Arial" charset="0"/>
              </a:rPr>
              <a:t>201</a:t>
            </a:r>
            <a:r>
              <a:rPr lang="uk-UA" sz="1600" b="0" dirty="0" smtClean="0">
                <a:solidFill>
                  <a:srgbClr val="002060"/>
                </a:solidFill>
                <a:cs typeface="Arial" charset="0"/>
              </a:rPr>
              <a:t>3</a:t>
            </a:r>
            <a:endParaRPr lang="en-US" sz="1600" b="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58404" name="Rectangle 36"/>
          <p:cNvSpPr>
            <a:spLocks noChangeArrowheads="1"/>
          </p:cNvSpPr>
          <p:nvPr/>
        </p:nvSpPr>
        <p:spPr bwMode="auto">
          <a:xfrm>
            <a:off x="6440488" y="3346450"/>
            <a:ext cx="13509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r>
              <a:rPr lang="uk-UA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тренінгові технології</a:t>
            </a:r>
            <a:endParaRPr lang="en-US" sz="1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58405" name="Rectangle 37"/>
          <p:cNvSpPr>
            <a:spLocks noChangeArrowheads="1"/>
          </p:cNvSpPr>
          <p:nvPr/>
        </p:nvSpPr>
        <p:spPr bwMode="auto">
          <a:xfrm>
            <a:off x="4025900" y="4552950"/>
            <a:ext cx="14208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r>
              <a:rPr lang="uk-UA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комп'ютерна підтримка</a:t>
            </a:r>
            <a:endParaRPr lang="en-US" sz="1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58406" name="AutoShape 38"/>
          <p:cNvSpPr>
            <a:spLocks noChangeArrowheads="1"/>
          </p:cNvSpPr>
          <p:nvPr/>
        </p:nvSpPr>
        <p:spPr bwMode="gray">
          <a:xfrm>
            <a:off x="3851920" y="3284983"/>
            <a:ext cx="2299643" cy="345629"/>
          </a:xfrm>
          <a:prstGeom prst="wedgeRectCallout">
            <a:avLst>
              <a:gd name="adj1" fmla="val -11769"/>
              <a:gd name="adj2" fmla="val 124556"/>
            </a:avLst>
          </a:prstGeom>
          <a:solidFill>
            <a:schemeClr val="folHlink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uk-UA" sz="1600" dirty="0" smtClean="0">
                <a:solidFill>
                  <a:srgbClr val="FFFFFF"/>
                </a:solidFill>
                <a:cs typeface="Arial" charset="0"/>
              </a:rPr>
              <a:t>7</a:t>
            </a:r>
            <a:r>
              <a:rPr lang="en-US" sz="1600" dirty="0" smtClean="0">
                <a:solidFill>
                  <a:srgbClr val="FFFFFF"/>
                </a:solidFill>
                <a:cs typeface="Arial" charset="0"/>
              </a:rPr>
              <a:t>0</a:t>
            </a:r>
            <a:r>
              <a:rPr lang="en-US" sz="1600" dirty="0">
                <a:solidFill>
                  <a:srgbClr val="FFFFFF"/>
                </a:solidFill>
                <a:cs typeface="Arial" charset="0"/>
              </a:rPr>
              <a:t>%</a:t>
            </a:r>
            <a:r>
              <a:rPr lang="en-US" sz="1600" b="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uk-UA" sz="1600" b="0" dirty="0" smtClean="0">
                <a:solidFill>
                  <a:srgbClr val="FFFFFF"/>
                </a:solidFill>
                <a:cs typeface="Arial" charset="0"/>
              </a:rPr>
              <a:t>навченості</a:t>
            </a:r>
            <a:endParaRPr lang="en-US" sz="1600" b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8407" name="AutoShape 39"/>
          <p:cNvSpPr>
            <a:spLocks noChangeArrowheads="1"/>
          </p:cNvSpPr>
          <p:nvPr/>
        </p:nvSpPr>
        <p:spPr bwMode="gray">
          <a:xfrm>
            <a:off x="6075362" y="2146300"/>
            <a:ext cx="2529085" cy="418604"/>
          </a:xfrm>
          <a:prstGeom prst="wedgeRectCallout">
            <a:avLst>
              <a:gd name="adj1" fmla="val 3287"/>
              <a:gd name="adj2" fmla="val 106556"/>
            </a:avLst>
          </a:prstGeom>
          <a:solidFill>
            <a:schemeClr val="accent2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cs typeface="Arial" charset="0"/>
              </a:rPr>
              <a:t>1</a:t>
            </a:r>
            <a:r>
              <a:rPr lang="uk-UA" sz="1600" dirty="0" smtClean="0">
                <a:solidFill>
                  <a:srgbClr val="FFFFFF"/>
                </a:solidFill>
                <a:cs typeface="Arial" charset="0"/>
              </a:rPr>
              <a:t>00</a:t>
            </a:r>
            <a:r>
              <a:rPr lang="en-US" sz="1600" dirty="0" smtClean="0">
                <a:solidFill>
                  <a:srgbClr val="FFFFFF"/>
                </a:solidFill>
                <a:cs typeface="Arial" charset="0"/>
              </a:rPr>
              <a:t>%</a:t>
            </a:r>
            <a:r>
              <a:rPr lang="en-US" sz="1600" b="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uk-UA" sz="1600" b="0" dirty="0" smtClean="0">
                <a:solidFill>
                  <a:srgbClr val="FFFFFF"/>
                </a:solidFill>
                <a:cs typeface="Arial" charset="0"/>
              </a:rPr>
              <a:t>зацікавленості</a:t>
            </a:r>
            <a:endParaRPr lang="en-US" sz="1600" b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8408" name="Rectangle 40"/>
          <p:cNvSpPr>
            <a:spLocks noChangeArrowheads="1"/>
          </p:cNvSpPr>
          <p:nvPr/>
        </p:nvSpPr>
        <p:spPr bwMode="black">
          <a:xfrm>
            <a:off x="1187624" y="4077072"/>
            <a:ext cx="1720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uk-UA" dirty="0" smtClean="0">
                <a:solidFill>
                  <a:srgbClr val="FF0000"/>
                </a:solidFill>
                <a:cs typeface="Arial" charset="0"/>
              </a:rPr>
              <a:t>Комп'ютерна підтримка</a:t>
            </a:r>
            <a:endParaRPr lang="en-US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58409" name="Rectangle 41"/>
          <p:cNvSpPr>
            <a:spLocks noChangeArrowheads="1"/>
          </p:cNvSpPr>
          <p:nvPr/>
        </p:nvSpPr>
        <p:spPr bwMode="black">
          <a:xfrm>
            <a:off x="1187624" y="4797152"/>
            <a:ext cx="1720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uk-UA" dirty="0" smtClean="0">
                <a:solidFill>
                  <a:srgbClr val="002060"/>
                </a:solidFill>
                <a:cs typeface="Arial" charset="0"/>
              </a:rPr>
              <a:t>Тренінгові технології</a:t>
            </a:r>
            <a:endParaRPr lang="en-US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58411" name="Line 43"/>
          <p:cNvSpPr>
            <a:spLocks noChangeShapeType="1"/>
          </p:cNvSpPr>
          <p:nvPr/>
        </p:nvSpPr>
        <p:spPr bwMode="black">
          <a:xfrm>
            <a:off x="512763" y="4013200"/>
            <a:ext cx="25146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58412" name="Oval 44"/>
          <p:cNvSpPr>
            <a:spLocks noChangeArrowheads="1"/>
          </p:cNvSpPr>
          <p:nvPr/>
        </p:nvSpPr>
        <p:spPr bwMode="gray">
          <a:xfrm>
            <a:off x="755576" y="4941168"/>
            <a:ext cx="314325" cy="3302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uk-UA"/>
          </a:p>
        </p:txBody>
      </p:sp>
      <p:sp>
        <p:nvSpPr>
          <p:cNvPr id="58413" name="Oval 45"/>
          <p:cNvSpPr>
            <a:spLocks noChangeArrowheads="1"/>
          </p:cNvSpPr>
          <p:nvPr/>
        </p:nvSpPr>
        <p:spPr bwMode="gray">
          <a:xfrm>
            <a:off x="790575" y="4271963"/>
            <a:ext cx="314325" cy="3302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uk-UA"/>
          </a:p>
        </p:txBody>
      </p:sp>
      <p:pic>
        <p:nvPicPr>
          <p:cNvPr id="58414" name="Picture 46" descr="F:\fdjsfoshgfd\QH9JntRp0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10" y="1412776"/>
            <a:ext cx="2974975" cy="2231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8" descr="babochka9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9" descr="IMG_17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984639"/>
            <a:ext cx="2496691" cy="18733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Picture 23" descr="E:\творча група\126___05\IMG_4088.JPG"/>
          <p:cNvPicPr>
            <a:picLocks noChangeAspect="1" noChangeArrowheads="1"/>
          </p:cNvPicPr>
          <p:nvPr/>
        </p:nvPicPr>
        <p:blipFill>
          <a:blip r:embed="rId4" cstate="print"/>
          <a:srcRect t="28261"/>
          <a:stretch>
            <a:fillRect/>
          </a:stretch>
        </p:blipFill>
        <p:spPr bwMode="auto">
          <a:xfrm>
            <a:off x="5153676" y="4711038"/>
            <a:ext cx="3990324" cy="214696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03106" name="Rectangle 2"/>
          <p:cNvSpPr>
            <a:spLocks noChangeArrowheads="1"/>
          </p:cNvSpPr>
          <p:nvPr/>
        </p:nvSpPr>
        <p:spPr bwMode="gray">
          <a:xfrm>
            <a:off x="1828800" y="1882775"/>
            <a:ext cx="1943100" cy="1247775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>
                  <a:alpha val="5000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3107" name="Rectangle 3"/>
          <p:cNvSpPr>
            <a:spLocks noChangeArrowheads="1"/>
          </p:cNvSpPr>
          <p:nvPr/>
        </p:nvSpPr>
        <p:spPr bwMode="gray">
          <a:xfrm>
            <a:off x="1695450" y="4397375"/>
            <a:ext cx="2071688" cy="1295400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  <a:alpha val="0"/>
                </a:schemeClr>
              </a:gs>
              <a:gs pos="100000">
                <a:schemeClr val="hlink">
                  <a:alpha val="5000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ru-RU"/>
          </a:p>
        </p:txBody>
      </p:sp>
      <p:sp>
        <p:nvSpPr>
          <p:cNvPr id="303108" name="Rectangle 4"/>
          <p:cNvSpPr>
            <a:spLocks noChangeArrowheads="1"/>
          </p:cNvSpPr>
          <p:nvPr/>
        </p:nvSpPr>
        <p:spPr bwMode="gray">
          <a:xfrm>
            <a:off x="5162550" y="4370388"/>
            <a:ext cx="1695450" cy="1322387"/>
          </a:xfrm>
          <a:prstGeom prst="rect">
            <a:avLst/>
          </a:prstGeom>
          <a:gradFill rotWithShape="1">
            <a:gsLst>
              <a:gs pos="0">
                <a:schemeClr val="accent2">
                  <a:alpha val="50000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ru-RU"/>
          </a:p>
        </p:txBody>
      </p:sp>
      <p:sp>
        <p:nvSpPr>
          <p:cNvPr id="303109" name="Rectangle 5"/>
          <p:cNvSpPr>
            <a:spLocks noChangeArrowheads="1"/>
          </p:cNvSpPr>
          <p:nvPr/>
        </p:nvSpPr>
        <p:spPr bwMode="gray">
          <a:xfrm>
            <a:off x="5135563" y="1882775"/>
            <a:ext cx="1722437" cy="1219200"/>
          </a:xfrm>
          <a:prstGeom prst="rect">
            <a:avLst/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763963" y="1752600"/>
            <a:ext cx="1362075" cy="1322388"/>
            <a:chOff x="4320" y="1152"/>
            <a:chExt cx="414" cy="402"/>
          </a:xfrm>
        </p:grpSpPr>
        <p:sp>
          <p:nvSpPr>
            <p:cNvPr id="303111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03112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135563" y="3074988"/>
            <a:ext cx="1362075" cy="1322387"/>
            <a:chOff x="4320" y="1152"/>
            <a:chExt cx="414" cy="402"/>
          </a:xfrm>
        </p:grpSpPr>
        <p:sp>
          <p:nvSpPr>
            <p:cNvPr id="303114" name="AutoShape 10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03115" name="Freeform 11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763963" y="4418013"/>
            <a:ext cx="1362075" cy="1350962"/>
            <a:chOff x="4320" y="1152"/>
            <a:chExt cx="414" cy="402"/>
          </a:xfrm>
        </p:grpSpPr>
        <p:sp>
          <p:nvSpPr>
            <p:cNvPr id="303117" name="AutoShape 13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03118" name="Freeform 14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2401888" y="3084513"/>
            <a:ext cx="1362075" cy="1322387"/>
            <a:chOff x="4320" y="1152"/>
            <a:chExt cx="414" cy="402"/>
          </a:xfrm>
        </p:grpSpPr>
        <p:sp>
          <p:nvSpPr>
            <p:cNvPr id="303120" name="AutoShape 16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03121" name="Freeform 17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48627"/>
                    <a:invGamma/>
                  </a:schemeClr>
                </a:gs>
                <a:gs pos="5000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</p:grpSp>
      <p:sp>
        <p:nvSpPr>
          <p:cNvPr id="303122" name="Rectangle 18"/>
          <p:cNvSpPr>
            <a:spLocks noChangeArrowheads="1"/>
          </p:cNvSpPr>
          <p:nvPr/>
        </p:nvSpPr>
        <p:spPr bwMode="auto">
          <a:xfrm>
            <a:off x="755576" y="1988840"/>
            <a:ext cx="281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uk-UA" sz="2400" dirty="0">
                <a:solidFill>
                  <a:srgbClr val="000000"/>
                </a:solidFill>
              </a:rPr>
              <a:t>Завідувач кабінету хімії </a:t>
            </a:r>
            <a:r>
              <a:rPr lang="uk-UA" sz="2400" dirty="0" smtClean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7420" name="Rectangle 19"/>
          <p:cNvSpPr>
            <a:spLocks noChangeArrowheads="1"/>
          </p:cNvSpPr>
          <p:nvPr/>
        </p:nvSpPr>
        <p:spPr bwMode="auto">
          <a:xfrm>
            <a:off x="914400" y="4624388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uk-UA" sz="2400" b="1" dirty="0">
                <a:solidFill>
                  <a:srgbClr val="000000"/>
                </a:solidFill>
              </a:rPr>
              <a:t>Керівник ШНТ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7421" name="Rectangle 20"/>
          <p:cNvSpPr>
            <a:spLocks noChangeArrowheads="1"/>
          </p:cNvSpPr>
          <p:nvPr/>
        </p:nvSpPr>
        <p:spPr bwMode="auto">
          <a:xfrm>
            <a:off x="5220072" y="2492896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dirty="0">
                <a:solidFill>
                  <a:srgbClr val="000000"/>
                </a:solidFill>
              </a:rPr>
              <a:t>Керівник гуртка 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7422" name="Rectangle 21"/>
          <p:cNvSpPr>
            <a:spLocks noChangeArrowheads="1"/>
          </p:cNvSpPr>
          <p:nvPr/>
        </p:nvSpPr>
        <p:spPr bwMode="auto">
          <a:xfrm>
            <a:off x="6324600" y="4149080"/>
            <a:ext cx="2819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 dirty="0">
                <a:solidFill>
                  <a:srgbClr val="000000"/>
                </a:solidFill>
              </a:rPr>
              <a:t>Учасник творчої групи вчителів хімії  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303126" name="Rectangle 22"/>
          <p:cNvSpPr>
            <a:spLocks noChangeArrowheads="1"/>
          </p:cNvSpPr>
          <p:nvPr/>
        </p:nvSpPr>
        <p:spPr bwMode="white">
          <a:xfrm>
            <a:off x="3848100" y="225425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EFEF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01</a:t>
            </a:r>
          </a:p>
        </p:txBody>
      </p:sp>
      <p:sp>
        <p:nvSpPr>
          <p:cNvPr id="303127" name="Rectangle 23"/>
          <p:cNvSpPr>
            <a:spLocks noChangeArrowheads="1"/>
          </p:cNvSpPr>
          <p:nvPr/>
        </p:nvSpPr>
        <p:spPr bwMode="white">
          <a:xfrm>
            <a:off x="3838575" y="49323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EFEF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03</a:t>
            </a:r>
          </a:p>
        </p:txBody>
      </p:sp>
      <p:sp>
        <p:nvSpPr>
          <p:cNvPr id="303128" name="Rectangle 24"/>
          <p:cNvSpPr>
            <a:spLocks noChangeArrowheads="1"/>
          </p:cNvSpPr>
          <p:nvPr/>
        </p:nvSpPr>
        <p:spPr bwMode="white">
          <a:xfrm>
            <a:off x="5226050" y="35671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EFEF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02</a:t>
            </a:r>
          </a:p>
        </p:txBody>
      </p:sp>
      <p:sp>
        <p:nvSpPr>
          <p:cNvPr id="303129" name="Rectangle 25"/>
          <p:cNvSpPr>
            <a:spLocks noChangeArrowheads="1"/>
          </p:cNvSpPr>
          <p:nvPr/>
        </p:nvSpPr>
        <p:spPr bwMode="white">
          <a:xfrm>
            <a:off x="3132138" y="35734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EFEF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04</a:t>
            </a:r>
          </a:p>
        </p:txBody>
      </p:sp>
      <p:sp>
        <p:nvSpPr>
          <p:cNvPr id="17427" name="Rectangle 26"/>
          <p:cNvSpPr>
            <a:spLocks noChangeArrowheads="1"/>
          </p:cNvSpPr>
          <p:nvPr/>
        </p:nvSpPr>
        <p:spPr bwMode="auto">
          <a:xfrm>
            <a:off x="3708400" y="3284538"/>
            <a:ext cx="1536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solidFill>
                  <a:srgbClr val="CC0000"/>
                </a:solidFill>
                <a:latin typeface="Monotype Corsiva" pitchFamily="66" charset="0"/>
              </a:rPr>
              <a:t>Види діяльності</a:t>
            </a:r>
            <a:endParaRPr lang="en-US" sz="2400" b="1">
              <a:solidFill>
                <a:srgbClr val="CC0000"/>
              </a:solidFill>
              <a:latin typeface="Monotype Corsiva" pitchFamily="66" charset="0"/>
            </a:endParaRPr>
          </a:p>
        </p:txBody>
      </p:sp>
      <p:sp>
        <p:nvSpPr>
          <p:cNvPr id="303131" name="Rectangle 27"/>
          <p:cNvSpPr>
            <a:spLocks noGrp="1" noChangeArrowheads="1"/>
          </p:cNvSpPr>
          <p:nvPr>
            <p:ph type="title"/>
          </p:nvPr>
        </p:nvSpPr>
        <p:spPr>
          <a:xfrm>
            <a:off x="1043608" y="332656"/>
            <a:ext cx="6038800" cy="935037"/>
          </a:xfrm>
        </p:spPr>
        <p:txBody>
          <a:bodyPr/>
          <a:lstStyle/>
          <a:p>
            <a:pPr eaLnBrk="1" hangingPunct="1">
              <a:defRPr/>
            </a:pPr>
            <a:r>
              <a:rPr lang="uk-UA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Методична робота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1138" name="Picture 2" descr="F:\fdjsfoshgfd\SiCF5lVSUv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548680"/>
            <a:ext cx="2494923" cy="18711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1139" name="Picture 3" descr="F:\fdjsfoshgfd\Pp3mSVa9DF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708920"/>
            <a:ext cx="2603443" cy="1952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babochka9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4"/>
          <p:cNvSpPr>
            <a:spLocks noGrp="1"/>
          </p:cNvSpPr>
          <p:nvPr>
            <p:ph type="title" idx="4294967295"/>
          </p:nvPr>
        </p:nvSpPr>
        <p:spPr>
          <a:xfrm>
            <a:off x="755650" y="277813"/>
            <a:ext cx="4537075" cy="1143000"/>
          </a:xfrm>
          <a:solidFill>
            <a:srgbClr val="66FF33"/>
          </a:solidFill>
        </p:spPr>
        <p:txBody>
          <a:bodyPr/>
          <a:lstStyle/>
          <a:p>
            <a:pPr eaLnBrk="1" hangingPunct="1"/>
            <a:r>
              <a:rPr lang="ru-RU" sz="2800" smtClean="0"/>
              <a:t/>
            </a:r>
            <a:br>
              <a:rPr lang="ru-RU" sz="2800" smtClean="0"/>
            </a:br>
            <a:r>
              <a:rPr lang="ru-RU" smtClean="0">
                <a:solidFill>
                  <a:srgbClr val="0033CC"/>
                </a:solidFill>
                <a:latin typeface="Monotype Corsiva" pitchFamily="66" charset="0"/>
              </a:rPr>
              <a:t>Зареєстрована на сайтах</a:t>
            </a: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27652" name="Rectangle 5"/>
          <p:cNvSpPr>
            <a:spLocks noGrp="1"/>
          </p:cNvSpPr>
          <p:nvPr>
            <p:ph type="body" idx="4294967295"/>
          </p:nvPr>
        </p:nvSpPr>
        <p:spPr>
          <a:xfrm>
            <a:off x="900113" y="1484313"/>
            <a:ext cx="8243887" cy="453072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000000"/>
                </a:solidFill>
              </a:rPr>
              <a:t>http://teacher.at.ua/</a:t>
            </a:r>
            <a:endParaRPr lang="ru-RU" sz="2400" b="1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sz="2400" b="1" dirty="0" smtClean="0">
                <a:solidFill>
                  <a:srgbClr val="000000"/>
                </a:solidFill>
              </a:rPr>
              <a:t>http://www.osnova.com.ua/</a:t>
            </a:r>
            <a:endParaRPr lang="ru-RU" sz="2400" b="1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sz="2400" b="1" dirty="0" smtClean="0">
                <a:solidFill>
                  <a:srgbClr val="000000"/>
                </a:solidFill>
                <a:hlinkClick r:id="rId3"/>
              </a:rPr>
              <a:t>http://informatik.at.ua/</a:t>
            </a:r>
            <a:endParaRPr lang="uk-UA" sz="2400" b="1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sz="2400" b="1" dirty="0" smtClean="0">
                <a:solidFill>
                  <a:srgbClr val="000000"/>
                </a:solidFill>
                <a:hlinkClick r:id="rId4"/>
              </a:rPr>
              <a:t>http://konserg.ucoz.ua/</a:t>
            </a:r>
            <a:endParaRPr lang="uk-UA" sz="2400" b="1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sz="2400" b="1" dirty="0" smtClean="0">
                <a:solidFill>
                  <a:srgbClr val="000000"/>
                </a:solidFill>
              </a:rPr>
              <a:t>http://yrok.com.ua/</a:t>
            </a:r>
            <a:endParaRPr lang="ru-RU" sz="2400" b="1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rgbClr val="000000"/>
                </a:solidFill>
                <a:hlinkClick r:id="rId5"/>
              </a:rPr>
              <a:t>http://school-site.kiev.ua/menu/7kl_3ch/chemistry/</a:t>
            </a:r>
            <a:endParaRPr lang="uk-UA" sz="2000" b="1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rgbClr val="000000"/>
                </a:solidFill>
                <a:hlinkClick r:id="rId6"/>
              </a:rPr>
              <a:t>http://sadovskayouchoose.blogspot.com/2012/10/blog-post.html</a:t>
            </a:r>
            <a:endParaRPr lang="uk-UA" sz="2000" b="1" dirty="0" smtClean="0">
              <a:solidFill>
                <a:srgbClr val="000000"/>
              </a:solidFill>
            </a:endParaRPr>
          </a:p>
          <a:p>
            <a:r>
              <a:rPr lang="en-US" sz="2000" b="1" dirty="0" smtClean="0">
                <a:solidFill>
                  <a:srgbClr val="000000"/>
                </a:solidFill>
              </a:rPr>
              <a:t>http://moyblog.at.ua/</a:t>
            </a:r>
            <a:endParaRPr lang="ru-RU" sz="2000" b="1" dirty="0" smtClean="0">
              <a:solidFill>
                <a:srgbClr val="000000"/>
              </a:solidFill>
            </a:endParaRPr>
          </a:p>
          <a:p>
            <a:pPr eaLnBrk="1" hangingPunct="1"/>
            <a:endParaRPr lang="ru-RU" sz="2000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27653" name="Picture 13" descr="book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813" y="5072063"/>
            <a:ext cx="5572125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5" descr="business_woman_walking_hamster_wheel_hg_clr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692696"/>
            <a:ext cx="2284412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 descr="babochka9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WordArt 4"/>
          <p:cNvSpPr>
            <a:spLocks noChangeArrowheads="1" noChangeShapeType="1" noTextEdit="1"/>
          </p:cNvSpPr>
          <p:nvPr/>
        </p:nvSpPr>
        <p:spPr bwMode="auto">
          <a:xfrm rot="5400000">
            <a:off x="-2377281" y="2628106"/>
            <a:ext cx="6408738" cy="1152525"/>
          </a:xfrm>
          <a:prstGeom prst="rect">
            <a:avLst/>
          </a:prstGeom>
        </p:spPr>
        <p:txBody>
          <a:bodyPr vert="wordArtVert" wrap="none" fromWordArt="1">
            <a:prstTxWarp prst="textCurveUp">
              <a:avLst>
                <a:gd name="adj" fmla="val 55921"/>
              </a:avLst>
            </a:prstTxWarp>
            <a:scene3d>
              <a:camera prst="legacyPerspectiveFront">
                <a:rot lat="20639993" lon="20699993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</a:sp3d>
          </a:bodyPr>
          <a:lstStyle/>
          <a:p>
            <a:pPr algn="ctr" fontAlgn="auto"/>
            <a:r>
              <a:rPr lang="uk-UA" sz="3600" kern="10" normalizeH="1">
                <a:ln w="9525"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Мої перемоги</a:t>
            </a:r>
          </a:p>
        </p:txBody>
      </p:sp>
      <p:sp>
        <p:nvSpPr>
          <p:cNvPr id="26628" name="WordArt 6" descr="Розовая тисненая бумага"/>
          <p:cNvSpPr>
            <a:spLocks noChangeArrowheads="1" noChangeShapeType="1" noTextEdit="1"/>
          </p:cNvSpPr>
          <p:nvPr/>
        </p:nvSpPr>
        <p:spPr bwMode="auto">
          <a:xfrm>
            <a:off x="684213" y="188913"/>
            <a:ext cx="4105275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Пташка красна </a:t>
            </a:r>
          </a:p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    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своїм</a:t>
            </a:r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пір'ям</a:t>
            </a:r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,</a:t>
            </a:r>
          </a:p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а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людина</a:t>
            </a:r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 - </a:t>
            </a:r>
          </a:p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    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своїм</a:t>
            </a:r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знанням</a:t>
            </a:r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.</a:t>
            </a:r>
            <a:endParaRPr lang="uk-UA" sz="3600" kern="10" dirty="0">
              <a:ln w="9525">
                <a:round/>
                <a:headEnd/>
                <a:tailEnd/>
              </a:ln>
              <a:blipFill dpi="0" rotWithShape="1">
                <a:blip r:embed="rId3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pic>
        <p:nvPicPr>
          <p:cNvPr id="26629" name="Picture 21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34039">
            <a:off x="1103192" y="3779802"/>
            <a:ext cx="1903413" cy="2700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6630" name="Picture 22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19109">
            <a:off x="2346418" y="2176997"/>
            <a:ext cx="1995488" cy="284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6631" name="Picture 23" descr="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35519">
            <a:off x="5062549" y="86298"/>
            <a:ext cx="1906587" cy="27717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6632" name="Picture 24" descr="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71245">
            <a:off x="6944980" y="144575"/>
            <a:ext cx="1981200" cy="27987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7042" name="Picture 2" descr="F:\скановані\Изображение 01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194634">
            <a:off x="6441488" y="3479948"/>
            <a:ext cx="2243705" cy="30883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7043" name="Picture 3" descr="F:\скановані\Изображение 01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400818">
            <a:off x="4644008" y="3501008"/>
            <a:ext cx="2107466" cy="29007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2" descr="G:\DCIM\126___05\IMG_4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5893" y="1052736"/>
            <a:ext cx="2578107" cy="207759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" name="Picture 15" descr="IMG_16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420888"/>
            <a:ext cx="2555875" cy="19161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066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395536" y="692696"/>
            <a:ext cx="6324600" cy="1371600"/>
          </a:xfrm>
        </p:spPr>
        <p:txBody>
          <a:bodyPr/>
          <a:lstStyle/>
          <a:p>
            <a:r>
              <a:rPr lang="uk-UA" sz="1600" b="0" dirty="0" smtClean="0">
                <a:solidFill>
                  <a:schemeClr val="tx1"/>
                </a:solidFill>
              </a:rPr>
              <a:t>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uk-UA" sz="6000" dirty="0" smtClean="0"/>
              <a:t>Дякую за увагу</a:t>
            </a:r>
            <a:r>
              <a:rPr lang="en-US" sz="6000" dirty="0" smtClean="0"/>
              <a:t>!</a:t>
            </a:r>
            <a:endParaRPr lang="en-US" sz="6000" dirty="0"/>
          </a:p>
        </p:txBody>
      </p:sp>
      <p:pic>
        <p:nvPicPr>
          <p:cNvPr id="7" name="Picture 5" descr="D:\діск Д\Сталий розвиток\Стійкий РОзвиток\Photo1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365104"/>
            <a:ext cx="1946407" cy="14598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3" descr="D:\діск Д\Сталий розвиток\Стійкий РОзвиток\1\IMG_16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5116610"/>
            <a:ext cx="2321397" cy="17413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18" descr="P12000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437112"/>
            <a:ext cx="2736304" cy="20522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8" descr="babochka9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dirty="0" smtClean="0">
                <a:solidFill>
                  <a:srgbClr val="C00000"/>
                </a:solidFill>
              </a:rPr>
              <a:t>Про мене: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63938" y="3284538"/>
            <a:ext cx="5311775" cy="1081087"/>
            <a:chOff x="720" y="1392"/>
            <a:chExt cx="4058" cy="480"/>
          </a:xfrm>
        </p:grpSpPr>
        <p:sp>
          <p:nvSpPr>
            <p:cNvPr id="287748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87750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defRPr/>
                </a:pPr>
                <a:endParaRPr lang="ru-RU"/>
              </a:p>
            </p:txBody>
          </p:sp>
          <p:sp>
            <p:nvSpPr>
              <p:cNvPr id="287751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defRPr/>
                </a:pPr>
                <a:endParaRPr lang="ru-RU"/>
              </a:p>
            </p:txBody>
          </p:sp>
        </p:grp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492500" y="4508500"/>
            <a:ext cx="5311775" cy="688975"/>
            <a:chOff x="720" y="1392"/>
            <a:chExt cx="4058" cy="480"/>
          </a:xfrm>
        </p:grpSpPr>
        <p:sp>
          <p:nvSpPr>
            <p:cNvPr id="287753" name="AutoShape 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ru-RU"/>
            </a:p>
          </p:txBody>
        </p: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87755" name="AutoShape 1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defRPr/>
                </a:pPr>
                <a:endParaRPr lang="ru-RU"/>
              </a:p>
            </p:txBody>
          </p:sp>
          <p:sp>
            <p:nvSpPr>
              <p:cNvPr id="287756" name="AutoShape 1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defRPr/>
                </a:pPr>
                <a:endParaRPr lang="ru-RU"/>
              </a:p>
            </p:txBody>
          </p:sp>
        </p:grp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3563938" y="5516563"/>
            <a:ext cx="5311775" cy="1341437"/>
            <a:chOff x="720" y="1392"/>
            <a:chExt cx="4058" cy="480"/>
          </a:xfrm>
        </p:grpSpPr>
        <p:sp>
          <p:nvSpPr>
            <p:cNvPr id="287758" name="AutoShape 1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ru-RU"/>
            </a:p>
          </p:txBody>
        </p: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87760" name="AutoShape 1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defRPr/>
                </a:pPr>
                <a:endParaRPr lang="ru-RU"/>
              </a:p>
            </p:txBody>
          </p:sp>
          <p:sp>
            <p:nvSpPr>
              <p:cNvPr id="287761" name="AutoShape 1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defRPr/>
                </a:pPr>
                <a:endParaRPr lang="ru-RU"/>
              </a:p>
            </p:txBody>
          </p:sp>
        </p:grpSp>
      </p:grp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3563938" y="2420938"/>
            <a:ext cx="5311775" cy="688975"/>
            <a:chOff x="720" y="1392"/>
            <a:chExt cx="4058" cy="480"/>
          </a:xfrm>
        </p:grpSpPr>
        <p:sp>
          <p:nvSpPr>
            <p:cNvPr id="287763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ru-RU"/>
            </a:p>
          </p:txBody>
        </p:sp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87765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defRPr/>
                </a:pPr>
                <a:endParaRPr lang="ru-RU"/>
              </a:p>
            </p:txBody>
          </p:sp>
          <p:sp>
            <p:nvSpPr>
              <p:cNvPr id="287766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defRPr/>
                </a:pPr>
                <a:endParaRPr lang="ru-RU"/>
              </a:p>
            </p:txBody>
          </p:sp>
        </p:grpSp>
      </p:grpSp>
      <p:sp>
        <p:nvSpPr>
          <p:cNvPr id="7176" name="Text Box 23"/>
          <p:cNvSpPr txBox="1">
            <a:spLocks noChangeArrowheads="1"/>
          </p:cNvSpPr>
          <p:nvPr/>
        </p:nvSpPr>
        <p:spPr bwMode="white">
          <a:xfrm>
            <a:off x="4140200" y="25654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uk-UA" sz="2400" b="1">
                <a:solidFill>
                  <a:schemeClr val="bg1"/>
                </a:solidFill>
              </a:rPr>
              <a:t>Педагогічний стаж : 20 років</a:t>
            </a:r>
            <a:r>
              <a:rPr lang="en-US" sz="2400" b="1">
                <a:solidFill>
                  <a:schemeClr val="bg1"/>
                </a:solidFill>
              </a:rPr>
              <a:t>    </a:t>
            </a:r>
          </a:p>
        </p:txBody>
      </p:sp>
      <p:sp>
        <p:nvSpPr>
          <p:cNvPr id="7177" name="Text Box 24"/>
          <p:cNvSpPr txBox="1">
            <a:spLocks noChangeArrowheads="1"/>
          </p:cNvSpPr>
          <p:nvPr/>
        </p:nvSpPr>
        <p:spPr bwMode="white">
          <a:xfrm>
            <a:off x="3959225" y="3429000"/>
            <a:ext cx="51847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uk-UA" b="1">
                <a:solidFill>
                  <a:schemeClr val="bg1"/>
                </a:solidFill>
              </a:rPr>
              <a:t>“Спеціаліст Вищої кваліфікаційної категорії”</a:t>
            </a:r>
            <a:r>
              <a:rPr lang="en-US" sz="2400" b="1">
                <a:solidFill>
                  <a:schemeClr val="bg1"/>
                </a:solidFill>
              </a:rPr>
              <a:t>  </a:t>
            </a:r>
            <a:r>
              <a:rPr lang="uk-UA" sz="2400" b="1">
                <a:solidFill>
                  <a:schemeClr val="bg1"/>
                </a:solidFill>
              </a:rPr>
              <a:t>, </a:t>
            </a:r>
            <a:r>
              <a:rPr lang="uk-UA" b="1">
                <a:solidFill>
                  <a:schemeClr val="bg1"/>
                </a:solidFill>
              </a:rPr>
              <a:t>“Старший вчитель”</a:t>
            </a:r>
            <a:r>
              <a:rPr lang="en-US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178" name="Text Box 25"/>
          <p:cNvSpPr txBox="1">
            <a:spLocks noChangeArrowheads="1"/>
          </p:cNvSpPr>
          <p:nvPr/>
        </p:nvSpPr>
        <p:spPr bwMode="white">
          <a:xfrm>
            <a:off x="4356100" y="4652963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uk-UA" sz="2400" b="1">
                <a:solidFill>
                  <a:schemeClr val="bg1"/>
                </a:solidFill>
              </a:rPr>
              <a:t>Вчитель хімії та біологіїї</a:t>
            </a:r>
            <a:r>
              <a:rPr lang="en-US" sz="2400" b="1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7179" name="Text Box 26"/>
          <p:cNvSpPr txBox="1">
            <a:spLocks noChangeArrowheads="1"/>
          </p:cNvSpPr>
          <p:nvPr/>
        </p:nvSpPr>
        <p:spPr bwMode="white">
          <a:xfrm>
            <a:off x="4211960" y="5661248"/>
            <a:ext cx="4495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uk-UA" b="1" dirty="0">
                <a:solidFill>
                  <a:srgbClr val="CC3300"/>
                </a:solidFill>
              </a:rPr>
              <a:t>Нагороджена: </a:t>
            </a:r>
            <a:r>
              <a:rPr lang="uk-UA" b="1" dirty="0" smtClean="0">
                <a:solidFill>
                  <a:srgbClr val="CC3300"/>
                </a:solidFill>
              </a:rPr>
              <a:t>грамотами Міносвіти України, </a:t>
            </a:r>
            <a:r>
              <a:rPr lang="uk-UA" b="1" dirty="0" err="1" smtClean="0">
                <a:solidFill>
                  <a:srgbClr val="CC3300"/>
                </a:solidFill>
              </a:rPr>
              <a:t>облуо</a:t>
            </a:r>
            <a:r>
              <a:rPr lang="uk-UA" b="1" dirty="0" smtClean="0">
                <a:solidFill>
                  <a:srgbClr val="CC3300"/>
                </a:solidFill>
              </a:rPr>
              <a:t>, </a:t>
            </a:r>
            <a:r>
              <a:rPr lang="uk-UA" b="1" dirty="0" err="1">
                <a:solidFill>
                  <a:srgbClr val="CC3300"/>
                </a:solidFill>
              </a:rPr>
              <a:t>райво</a:t>
            </a:r>
            <a:r>
              <a:rPr lang="uk-UA" b="1" dirty="0">
                <a:solidFill>
                  <a:srgbClr val="CC3300"/>
                </a:solidFill>
              </a:rPr>
              <a:t>, подяками різного характеру</a:t>
            </a:r>
            <a:endParaRPr lang="en-US" b="1" dirty="0">
              <a:solidFill>
                <a:srgbClr val="CC3300"/>
              </a:solidFill>
            </a:endParaRPr>
          </a:p>
        </p:txBody>
      </p:sp>
      <p:pic>
        <p:nvPicPr>
          <p:cNvPr id="7180" name="Picture 27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3492500" y="5516563"/>
            <a:ext cx="79216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28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3348038" y="3213100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29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3419475" y="4437063"/>
            <a:ext cx="7921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30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3492500" y="2349500"/>
            <a:ext cx="79216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4" name="Text Box 31"/>
          <p:cNvSpPr txBox="1">
            <a:spLocks noChangeArrowheads="1"/>
          </p:cNvSpPr>
          <p:nvPr/>
        </p:nvSpPr>
        <p:spPr bwMode="white">
          <a:xfrm>
            <a:off x="3779838" y="5661025"/>
            <a:ext cx="411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185" name="Text Box 32"/>
          <p:cNvSpPr txBox="1">
            <a:spLocks noChangeArrowheads="1"/>
          </p:cNvSpPr>
          <p:nvPr/>
        </p:nvSpPr>
        <p:spPr bwMode="white">
          <a:xfrm>
            <a:off x="3779838" y="2565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186" name="Text Box 33"/>
          <p:cNvSpPr txBox="1">
            <a:spLocks noChangeArrowheads="1"/>
          </p:cNvSpPr>
          <p:nvPr/>
        </p:nvSpPr>
        <p:spPr bwMode="white">
          <a:xfrm>
            <a:off x="3708400" y="34290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187" name="Text Box 34"/>
          <p:cNvSpPr txBox="1">
            <a:spLocks noChangeArrowheads="1"/>
          </p:cNvSpPr>
          <p:nvPr/>
        </p:nvSpPr>
        <p:spPr bwMode="white">
          <a:xfrm>
            <a:off x="3708400" y="458152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188" name="AutoShape 35"/>
          <p:cNvSpPr>
            <a:spLocks noChangeArrowheads="1"/>
          </p:cNvSpPr>
          <p:nvPr/>
        </p:nvSpPr>
        <p:spPr bwMode="auto">
          <a:xfrm>
            <a:off x="3491880" y="404664"/>
            <a:ext cx="4859337" cy="1728787"/>
          </a:xfrm>
          <a:prstGeom prst="roundRect">
            <a:avLst>
              <a:gd name="adj" fmla="val 42181"/>
            </a:avLst>
          </a:prstGeom>
          <a:noFill/>
          <a:ln w="1905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800" b="1" dirty="0">
                <a:solidFill>
                  <a:srgbClr val="333333"/>
                </a:solidFill>
              </a:rPr>
              <a:t>Закінчила Мелітопольський</a:t>
            </a:r>
          </a:p>
          <a:p>
            <a:pPr algn="ctr"/>
            <a:r>
              <a:rPr lang="uk-UA" sz="2800" b="1" dirty="0">
                <a:solidFill>
                  <a:srgbClr val="333333"/>
                </a:solidFill>
              </a:rPr>
              <a:t> державний педагогічний</a:t>
            </a:r>
          </a:p>
          <a:p>
            <a:pPr algn="ctr"/>
            <a:r>
              <a:rPr lang="uk-UA" sz="2800" b="1" dirty="0">
                <a:solidFill>
                  <a:srgbClr val="333333"/>
                </a:solidFill>
              </a:rPr>
              <a:t> інститут  у 1994 році</a:t>
            </a:r>
            <a:endParaRPr lang="en-US" sz="2800" b="1" dirty="0">
              <a:solidFill>
                <a:srgbClr val="333333"/>
              </a:solidFill>
            </a:endParaRPr>
          </a:p>
        </p:txBody>
      </p:sp>
      <p:pic>
        <p:nvPicPr>
          <p:cNvPr id="86018" name="Picture 2" descr="E:\вчитель року 2014-2015\Копия Img_17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12776"/>
            <a:ext cx="3200400" cy="4267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babochka9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0" y="1341438"/>
            <a:ext cx="5257800" cy="2176462"/>
          </a:xfrm>
          <a:gradFill rotWithShape="1">
            <a:gsLst>
              <a:gs pos="0">
                <a:srgbClr val="96AB94"/>
              </a:gs>
              <a:gs pos="17000">
                <a:srgbClr val="D4DEFF"/>
              </a:gs>
              <a:gs pos="47000">
                <a:srgbClr val="D4DEFF"/>
              </a:gs>
              <a:gs pos="100000">
                <a:srgbClr val="8488C4"/>
              </a:gs>
            </a:gsLst>
            <a:path path="shape">
              <a:fillToRect l="50000" t="50000" r="50000" b="50000"/>
            </a:path>
          </a:gradFill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488C4"/>
            </a:extrusionClr>
          </a:sp3d>
        </p:spPr>
        <p:txBody>
          <a:bodyPr>
            <a:flatTx/>
          </a:bodyPr>
          <a:lstStyle/>
          <a:p>
            <a:pPr eaLnBrk="1" hangingPunct="1">
              <a:buFontTx/>
              <a:buNone/>
            </a:pPr>
            <a:r>
              <a:rPr lang="uk-UA" dirty="0" smtClean="0"/>
              <a:t>   </a:t>
            </a:r>
            <a:r>
              <a:rPr lang="uk-UA" dirty="0" smtClean="0">
                <a:solidFill>
                  <a:srgbClr val="FF0000"/>
                </a:solidFill>
              </a:rPr>
              <a:t>«Нести дітям найкраще побачене,найрозумніше      почуте,найцінніше сказане»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971550" y="333375"/>
            <a:ext cx="4365625" cy="15128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uk-UA" sz="3600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Моє кредо:</a:t>
            </a:r>
          </a:p>
        </p:txBody>
      </p:sp>
      <p:pic>
        <p:nvPicPr>
          <p:cNvPr id="9221" name="Picture 8" descr="BD20658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7424"/>
            <a:ext cx="17272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0" descr="4535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65500"/>
            <a:ext cx="4735513" cy="3492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8066" name="Picture 2" descr="F:\скановані\Изображение 001 -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748360"/>
            <a:ext cx="3721651" cy="3109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8" descr="babochka9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84" name="Picture 52" descr="F:\скановані\Изображение 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53255">
            <a:off x="6156176" y="4509120"/>
            <a:ext cx="2699097" cy="196329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4035" name="Arc 3"/>
          <p:cNvSpPr>
            <a:spLocks/>
          </p:cNvSpPr>
          <p:nvPr/>
        </p:nvSpPr>
        <p:spPr bwMode="black">
          <a:xfrm rot="692470">
            <a:off x="3800475" y="2397125"/>
            <a:ext cx="1382713" cy="1074738"/>
          </a:xfrm>
          <a:custGeom>
            <a:avLst/>
            <a:gdLst>
              <a:gd name="G0" fmla="+- 6155 0 0"/>
              <a:gd name="G1" fmla="+- 21600 0 0"/>
              <a:gd name="G2" fmla="+- 21600 0 0"/>
              <a:gd name="T0" fmla="*/ 0 w 12831"/>
              <a:gd name="T1" fmla="*/ 896 h 21600"/>
              <a:gd name="T2" fmla="*/ 12831 w 12831"/>
              <a:gd name="T3" fmla="*/ 1058 h 21600"/>
              <a:gd name="T4" fmla="*/ 6155 w 1283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831" h="21600" fill="none" extrusionOk="0">
                <a:moveTo>
                  <a:pt x="-1" y="895"/>
                </a:moveTo>
                <a:cubicBezTo>
                  <a:pt x="1997" y="301"/>
                  <a:pt x="4070" y="-1"/>
                  <a:pt x="6155" y="0"/>
                </a:cubicBezTo>
                <a:cubicBezTo>
                  <a:pt x="8422" y="0"/>
                  <a:pt x="10675" y="356"/>
                  <a:pt x="12831" y="1057"/>
                </a:cubicBezTo>
              </a:path>
              <a:path w="12831" h="21600" stroke="0" extrusionOk="0">
                <a:moveTo>
                  <a:pt x="-1" y="895"/>
                </a:moveTo>
                <a:cubicBezTo>
                  <a:pt x="1997" y="301"/>
                  <a:pt x="4070" y="-1"/>
                  <a:pt x="6155" y="0"/>
                </a:cubicBezTo>
                <a:cubicBezTo>
                  <a:pt x="8422" y="0"/>
                  <a:pt x="10675" y="356"/>
                  <a:pt x="12831" y="1057"/>
                </a:cubicBezTo>
                <a:lnTo>
                  <a:pt x="6155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uk-UA"/>
          </a:p>
        </p:txBody>
      </p:sp>
      <p:grpSp>
        <p:nvGrpSpPr>
          <p:cNvPr id="44036" name="Group 4"/>
          <p:cNvGrpSpPr>
            <a:grpSpLocks/>
          </p:cNvGrpSpPr>
          <p:nvPr/>
        </p:nvGrpSpPr>
        <p:grpSpPr bwMode="auto">
          <a:xfrm>
            <a:off x="2667000" y="5715000"/>
            <a:ext cx="3581400" cy="914400"/>
            <a:chOff x="2309" y="1872"/>
            <a:chExt cx="1915" cy="749"/>
          </a:xfrm>
        </p:grpSpPr>
        <p:pic>
          <p:nvPicPr>
            <p:cNvPr id="44037" name="Picture 5" descr="shadow_1_m"/>
            <p:cNvPicPr>
              <a:picLocks noChangeAspect="1" noChangeArrowheads="1"/>
            </p:cNvPicPr>
            <p:nvPr/>
          </p:nvPicPr>
          <p:blipFill>
            <a:blip r:embed="rId4" cstate="print">
              <a:lum bright="18000"/>
            </a:blip>
            <a:srcRect/>
            <a:stretch>
              <a:fillRect/>
            </a:stretch>
          </p:blipFill>
          <p:spPr bwMode="gray">
            <a:xfrm>
              <a:off x="2309" y="2352"/>
              <a:ext cx="1915" cy="269"/>
            </a:xfrm>
            <a:prstGeom prst="rect">
              <a:avLst/>
            </a:prstGeom>
            <a:noFill/>
          </p:spPr>
        </p:pic>
        <p:grpSp>
          <p:nvGrpSpPr>
            <p:cNvPr id="44038" name="Group 6"/>
            <p:cNvGrpSpPr>
              <a:grpSpLocks/>
            </p:cNvGrpSpPr>
            <p:nvPr/>
          </p:nvGrpSpPr>
          <p:grpSpPr bwMode="auto">
            <a:xfrm>
              <a:off x="2310" y="1872"/>
              <a:ext cx="1901" cy="645"/>
              <a:chOff x="2310" y="1872"/>
              <a:chExt cx="1901" cy="645"/>
            </a:xfrm>
          </p:grpSpPr>
          <p:sp>
            <p:nvSpPr>
              <p:cNvPr id="44039" name="Oval 7"/>
              <p:cNvSpPr>
                <a:spLocks noChangeArrowheads="1"/>
              </p:cNvSpPr>
              <p:nvPr/>
            </p:nvSpPr>
            <p:spPr bwMode="gray">
              <a:xfrm>
                <a:off x="2316" y="1872"/>
                <a:ext cx="1895" cy="64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63529"/>
                      <a:invGamma/>
                    </a:srgbClr>
                  </a:gs>
                  <a:gs pos="50000">
                    <a:srgbClr val="C0C0C0"/>
                  </a:gs>
                  <a:gs pos="100000">
                    <a:srgbClr val="C0C0C0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4040" name="Oval 8"/>
              <p:cNvSpPr>
                <a:spLocks noChangeArrowheads="1"/>
              </p:cNvSpPr>
              <p:nvPr/>
            </p:nvSpPr>
            <p:spPr bwMode="gray">
              <a:xfrm>
                <a:off x="2310" y="1872"/>
                <a:ext cx="1901" cy="555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C0C0C0">
                      <a:gamma/>
                      <a:tint val="3372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</p:grpSp>
      </p:grpSp>
      <p:sp>
        <p:nvSpPr>
          <p:cNvPr id="44041" name="Freeform 9"/>
          <p:cNvSpPr>
            <a:spLocks/>
          </p:cNvSpPr>
          <p:nvPr/>
        </p:nvSpPr>
        <p:spPr bwMode="gray">
          <a:xfrm>
            <a:off x="3505200" y="1304925"/>
            <a:ext cx="2200275" cy="4800600"/>
          </a:xfrm>
          <a:custGeom>
            <a:avLst/>
            <a:gdLst/>
            <a:ahLst/>
            <a:cxnLst>
              <a:cxn ang="0">
                <a:pos x="682" y="350"/>
              </a:cxn>
              <a:cxn ang="0">
                <a:pos x="720" y="242"/>
              </a:cxn>
              <a:cxn ang="0">
                <a:pos x="660" y="39"/>
              </a:cxn>
              <a:cxn ang="0">
                <a:pos x="409" y="118"/>
              </a:cxn>
              <a:cxn ang="0">
                <a:pos x="330" y="348"/>
              </a:cxn>
              <a:cxn ang="0">
                <a:pos x="319" y="450"/>
              </a:cxn>
              <a:cxn ang="0">
                <a:pos x="42" y="826"/>
              </a:cxn>
              <a:cxn ang="0">
                <a:pos x="126" y="994"/>
              </a:cxn>
              <a:cxn ang="0">
                <a:pos x="397" y="1105"/>
              </a:cxn>
              <a:cxn ang="0">
                <a:pos x="126" y="879"/>
              </a:cxn>
              <a:cxn ang="0">
                <a:pos x="348" y="655"/>
              </a:cxn>
              <a:cxn ang="0">
                <a:pos x="480" y="957"/>
              </a:cxn>
              <a:cxn ang="0">
                <a:pos x="336" y="1212"/>
              </a:cxn>
              <a:cxn ang="0">
                <a:pos x="343" y="1683"/>
              </a:cxn>
              <a:cxn ang="0">
                <a:pos x="462" y="2019"/>
              </a:cxn>
              <a:cxn ang="0">
                <a:pos x="427" y="2716"/>
              </a:cxn>
              <a:cxn ang="0">
                <a:pos x="354" y="2784"/>
              </a:cxn>
              <a:cxn ang="0">
                <a:pos x="376" y="3013"/>
              </a:cxn>
              <a:cxn ang="0">
                <a:pos x="402" y="2959"/>
              </a:cxn>
              <a:cxn ang="0">
                <a:pos x="430" y="2925"/>
              </a:cxn>
              <a:cxn ang="0">
                <a:pos x="628" y="3094"/>
              </a:cxn>
              <a:cxn ang="0">
                <a:pos x="636" y="3036"/>
              </a:cxn>
              <a:cxn ang="0">
                <a:pos x="604" y="2913"/>
              </a:cxn>
              <a:cxn ang="0">
                <a:pos x="619" y="2146"/>
              </a:cxn>
              <a:cxn ang="0">
                <a:pos x="639" y="1968"/>
              </a:cxn>
              <a:cxn ang="0">
                <a:pos x="724" y="1692"/>
              </a:cxn>
              <a:cxn ang="0">
                <a:pos x="772" y="1138"/>
              </a:cxn>
              <a:cxn ang="0">
                <a:pos x="712" y="816"/>
              </a:cxn>
              <a:cxn ang="0">
                <a:pos x="820" y="934"/>
              </a:cxn>
              <a:cxn ang="0">
                <a:pos x="1060" y="838"/>
              </a:cxn>
              <a:cxn ang="0">
                <a:pos x="1314" y="592"/>
              </a:cxn>
              <a:cxn ang="0">
                <a:pos x="1414" y="445"/>
              </a:cxn>
              <a:cxn ang="0">
                <a:pos x="1288" y="501"/>
              </a:cxn>
              <a:cxn ang="0">
                <a:pos x="1234" y="445"/>
              </a:cxn>
              <a:cxn ang="0">
                <a:pos x="1167" y="573"/>
              </a:cxn>
              <a:cxn ang="0">
                <a:pos x="775" y="607"/>
              </a:cxn>
              <a:cxn ang="0">
                <a:pos x="664" y="439"/>
              </a:cxn>
              <a:cxn ang="0">
                <a:pos x="609" y="378"/>
              </a:cxn>
            </a:cxnLst>
            <a:rect l="0" t="0" r="r" b="b"/>
            <a:pathLst>
              <a:path w="1416" h="3094">
                <a:moveTo>
                  <a:pt x="609" y="378"/>
                </a:moveTo>
                <a:cubicBezTo>
                  <a:pt x="609" y="378"/>
                  <a:pt x="645" y="364"/>
                  <a:pt x="682" y="350"/>
                </a:cubicBezTo>
                <a:cubicBezTo>
                  <a:pt x="672" y="314"/>
                  <a:pt x="692" y="278"/>
                  <a:pt x="692" y="278"/>
                </a:cubicBezTo>
                <a:cubicBezTo>
                  <a:pt x="698" y="260"/>
                  <a:pt x="715" y="264"/>
                  <a:pt x="720" y="242"/>
                </a:cubicBezTo>
                <a:cubicBezTo>
                  <a:pt x="746" y="212"/>
                  <a:pt x="730" y="180"/>
                  <a:pt x="720" y="146"/>
                </a:cubicBezTo>
                <a:cubicBezTo>
                  <a:pt x="732" y="106"/>
                  <a:pt x="703" y="61"/>
                  <a:pt x="660" y="39"/>
                </a:cubicBezTo>
                <a:cubicBezTo>
                  <a:pt x="617" y="10"/>
                  <a:pt x="531" y="0"/>
                  <a:pt x="483" y="16"/>
                </a:cubicBezTo>
                <a:cubicBezTo>
                  <a:pt x="435" y="32"/>
                  <a:pt x="422" y="83"/>
                  <a:pt x="409" y="118"/>
                </a:cubicBezTo>
                <a:lnTo>
                  <a:pt x="384" y="223"/>
                </a:lnTo>
                <a:cubicBezTo>
                  <a:pt x="384" y="223"/>
                  <a:pt x="376" y="324"/>
                  <a:pt x="330" y="348"/>
                </a:cubicBezTo>
                <a:cubicBezTo>
                  <a:pt x="386" y="358"/>
                  <a:pt x="415" y="391"/>
                  <a:pt x="415" y="391"/>
                </a:cubicBezTo>
                <a:lnTo>
                  <a:pt x="319" y="450"/>
                </a:lnTo>
                <a:lnTo>
                  <a:pt x="244" y="550"/>
                </a:lnTo>
                <a:lnTo>
                  <a:pt x="42" y="826"/>
                </a:lnTo>
                <a:cubicBezTo>
                  <a:pt x="2" y="886"/>
                  <a:pt x="0" y="892"/>
                  <a:pt x="4" y="907"/>
                </a:cubicBezTo>
                <a:cubicBezTo>
                  <a:pt x="8" y="922"/>
                  <a:pt x="70" y="943"/>
                  <a:pt x="126" y="994"/>
                </a:cubicBezTo>
                <a:lnTo>
                  <a:pt x="368" y="1150"/>
                </a:lnTo>
                <a:lnTo>
                  <a:pt x="397" y="1105"/>
                </a:lnTo>
                <a:lnTo>
                  <a:pt x="265" y="1008"/>
                </a:lnTo>
                <a:lnTo>
                  <a:pt x="126" y="879"/>
                </a:lnTo>
                <a:lnTo>
                  <a:pt x="147" y="841"/>
                </a:lnTo>
                <a:cubicBezTo>
                  <a:pt x="147" y="841"/>
                  <a:pt x="247" y="748"/>
                  <a:pt x="348" y="655"/>
                </a:cubicBezTo>
                <a:cubicBezTo>
                  <a:pt x="384" y="708"/>
                  <a:pt x="404" y="724"/>
                  <a:pt x="426" y="774"/>
                </a:cubicBezTo>
                <a:cubicBezTo>
                  <a:pt x="448" y="824"/>
                  <a:pt x="484" y="902"/>
                  <a:pt x="480" y="957"/>
                </a:cubicBezTo>
                <a:lnTo>
                  <a:pt x="399" y="1102"/>
                </a:lnTo>
                <a:lnTo>
                  <a:pt x="336" y="1212"/>
                </a:lnTo>
                <a:cubicBezTo>
                  <a:pt x="322" y="1244"/>
                  <a:pt x="314" y="1268"/>
                  <a:pt x="315" y="1293"/>
                </a:cubicBezTo>
                <a:cubicBezTo>
                  <a:pt x="316" y="1318"/>
                  <a:pt x="334" y="1618"/>
                  <a:pt x="343" y="1683"/>
                </a:cubicBezTo>
                <a:lnTo>
                  <a:pt x="367" y="1686"/>
                </a:lnTo>
                <a:cubicBezTo>
                  <a:pt x="367" y="1686"/>
                  <a:pt x="414" y="1852"/>
                  <a:pt x="462" y="2019"/>
                </a:cubicBezTo>
                <a:cubicBezTo>
                  <a:pt x="417" y="2130"/>
                  <a:pt x="413" y="2159"/>
                  <a:pt x="409" y="2274"/>
                </a:cubicBezTo>
                <a:cubicBezTo>
                  <a:pt x="405" y="2389"/>
                  <a:pt x="430" y="2635"/>
                  <a:pt x="427" y="2716"/>
                </a:cubicBezTo>
                <a:lnTo>
                  <a:pt x="402" y="2755"/>
                </a:lnTo>
                <a:lnTo>
                  <a:pt x="354" y="2784"/>
                </a:lnTo>
                <a:cubicBezTo>
                  <a:pt x="354" y="2784"/>
                  <a:pt x="347" y="2819"/>
                  <a:pt x="340" y="2854"/>
                </a:cubicBezTo>
                <a:cubicBezTo>
                  <a:pt x="375" y="2899"/>
                  <a:pt x="376" y="3013"/>
                  <a:pt x="376" y="3013"/>
                </a:cubicBezTo>
                <a:lnTo>
                  <a:pt x="393" y="3009"/>
                </a:lnTo>
                <a:lnTo>
                  <a:pt x="402" y="2959"/>
                </a:lnTo>
                <a:lnTo>
                  <a:pt x="424" y="2961"/>
                </a:lnTo>
                <a:lnTo>
                  <a:pt x="430" y="2925"/>
                </a:lnTo>
                <a:lnTo>
                  <a:pt x="487" y="3058"/>
                </a:lnTo>
                <a:cubicBezTo>
                  <a:pt x="520" y="3086"/>
                  <a:pt x="599" y="3091"/>
                  <a:pt x="628" y="3094"/>
                </a:cubicBezTo>
                <a:lnTo>
                  <a:pt x="661" y="3075"/>
                </a:lnTo>
                <a:lnTo>
                  <a:pt x="636" y="3036"/>
                </a:lnTo>
                <a:lnTo>
                  <a:pt x="690" y="3021"/>
                </a:lnTo>
                <a:lnTo>
                  <a:pt x="604" y="2913"/>
                </a:lnTo>
                <a:cubicBezTo>
                  <a:pt x="578" y="2861"/>
                  <a:pt x="574" y="2833"/>
                  <a:pt x="532" y="2710"/>
                </a:cubicBezTo>
                <a:cubicBezTo>
                  <a:pt x="534" y="2582"/>
                  <a:pt x="602" y="2260"/>
                  <a:pt x="619" y="2146"/>
                </a:cubicBezTo>
                <a:cubicBezTo>
                  <a:pt x="635" y="2031"/>
                  <a:pt x="634" y="2055"/>
                  <a:pt x="637" y="2025"/>
                </a:cubicBezTo>
                <a:cubicBezTo>
                  <a:pt x="640" y="1995"/>
                  <a:pt x="642" y="1980"/>
                  <a:pt x="639" y="1968"/>
                </a:cubicBezTo>
                <a:cubicBezTo>
                  <a:pt x="670" y="1830"/>
                  <a:pt x="702" y="1693"/>
                  <a:pt x="702" y="1693"/>
                </a:cubicBezTo>
                <a:lnTo>
                  <a:pt x="724" y="1692"/>
                </a:lnTo>
                <a:cubicBezTo>
                  <a:pt x="724" y="1692"/>
                  <a:pt x="763" y="1505"/>
                  <a:pt x="771" y="1413"/>
                </a:cubicBezTo>
                <a:cubicBezTo>
                  <a:pt x="779" y="1321"/>
                  <a:pt x="778" y="1218"/>
                  <a:pt x="772" y="1138"/>
                </a:cubicBezTo>
                <a:cubicBezTo>
                  <a:pt x="766" y="1082"/>
                  <a:pt x="745" y="994"/>
                  <a:pt x="735" y="934"/>
                </a:cubicBezTo>
                <a:lnTo>
                  <a:pt x="712" y="816"/>
                </a:lnTo>
                <a:lnTo>
                  <a:pt x="735" y="786"/>
                </a:lnTo>
                <a:lnTo>
                  <a:pt x="820" y="934"/>
                </a:lnTo>
                <a:cubicBezTo>
                  <a:pt x="849" y="968"/>
                  <a:pt x="867" y="1006"/>
                  <a:pt x="907" y="990"/>
                </a:cubicBezTo>
                <a:cubicBezTo>
                  <a:pt x="947" y="974"/>
                  <a:pt x="1004" y="894"/>
                  <a:pt x="1060" y="838"/>
                </a:cubicBezTo>
                <a:lnTo>
                  <a:pt x="1204" y="646"/>
                </a:lnTo>
                <a:cubicBezTo>
                  <a:pt x="1246" y="605"/>
                  <a:pt x="1286" y="608"/>
                  <a:pt x="1314" y="592"/>
                </a:cubicBezTo>
                <a:cubicBezTo>
                  <a:pt x="1342" y="576"/>
                  <a:pt x="1357" y="572"/>
                  <a:pt x="1374" y="547"/>
                </a:cubicBezTo>
                <a:cubicBezTo>
                  <a:pt x="1391" y="522"/>
                  <a:pt x="1416" y="462"/>
                  <a:pt x="1414" y="445"/>
                </a:cubicBezTo>
                <a:cubicBezTo>
                  <a:pt x="1401" y="435"/>
                  <a:pt x="1386" y="436"/>
                  <a:pt x="1365" y="445"/>
                </a:cubicBezTo>
                <a:lnTo>
                  <a:pt x="1288" y="501"/>
                </a:lnTo>
                <a:lnTo>
                  <a:pt x="1209" y="528"/>
                </a:lnTo>
                <a:lnTo>
                  <a:pt x="1234" y="445"/>
                </a:lnTo>
                <a:cubicBezTo>
                  <a:pt x="1231" y="435"/>
                  <a:pt x="1203" y="447"/>
                  <a:pt x="1192" y="468"/>
                </a:cubicBezTo>
                <a:lnTo>
                  <a:pt x="1167" y="573"/>
                </a:lnTo>
                <a:cubicBezTo>
                  <a:pt x="1117" y="639"/>
                  <a:pt x="957" y="856"/>
                  <a:pt x="892" y="862"/>
                </a:cubicBezTo>
                <a:cubicBezTo>
                  <a:pt x="852" y="790"/>
                  <a:pt x="801" y="672"/>
                  <a:pt x="775" y="607"/>
                </a:cubicBezTo>
                <a:cubicBezTo>
                  <a:pt x="751" y="543"/>
                  <a:pt x="766" y="508"/>
                  <a:pt x="747" y="480"/>
                </a:cubicBezTo>
                <a:cubicBezTo>
                  <a:pt x="728" y="449"/>
                  <a:pt x="683" y="452"/>
                  <a:pt x="664" y="439"/>
                </a:cubicBezTo>
                <a:cubicBezTo>
                  <a:pt x="645" y="426"/>
                  <a:pt x="643" y="412"/>
                  <a:pt x="634" y="402"/>
                </a:cubicBezTo>
                <a:lnTo>
                  <a:pt x="609" y="378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5725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grpSp>
        <p:nvGrpSpPr>
          <p:cNvPr id="44042" name="Group 10"/>
          <p:cNvGrpSpPr>
            <a:grpSpLocks/>
          </p:cNvGrpSpPr>
          <p:nvPr/>
        </p:nvGrpSpPr>
        <p:grpSpPr bwMode="auto">
          <a:xfrm>
            <a:off x="3324225" y="2066925"/>
            <a:ext cx="409575" cy="393700"/>
            <a:chOff x="1833" y="1596"/>
            <a:chExt cx="368" cy="355"/>
          </a:xfrm>
        </p:grpSpPr>
        <p:pic>
          <p:nvPicPr>
            <p:cNvPr id="44043" name="Picture 11" descr="circuler_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1833" y="1596"/>
              <a:ext cx="368" cy="354"/>
            </a:xfrm>
            <a:prstGeom prst="rect">
              <a:avLst/>
            </a:prstGeom>
            <a:noFill/>
          </p:spPr>
        </p:pic>
        <p:sp>
          <p:nvSpPr>
            <p:cNvPr id="44044" name="Oval 12"/>
            <p:cNvSpPr>
              <a:spLocks noChangeArrowheads="1"/>
            </p:cNvSpPr>
            <p:nvPr/>
          </p:nvSpPr>
          <p:spPr bwMode="gray">
            <a:xfrm>
              <a:off x="1833" y="1596"/>
              <a:ext cx="366" cy="355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pic>
          <p:nvPicPr>
            <p:cNvPr id="44045" name="Picture 13" descr="Picture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1869" y="1600"/>
              <a:ext cx="291" cy="125"/>
            </a:xfrm>
            <a:prstGeom prst="rect">
              <a:avLst/>
            </a:prstGeom>
            <a:noFill/>
          </p:spPr>
        </p:pic>
      </p:grpSp>
      <p:grpSp>
        <p:nvGrpSpPr>
          <p:cNvPr id="44046" name="Group 14"/>
          <p:cNvGrpSpPr>
            <a:grpSpLocks/>
          </p:cNvGrpSpPr>
          <p:nvPr/>
        </p:nvGrpSpPr>
        <p:grpSpPr bwMode="auto">
          <a:xfrm>
            <a:off x="5305425" y="2497138"/>
            <a:ext cx="333375" cy="320675"/>
            <a:chOff x="3206" y="1632"/>
            <a:chExt cx="298" cy="289"/>
          </a:xfrm>
        </p:grpSpPr>
        <p:pic>
          <p:nvPicPr>
            <p:cNvPr id="44047" name="Picture 15" descr="circuler_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gray">
            <a:xfrm>
              <a:off x="3206" y="1632"/>
              <a:ext cx="298" cy="288"/>
            </a:xfrm>
            <a:prstGeom prst="rect">
              <a:avLst/>
            </a:prstGeom>
            <a:noFill/>
          </p:spPr>
        </p:pic>
        <p:sp>
          <p:nvSpPr>
            <p:cNvPr id="44048" name="Oval 16"/>
            <p:cNvSpPr>
              <a:spLocks noChangeArrowheads="1"/>
            </p:cNvSpPr>
            <p:nvPr/>
          </p:nvSpPr>
          <p:spPr bwMode="gray">
            <a:xfrm>
              <a:off x="3206" y="1632"/>
              <a:ext cx="296" cy="289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pic>
          <p:nvPicPr>
            <p:cNvPr id="44049" name="Picture 17" descr="Picture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3236" y="1635"/>
              <a:ext cx="235" cy="102"/>
            </a:xfrm>
            <a:prstGeom prst="rect">
              <a:avLst/>
            </a:prstGeom>
            <a:noFill/>
          </p:spPr>
        </p:pic>
      </p:grpSp>
      <p:grpSp>
        <p:nvGrpSpPr>
          <p:cNvPr id="44050" name="Group 18"/>
          <p:cNvGrpSpPr>
            <a:grpSpLocks/>
          </p:cNvGrpSpPr>
          <p:nvPr/>
        </p:nvGrpSpPr>
        <p:grpSpPr bwMode="auto">
          <a:xfrm rot="692470">
            <a:off x="5969131" y="3109431"/>
            <a:ext cx="1239050" cy="1134721"/>
            <a:chOff x="4055" y="2088"/>
            <a:chExt cx="436" cy="422"/>
          </a:xfrm>
        </p:grpSpPr>
        <p:pic>
          <p:nvPicPr>
            <p:cNvPr id="44051" name="Picture 19" descr="circuler_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gray">
            <a:xfrm>
              <a:off x="4055" y="2088"/>
              <a:ext cx="436" cy="420"/>
            </a:xfrm>
            <a:prstGeom prst="rect">
              <a:avLst/>
            </a:prstGeom>
            <a:noFill/>
          </p:spPr>
        </p:pic>
        <p:sp>
          <p:nvSpPr>
            <p:cNvPr id="44052" name="Oval 20"/>
            <p:cNvSpPr>
              <a:spLocks noChangeArrowheads="1"/>
            </p:cNvSpPr>
            <p:nvPr/>
          </p:nvSpPr>
          <p:spPr bwMode="gray">
            <a:xfrm>
              <a:off x="4055" y="2088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78999"/>
                  </a:schemeClr>
                </a:gs>
                <a:gs pos="5000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>
                    <a:alpha val="78999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pic>
          <p:nvPicPr>
            <p:cNvPr id="44053" name="Picture 21" descr="Picture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4098" y="2092"/>
              <a:ext cx="345" cy="149"/>
            </a:xfrm>
            <a:prstGeom prst="rect">
              <a:avLst/>
            </a:prstGeom>
            <a:noFill/>
          </p:spPr>
        </p:pic>
      </p:grpSp>
      <p:grpSp>
        <p:nvGrpSpPr>
          <p:cNvPr id="44054" name="Group 22"/>
          <p:cNvGrpSpPr>
            <a:grpSpLocks/>
          </p:cNvGrpSpPr>
          <p:nvPr/>
        </p:nvGrpSpPr>
        <p:grpSpPr bwMode="auto">
          <a:xfrm>
            <a:off x="1331641" y="1484784"/>
            <a:ext cx="1944216" cy="2016224"/>
            <a:chOff x="887" y="2040"/>
            <a:chExt cx="433" cy="422"/>
          </a:xfrm>
        </p:grpSpPr>
        <p:pic>
          <p:nvPicPr>
            <p:cNvPr id="44055" name="Picture 23" descr="circuler_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</p:spPr>
        </p:pic>
        <p:sp>
          <p:nvSpPr>
            <p:cNvPr id="44056" name="Oval 24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80000"/>
                  </a:schemeClr>
                </a:gs>
                <a:gs pos="5000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>
                    <a:alpha val="8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pic>
          <p:nvPicPr>
            <p:cNvPr id="44057" name="Picture 25" descr="Picture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</p:spPr>
        </p:pic>
      </p:grpSp>
      <p:grpSp>
        <p:nvGrpSpPr>
          <p:cNvPr id="44058" name="Group 26"/>
          <p:cNvGrpSpPr>
            <a:grpSpLocks/>
          </p:cNvGrpSpPr>
          <p:nvPr/>
        </p:nvGrpSpPr>
        <p:grpSpPr bwMode="auto">
          <a:xfrm>
            <a:off x="2147888" y="3427413"/>
            <a:ext cx="660400" cy="631825"/>
            <a:chOff x="1224" y="2711"/>
            <a:chExt cx="530" cy="512"/>
          </a:xfrm>
        </p:grpSpPr>
        <p:pic>
          <p:nvPicPr>
            <p:cNvPr id="44059" name="Picture 27" descr="circuler_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gray">
            <a:xfrm>
              <a:off x="1224" y="2711"/>
              <a:ext cx="530" cy="511"/>
            </a:xfrm>
            <a:prstGeom prst="rect">
              <a:avLst/>
            </a:prstGeom>
            <a:noFill/>
          </p:spPr>
        </p:pic>
        <p:sp>
          <p:nvSpPr>
            <p:cNvPr id="44060" name="Oval 28"/>
            <p:cNvSpPr>
              <a:spLocks noChangeArrowheads="1"/>
            </p:cNvSpPr>
            <p:nvPr/>
          </p:nvSpPr>
          <p:spPr bwMode="gray">
            <a:xfrm>
              <a:off x="1224" y="2711"/>
              <a:ext cx="526" cy="512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pic>
          <p:nvPicPr>
            <p:cNvPr id="44061" name="Picture 29" descr="Picture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1277" y="2716"/>
              <a:ext cx="419" cy="181"/>
            </a:xfrm>
            <a:prstGeom prst="rect">
              <a:avLst/>
            </a:prstGeom>
            <a:noFill/>
          </p:spPr>
        </p:pic>
      </p:grpSp>
      <p:grpSp>
        <p:nvGrpSpPr>
          <p:cNvPr id="44062" name="Group 30"/>
          <p:cNvGrpSpPr>
            <a:grpSpLocks/>
          </p:cNvGrpSpPr>
          <p:nvPr/>
        </p:nvGrpSpPr>
        <p:grpSpPr bwMode="auto">
          <a:xfrm>
            <a:off x="3131840" y="3645024"/>
            <a:ext cx="1631231" cy="1657449"/>
            <a:chOff x="2323" y="2847"/>
            <a:chExt cx="636" cy="616"/>
          </a:xfrm>
        </p:grpSpPr>
        <p:pic>
          <p:nvPicPr>
            <p:cNvPr id="44063" name="Picture 31" descr="circuler_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gray">
            <a:xfrm>
              <a:off x="2323" y="2847"/>
              <a:ext cx="636" cy="614"/>
            </a:xfrm>
            <a:prstGeom prst="rect">
              <a:avLst/>
            </a:prstGeom>
            <a:noFill/>
          </p:spPr>
        </p:pic>
        <p:sp>
          <p:nvSpPr>
            <p:cNvPr id="44064" name="Oval 32"/>
            <p:cNvSpPr>
              <a:spLocks noChangeArrowheads="1"/>
            </p:cNvSpPr>
            <p:nvPr/>
          </p:nvSpPr>
          <p:spPr bwMode="gray">
            <a:xfrm>
              <a:off x="2323" y="2847"/>
              <a:ext cx="632" cy="61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80000"/>
                  </a:schemeClr>
                </a:gs>
                <a:gs pos="50000">
                  <a:schemeClr val="accent1">
                    <a:gamma/>
                    <a:shade val="60000"/>
                    <a:invGamma/>
                  </a:schemeClr>
                </a:gs>
                <a:gs pos="100000">
                  <a:schemeClr val="accent1">
                    <a:alpha val="8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pic>
          <p:nvPicPr>
            <p:cNvPr id="44065" name="Picture 33" descr="Picture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2386" y="2853"/>
              <a:ext cx="503" cy="218"/>
            </a:xfrm>
            <a:prstGeom prst="rect">
              <a:avLst/>
            </a:prstGeom>
            <a:noFill/>
          </p:spPr>
        </p:pic>
      </p:grpSp>
      <p:grpSp>
        <p:nvGrpSpPr>
          <p:cNvPr id="44066" name="Group 34"/>
          <p:cNvGrpSpPr>
            <a:grpSpLocks/>
          </p:cNvGrpSpPr>
          <p:nvPr/>
        </p:nvGrpSpPr>
        <p:grpSpPr bwMode="auto">
          <a:xfrm>
            <a:off x="5454650" y="4189413"/>
            <a:ext cx="660400" cy="635000"/>
            <a:chOff x="3528" y="2759"/>
            <a:chExt cx="530" cy="512"/>
          </a:xfrm>
        </p:grpSpPr>
        <p:pic>
          <p:nvPicPr>
            <p:cNvPr id="44067" name="Picture 35" descr="circuler_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gray">
            <a:xfrm>
              <a:off x="3528" y="2759"/>
              <a:ext cx="530" cy="511"/>
            </a:xfrm>
            <a:prstGeom prst="rect">
              <a:avLst/>
            </a:prstGeom>
            <a:noFill/>
          </p:spPr>
        </p:pic>
        <p:sp>
          <p:nvSpPr>
            <p:cNvPr id="44068" name="Oval 36"/>
            <p:cNvSpPr>
              <a:spLocks noChangeArrowheads="1"/>
            </p:cNvSpPr>
            <p:nvPr/>
          </p:nvSpPr>
          <p:spPr bwMode="gray">
            <a:xfrm>
              <a:off x="3528" y="2759"/>
              <a:ext cx="526" cy="512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pic>
          <p:nvPicPr>
            <p:cNvPr id="44069" name="Picture 37" descr="Picture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3581" y="2764"/>
              <a:ext cx="419" cy="181"/>
            </a:xfrm>
            <a:prstGeom prst="rect">
              <a:avLst/>
            </a:prstGeom>
            <a:noFill/>
          </p:spPr>
        </p:pic>
      </p:grpSp>
      <p:sp>
        <p:nvSpPr>
          <p:cNvPr id="44070" name="Arc 38"/>
          <p:cNvSpPr>
            <a:spLocks/>
          </p:cNvSpPr>
          <p:nvPr/>
        </p:nvSpPr>
        <p:spPr bwMode="black">
          <a:xfrm rot="692470">
            <a:off x="4432300" y="2725738"/>
            <a:ext cx="1951038" cy="933450"/>
          </a:xfrm>
          <a:custGeom>
            <a:avLst/>
            <a:gdLst>
              <a:gd name="G0" fmla="+- 0 0 0"/>
              <a:gd name="G1" fmla="+- 18769 0 0"/>
              <a:gd name="G2" fmla="+- 21600 0 0"/>
              <a:gd name="T0" fmla="*/ 10691 w 18088"/>
              <a:gd name="T1" fmla="*/ 0 h 18769"/>
              <a:gd name="T2" fmla="*/ 18088 w 18088"/>
              <a:gd name="T3" fmla="*/ 6964 h 18769"/>
              <a:gd name="T4" fmla="*/ 0 w 18088"/>
              <a:gd name="T5" fmla="*/ 18769 h 18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088" h="18769" fill="none" extrusionOk="0">
                <a:moveTo>
                  <a:pt x="10690" y="0"/>
                </a:moveTo>
                <a:cubicBezTo>
                  <a:pt x="13675" y="1700"/>
                  <a:pt x="16211" y="4087"/>
                  <a:pt x="18088" y="6963"/>
                </a:cubicBezTo>
              </a:path>
              <a:path w="18088" h="18769" stroke="0" extrusionOk="0">
                <a:moveTo>
                  <a:pt x="10690" y="0"/>
                </a:moveTo>
                <a:cubicBezTo>
                  <a:pt x="13675" y="1700"/>
                  <a:pt x="16211" y="4087"/>
                  <a:pt x="18088" y="6963"/>
                </a:cubicBezTo>
                <a:lnTo>
                  <a:pt x="0" y="18769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44071" name="Arc 39"/>
          <p:cNvSpPr>
            <a:spLocks/>
          </p:cNvSpPr>
          <p:nvPr/>
        </p:nvSpPr>
        <p:spPr bwMode="black">
          <a:xfrm rot="692470">
            <a:off x="4278313" y="3630613"/>
            <a:ext cx="2328862" cy="657225"/>
          </a:xfrm>
          <a:custGeom>
            <a:avLst/>
            <a:gdLst>
              <a:gd name="G0" fmla="+- 0 0 0"/>
              <a:gd name="G1" fmla="+- 1042 0 0"/>
              <a:gd name="G2" fmla="+- 21600 0 0"/>
              <a:gd name="T0" fmla="*/ 21575 w 21600"/>
              <a:gd name="T1" fmla="*/ 0 h 13223"/>
              <a:gd name="T2" fmla="*/ 17837 w 21600"/>
              <a:gd name="T3" fmla="*/ 13223 h 13223"/>
              <a:gd name="T4" fmla="*/ 0 w 21600"/>
              <a:gd name="T5" fmla="*/ 1042 h 13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3223" fill="none" extrusionOk="0">
                <a:moveTo>
                  <a:pt x="21574" y="0"/>
                </a:moveTo>
                <a:cubicBezTo>
                  <a:pt x="21591" y="347"/>
                  <a:pt x="21600" y="694"/>
                  <a:pt x="21600" y="1042"/>
                </a:cubicBezTo>
                <a:cubicBezTo>
                  <a:pt x="21600" y="5388"/>
                  <a:pt x="20288" y="9633"/>
                  <a:pt x="17837" y="13223"/>
                </a:cubicBezTo>
              </a:path>
              <a:path w="21600" h="13223" stroke="0" extrusionOk="0">
                <a:moveTo>
                  <a:pt x="21574" y="0"/>
                </a:moveTo>
                <a:cubicBezTo>
                  <a:pt x="21591" y="347"/>
                  <a:pt x="21600" y="694"/>
                  <a:pt x="21600" y="1042"/>
                </a:cubicBezTo>
                <a:cubicBezTo>
                  <a:pt x="21600" y="5388"/>
                  <a:pt x="20288" y="9633"/>
                  <a:pt x="17837" y="13223"/>
                </a:cubicBezTo>
                <a:lnTo>
                  <a:pt x="0" y="1042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44072" name="Arc 40"/>
          <p:cNvSpPr>
            <a:spLocks/>
          </p:cNvSpPr>
          <p:nvPr/>
        </p:nvSpPr>
        <p:spPr bwMode="black">
          <a:xfrm rot="692470">
            <a:off x="4240213" y="3559175"/>
            <a:ext cx="1309687" cy="10477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2127 w 12127"/>
              <a:gd name="T1" fmla="*/ 17875 h 21079"/>
              <a:gd name="T2" fmla="*/ 4714 w 12127"/>
              <a:gd name="T3" fmla="*/ 21079 h 21079"/>
              <a:gd name="T4" fmla="*/ 0 w 12127"/>
              <a:gd name="T5" fmla="*/ 0 h 21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27" h="21079" fill="none" extrusionOk="0">
                <a:moveTo>
                  <a:pt x="12126" y="17874"/>
                </a:moveTo>
                <a:cubicBezTo>
                  <a:pt x="9879" y="19399"/>
                  <a:pt x="7364" y="20486"/>
                  <a:pt x="4714" y="21079"/>
                </a:cubicBezTo>
              </a:path>
              <a:path w="12127" h="21079" stroke="0" extrusionOk="0">
                <a:moveTo>
                  <a:pt x="12126" y="17874"/>
                </a:moveTo>
                <a:cubicBezTo>
                  <a:pt x="9879" y="19399"/>
                  <a:pt x="7364" y="20486"/>
                  <a:pt x="4714" y="21079"/>
                </a:cubicBez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44073" name="Arc 41"/>
          <p:cNvSpPr>
            <a:spLocks/>
          </p:cNvSpPr>
          <p:nvPr/>
        </p:nvSpPr>
        <p:spPr bwMode="black">
          <a:xfrm rot="692470">
            <a:off x="2776538" y="3262313"/>
            <a:ext cx="1503362" cy="1009650"/>
          </a:xfrm>
          <a:custGeom>
            <a:avLst/>
            <a:gdLst>
              <a:gd name="G0" fmla="+- 13927 0 0"/>
              <a:gd name="G1" fmla="+- 0 0 0"/>
              <a:gd name="G2" fmla="+- 21600 0 0"/>
              <a:gd name="T0" fmla="*/ 6735 w 13927"/>
              <a:gd name="T1" fmla="*/ 20367 h 20367"/>
              <a:gd name="T2" fmla="*/ 0 w 13927"/>
              <a:gd name="T3" fmla="*/ 16511 h 20367"/>
              <a:gd name="T4" fmla="*/ 13927 w 13927"/>
              <a:gd name="T5" fmla="*/ 0 h 20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927" h="20367" fill="none" extrusionOk="0">
                <a:moveTo>
                  <a:pt x="6734" y="20367"/>
                </a:moveTo>
                <a:cubicBezTo>
                  <a:pt x="4275" y="19499"/>
                  <a:pt x="1993" y="18192"/>
                  <a:pt x="0" y="16510"/>
                </a:cubicBezTo>
              </a:path>
              <a:path w="13927" h="20367" stroke="0" extrusionOk="0">
                <a:moveTo>
                  <a:pt x="6734" y="20367"/>
                </a:moveTo>
                <a:cubicBezTo>
                  <a:pt x="4275" y="19499"/>
                  <a:pt x="1993" y="18192"/>
                  <a:pt x="0" y="16510"/>
                </a:cubicBezTo>
                <a:lnTo>
                  <a:pt x="13927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44074" name="Arc 42"/>
          <p:cNvSpPr>
            <a:spLocks/>
          </p:cNvSpPr>
          <p:nvPr/>
        </p:nvSpPr>
        <p:spPr bwMode="black">
          <a:xfrm rot="692470">
            <a:off x="1978025" y="3060700"/>
            <a:ext cx="2332038" cy="604838"/>
          </a:xfrm>
          <a:custGeom>
            <a:avLst/>
            <a:gdLst>
              <a:gd name="G0" fmla="+- 21600 0 0"/>
              <a:gd name="G1" fmla="+- 2426 0 0"/>
              <a:gd name="G2" fmla="+- 21600 0 0"/>
              <a:gd name="T0" fmla="*/ 2337 w 21600"/>
              <a:gd name="T1" fmla="*/ 12198 h 12198"/>
              <a:gd name="T2" fmla="*/ 137 w 21600"/>
              <a:gd name="T3" fmla="*/ 0 h 12198"/>
              <a:gd name="T4" fmla="*/ 21600 w 21600"/>
              <a:gd name="T5" fmla="*/ 2426 h 12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2198" fill="none" extrusionOk="0">
                <a:moveTo>
                  <a:pt x="2336" y="12198"/>
                </a:moveTo>
                <a:cubicBezTo>
                  <a:pt x="800" y="9169"/>
                  <a:pt x="0" y="5821"/>
                  <a:pt x="0" y="2426"/>
                </a:cubicBezTo>
                <a:cubicBezTo>
                  <a:pt x="-1" y="1615"/>
                  <a:pt x="45" y="805"/>
                  <a:pt x="136" y="-1"/>
                </a:cubicBezTo>
              </a:path>
              <a:path w="21600" h="12198" stroke="0" extrusionOk="0">
                <a:moveTo>
                  <a:pt x="2336" y="12198"/>
                </a:moveTo>
                <a:cubicBezTo>
                  <a:pt x="800" y="9169"/>
                  <a:pt x="0" y="5821"/>
                  <a:pt x="0" y="2426"/>
                </a:cubicBezTo>
                <a:cubicBezTo>
                  <a:pt x="-1" y="1615"/>
                  <a:pt x="45" y="805"/>
                  <a:pt x="136" y="-1"/>
                </a:cubicBezTo>
                <a:lnTo>
                  <a:pt x="21600" y="2426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44075" name="Arc 43"/>
          <p:cNvSpPr>
            <a:spLocks/>
          </p:cNvSpPr>
          <p:nvPr/>
        </p:nvSpPr>
        <p:spPr bwMode="black">
          <a:xfrm rot="692470">
            <a:off x="2632075" y="2341563"/>
            <a:ext cx="1808163" cy="903287"/>
          </a:xfrm>
          <a:custGeom>
            <a:avLst/>
            <a:gdLst>
              <a:gd name="G0" fmla="+- 16756 0 0"/>
              <a:gd name="G1" fmla="+- 18207 0 0"/>
              <a:gd name="G2" fmla="+- 21600 0 0"/>
              <a:gd name="T0" fmla="*/ 0 w 16756"/>
              <a:gd name="T1" fmla="*/ 4577 h 18207"/>
              <a:gd name="T2" fmla="*/ 5134 w 16756"/>
              <a:gd name="T3" fmla="*/ 0 h 18207"/>
              <a:gd name="T4" fmla="*/ 16756 w 16756"/>
              <a:gd name="T5" fmla="*/ 18207 h 18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756" h="18207" fill="none" extrusionOk="0">
                <a:moveTo>
                  <a:pt x="-1" y="4576"/>
                </a:moveTo>
                <a:cubicBezTo>
                  <a:pt x="1455" y="2786"/>
                  <a:pt x="3189" y="1241"/>
                  <a:pt x="5134" y="0"/>
                </a:cubicBezTo>
              </a:path>
              <a:path w="16756" h="18207" stroke="0" extrusionOk="0">
                <a:moveTo>
                  <a:pt x="-1" y="4576"/>
                </a:moveTo>
                <a:cubicBezTo>
                  <a:pt x="1455" y="2786"/>
                  <a:pt x="3189" y="1241"/>
                  <a:pt x="5134" y="0"/>
                </a:cubicBezTo>
                <a:lnTo>
                  <a:pt x="16756" y="18207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44076" name="Rectangle 44"/>
          <p:cNvSpPr>
            <a:spLocks noChangeArrowheads="1"/>
          </p:cNvSpPr>
          <p:nvPr/>
        </p:nvSpPr>
        <p:spPr bwMode="gray">
          <a:xfrm>
            <a:off x="1475656" y="2276872"/>
            <a:ext cx="17281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uk-UA" sz="2400" dirty="0" smtClean="0">
                <a:solidFill>
                  <a:schemeClr val="bg1">
                    <a:lumMod val="75000"/>
                  </a:schemeClr>
                </a:solidFill>
              </a:rPr>
              <a:t>Вчитель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4077" name="Rectangle 45"/>
          <p:cNvSpPr>
            <a:spLocks noChangeArrowheads="1"/>
          </p:cNvSpPr>
          <p:nvPr/>
        </p:nvSpPr>
        <p:spPr bwMode="gray">
          <a:xfrm>
            <a:off x="3203848" y="4221088"/>
            <a:ext cx="13821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uk-UA" sz="2400" dirty="0" smtClean="0">
                <a:solidFill>
                  <a:srgbClr val="FFFFFF"/>
                </a:solidFill>
              </a:rPr>
              <a:t>студент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4078" name="Rectangle 46"/>
          <p:cNvSpPr>
            <a:spLocks noChangeArrowheads="1"/>
          </p:cNvSpPr>
          <p:nvPr/>
        </p:nvSpPr>
        <p:spPr bwMode="gray">
          <a:xfrm>
            <a:off x="6156176" y="3501008"/>
            <a:ext cx="954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uk-UA" dirty="0" smtClean="0">
                <a:solidFill>
                  <a:srgbClr val="FFFFFF"/>
                </a:solidFill>
              </a:rPr>
              <a:t>учень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4079" name="AutoShape 47"/>
          <p:cNvSpPr>
            <a:spLocks/>
          </p:cNvSpPr>
          <p:nvPr/>
        </p:nvSpPr>
        <p:spPr bwMode="black">
          <a:xfrm>
            <a:off x="7086600" y="2589213"/>
            <a:ext cx="1898650" cy="544512"/>
          </a:xfrm>
          <a:prstGeom prst="accentCallout2">
            <a:avLst>
              <a:gd name="adj1" fmla="val 20991"/>
              <a:gd name="adj2" fmla="val -4014"/>
              <a:gd name="adj3" fmla="val 20991"/>
              <a:gd name="adj4" fmla="val -12375"/>
              <a:gd name="adj5" fmla="val 125657"/>
              <a:gd name="adj6" fmla="val -2073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uk-UA" sz="2400" dirty="0" smtClean="0">
                <a:solidFill>
                  <a:srgbClr val="333333"/>
                </a:solidFill>
              </a:rPr>
              <a:t>1979-1989</a:t>
            </a:r>
            <a:endParaRPr lang="en-US" sz="2400" dirty="0">
              <a:solidFill>
                <a:srgbClr val="333333"/>
              </a:solidFill>
            </a:endParaRPr>
          </a:p>
        </p:txBody>
      </p:sp>
      <p:sp>
        <p:nvSpPr>
          <p:cNvPr id="44080" name="AutoShape 48"/>
          <p:cNvSpPr>
            <a:spLocks/>
          </p:cNvSpPr>
          <p:nvPr/>
        </p:nvSpPr>
        <p:spPr bwMode="black">
          <a:xfrm>
            <a:off x="5029200" y="5027613"/>
            <a:ext cx="2371725" cy="544512"/>
          </a:xfrm>
          <a:prstGeom prst="accentCallout2">
            <a:avLst>
              <a:gd name="adj1" fmla="val 20991"/>
              <a:gd name="adj2" fmla="val -3213"/>
              <a:gd name="adj3" fmla="val 20991"/>
              <a:gd name="adj4" fmla="val -13051"/>
              <a:gd name="adj5" fmla="val -40523"/>
              <a:gd name="adj6" fmla="val -2322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lnSpc>
                <a:spcPct val="90000"/>
              </a:lnSpc>
            </a:pPr>
            <a:r>
              <a:rPr lang="uk-UA" sz="2400" dirty="0" smtClean="0">
                <a:solidFill>
                  <a:srgbClr val="333333"/>
                </a:solidFill>
              </a:rPr>
              <a:t>1989-1994</a:t>
            </a:r>
            <a:endParaRPr lang="en-US" sz="2400" dirty="0">
              <a:solidFill>
                <a:srgbClr val="333333"/>
              </a:solidFill>
            </a:endParaRPr>
          </a:p>
        </p:txBody>
      </p:sp>
      <p:sp>
        <p:nvSpPr>
          <p:cNvPr id="44081" name="AutoShape 49"/>
          <p:cNvSpPr>
            <a:spLocks/>
          </p:cNvSpPr>
          <p:nvPr/>
        </p:nvSpPr>
        <p:spPr bwMode="black">
          <a:xfrm>
            <a:off x="0" y="1340768"/>
            <a:ext cx="1790700" cy="544513"/>
          </a:xfrm>
          <a:prstGeom prst="accentCallout2">
            <a:avLst>
              <a:gd name="adj1" fmla="val 20991"/>
              <a:gd name="adj2" fmla="val 104255"/>
              <a:gd name="adj3" fmla="val 20991"/>
              <a:gd name="adj4" fmla="val 109218"/>
              <a:gd name="adj5" fmla="val 107287"/>
              <a:gd name="adj6" fmla="val 11444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uk-UA" sz="2400" dirty="0" smtClean="0">
                <a:solidFill>
                  <a:srgbClr val="333333"/>
                </a:solidFill>
              </a:rPr>
              <a:t>1994 – по даний час</a:t>
            </a:r>
            <a:endParaRPr lang="en-US" sz="2400" dirty="0">
              <a:solidFill>
                <a:srgbClr val="333333"/>
              </a:solidFill>
            </a:endParaRPr>
          </a:p>
        </p:txBody>
      </p:sp>
      <p:sp>
        <p:nvSpPr>
          <p:cNvPr id="44082" name="Rectangle 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Мій шлях до…</a:t>
            </a:r>
            <a:endParaRPr lang="en-US" dirty="0"/>
          </a:p>
        </p:txBody>
      </p:sp>
      <p:pic>
        <p:nvPicPr>
          <p:cNvPr id="52" name="Picture 23" descr="IMG_493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1040878">
            <a:off x="143209" y="4134092"/>
            <a:ext cx="2644775" cy="19843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4085" name="Picture 53" descr="F:\скановані\Изображение 02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717707">
            <a:off x="5638554" y="320941"/>
            <a:ext cx="3320460" cy="213295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8" descr="babochka9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7" descr="т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15133">
            <a:off x="3419872" y="4941168"/>
            <a:ext cx="2087935" cy="153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7346" name="Rectangle 2"/>
          <p:cNvSpPr>
            <a:spLocks noChangeArrowheads="1"/>
          </p:cNvSpPr>
          <p:nvPr/>
        </p:nvSpPr>
        <p:spPr bwMode="hidden">
          <a:xfrm>
            <a:off x="0" y="1495425"/>
            <a:ext cx="9144000" cy="5362575"/>
          </a:xfrm>
          <a:prstGeom prst="rect">
            <a:avLst/>
          </a:prstGeom>
          <a:gradFill rotWithShape="1">
            <a:gsLst>
              <a:gs pos="0">
                <a:srgbClr val="000000">
                  <a:gamma/>
                  <a:tint val="0"/>
                  <a:invGamma/>
                  <a:alpha val="0"/>
                </a:srgbClr>
              </a:gs>
              <a:gs pos="100000">
                <a:srgbClr val="000000">
                  <a:alpha val="25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Мій педагогічний ріст</a:t>
            </a:r>
            <a:endParaRPr lang="en-US" dirty="0"/>
          </a:p>
        </p:txBody>
      </p:sp>
      <p:sp>
        <p:nvSpPr>
          <p:cNvPr id="57348" name="Freeform 4"/>
          <p:cNvSpPr>
            <a:spLocks/>
          </p:cNvSpPr>
          <p:nvPr/>
        </p:nvSpPr>
        <p:spPr bwMode="gray">
          <a:xfrm>
            <a:off x="671513" y="2901950"/>
            <a:ext cx="7999412" cy="2476500"/>
          </a:xfrm>
          <a:custGeom>
            <a:avLst/>
            <a:gdLst/>
            <a:ahLst/>
            <a:cxnLst>
              <a:cxn ang="0">
                <a:pos x="0" y="1440"/>
              </a:cxn>
              <a:cxn ang="0">
                <a:pos x="0" y="1488"/>
              </a:cxn>
              <a:cxn ang="0">
                <a:pos x="1152" y="1488"/>
              </a:cxn>
              <a:cxn ang="0">
                <a:pos x="1392" y="1008"/>
              </a:cxn>
              <a:cxn ang="0">
                <a:pos x="2544" y="1008"/>
              </a:cxn>
              <a:cxn ang="0">
                <a:pos x="2832" y="528"/>
              </a:cxn>
              <a:cxn ang="0">
                <a:pos x="3984" y="528"/>
              </a:cxn>
              <a:cxn ang="0">
                <a:pos x="4272" y="48"/>
              </a:cxn>
              <a:cxn ang="0">
                <a:pos x="5424" y="48"/>
              </a:cxn>
              <a:cxn ang="0">
                <a:pos x="5424" y="0"/>
              </a:cxn>
              <a:cxn ang="0">
                <a:pos x="4272" y="0"/>
              </a:cxn>
              <a:cxn ang="0">
                <a:pos x="3984" y="480"/>
              </a:cxn>
              <a:cxn ang="0">
                <a:pos x="2832" y="480"/>
              </a:cxn>
              <a:cxn ang="0">
                <a:pos x="2544" y="960"/>
              </a:cxn>
              <a:cxn ang="0">
                <a:pos x="1392" y="960"/>
              </a:cxn>
              <a:cxn ang="0">
                <a:pos x="1152" y="1440"/>
              </a:cxn>
              <a:cxn ang="0">
                <a:pos x="0" y="1440"/>
              </a:cxn>
            </a:cxnLst>
            <a:rect l="0" t="0" r="r" b="b"/>
            <a:pathLst>
              <a:path w="5424" h="1488">
                <a:moveTo>
                  <a:pt x="0" y="1440"/>
                </a:moveTo>
                <a:lnTo>
                  <a:pt x="0" y="1488"/>
                </a:lnTo>
                <a:lnTo>
                  <a:pt x="1152" y="1488"/>
                </a:lnTo>
                <a:lnTo>
                  <a:pt x="1392" y="1008"/>
                </a:lnTo>
                <a:lnTo>
                  <a:pt x="2544" y="1008"/>
                </a:lnTo>
                <a:lnTo>
                  <a:pt x="2832" y="528"/>
                </a:lnTo>
                <a:lnTo>
                  <a:pt x="3984" y="528"/>
                </a:lnTo>
                <a:lnTo>
                  <a:pt x="4272" y="48"/>
                </a:lnTo>
                <a:lnTo>
                  <a:pt x="5424" y="48"/>
                </a:lnTo>
                <a:lnTo>
                  <a:pt x="5424" y="0"/>
                </a:lnTo>
                <a:lnTo>
                  <a:pt x="4272" y="0"/>
                </a:lnTo>
                <a:lnTo>
                  <a:pt x="3984" y="480"/>
                </a:lnTo>
                <a:lnTo>
                  <a:pt x="2832" y="480"/>
                </a:lnTo>
                <a:lnTo>
                  <a:pt x="2544" y="960"/>
                </a:lnTo>
                <a:lnTo>
                  <a:pt x="1392" y="960"/>
                </a:lnTo>
                <a:lnTo>
                  <a:pt x="1152" y="1440"/>
                </a:lnTo>
                <a:lnTo>
                  <a:pt x="0" y="144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  <a:scene3d>
            <a:camera prst="legacyPerspectiveTop"/>
            <a:lightRig rig="legacyNormal3" dir="r"/>
          </a:scene3d>
          <a:sp3d extrusionH="1801800" prstMaterial="legacyPlastic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flatTx/>
          </a:bodyPr>
          <a:lstStyle/>
          <a:p>
            <a:endParaRPr lang="uk-UA"/>
          </a:p>
        </p:txBody>
      </p:sp>
      <p:grpSp>
        <p:nvGrpSpPr>
          <p:cNvPr id="57349" name="Group 5"/>
          <p:cNvGrpSpPr>
            <a:grpSpLocks/>
          </p:cNvGrpSpPr>
          <p:nvPr/>
        </p:nvGrpSpPr>
        <p:grpSpPr bwMode="auto">
          <a:xfrm>
            <a:off x="1236663" y="4105275"/>
            <a:ext cx="1133475" cy="1044575"/>
            <a:chOff x="482" y="1851"/>
            <a:chExt cx="860" cy="796"/>
          </a:xfrm>
        </p:grpSpPr>
        <p:sp>
          <p:nvSpPr>
            <p:cNvPr id="57350" name="Freeform 6"/>
            <p:cNvSpPr>
              <a:spLocks/>
            </p:cNvSpPr>
            <p:nvPr/>
          </p:nvSpPr>
          <p:spPr bwMode="gray">
            <a:xfrm>
              <a:off x="567" y="2464"/>
              <a:ext cx="335" cy="173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58" y="173"/>
                </a:cxn>
                <a:cxn ang="0">
                  <a:pos x="297" y="32"/>
                </a:cxn>
                <a:cxn ang="0">
                  <a:pos x="289" y="8"/>
                </a:cxn>
                <a:cxn ang="0">
                  <a:pos x="223" y="26"/>
                </a:cxn>
                <a:cxn ang="0">
                  <a:pos x="0" y="166"/>
                </a:cxn>
              </a:cxnLst>
              <a:rect l="0" t="0" r="r" b="b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1C1C1C">
                    <a:gamma/>
                    <a:shade val="85882"/>
                    <a:invGamma/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57351" name="Freeform 7"/>
            <p:cNvSpPr>
              <a:spLocks/>
            </p:cNvSpPr>
            <p:nvPr/>
          </p:nvSpPr>
          <p:spPr bwMode="gray">
            <a:xfrm>
              <a:off x="797" y="2401"/>
              <a:ext cx="367" cy="170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80" y="170"/>
                </a:cxn>
                <a:cxn ang="0">
                  <a:pos x="332" y="37"/>
                </a:cxn>
                <a:cxn ang="0">
                  <a:pos x="292" y="1"/>
                </a:cxn>
                <a:cxn ang="0">
                  <a:pos x="230" y="29"/>
                </a:cxn>
                <a:cxn ang="0">
                  <a:pos x="0" y="158"/>
                </a:cxn>
              </a:cxnLst>
              <a:rect l="0" t="0" r="r" b="b"/>
              <a:pathLst>
                <a:path w="367" h="170">
                  <a:moveTo>
                    <a:pt x="0" y="158"/>
                  </a:moveTo>
                  <a:lnTo>
                    <a:pt x="80" y="170"/>
                  </a:lnTo>
                  <a:lnTo>
                    <a:pt x="332" y="37"/>
                  </a:lnTo>
                  <a:cubicBezTo>
                    <a:pt x="367" y="9"/>
                    <a:pt x="309" y="2"/>
                    <a:pt x="292" y="1"/>
                  </a:cubicBezTo>
                  <a:cubicBezTo>
                    <a:pt x="280" y="0"/>
                    <a:pt x="279" y="3"/>
                    <a:pt x="230" y="29"/>
                  </a:cubicBezTo>
                  <a:lnTo>
                    <a:pt x="0" y="158"/>
                  </a:lnTo>
                  <a:close/>
                </a:path>
              </a:pathLst>
            </a:custGeom>
            <a:gradFill rotWithShape="1">
              <a:gsLst>
                <a:gs pos="0">
                  <a:srgbClr val="1C1C1C">
                    <a:gamma/>
                    <a:shade val="85882"/>
                    <a:invGamma/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57352" name="Freeform 8"/>
            <p:cNvSpPr>
              <a:spLocks/>
            </p:cNvSpPr>
            <p:nvPr/>
          </p:nvSpPr>
          <p:spPr bwMode="gray">
            <a:xfrm>
              <a:off x="1035" y="2504"/>
              <a:ext cx="307" cy="143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66" y="143"/>
                </a:cxn>
                <a:cxn ang="0">
                  <a:pos x="282" y="35"/>
                </a:cxn>
                <a:cxn ang="0">
                  <a:pos x="219" y="17"/>
                </a:cxn>
                <a:cxn ang="0">
                  <a:pos x="0" y="134"/>
                </a:cxn>
              </a:cxnLst>
              <a:rect l="0" t="0" r="r" b="b"/>
              <a:pathLst>
                <a:path w="307" h="143">
                  <a:moveTo>
                    <a:pt x="0" y="134"/>
                  </a:moveTo>
                  <a:lnTo>
                    <a:pt x="66" y="143"/>
                  </a:lnTo>
                  <a:lnTo>
                    <a:pt x="282" y="35"/>
                  </a:lnTo>
                  <a:cubicBezTo>
                    <a:pt x="307" y="14"/>
                    <a:pt x="266" y="0"/>
                    <a:pt x="219" y="17"/>
                  </a:cubicBezTo>
                  <a:lnTo>
                    <a:pt x="0" y="134"/>
                  </a:lnTo>
                  <a:close/>
                </a:path>
              </a:pathLst>
            </a:custGeom>
            <a:gradFill rotWithShape="1">
              <a:gsLst>
                <a:gs pos="0">
                  <a:srgbClr val="1C1C1C">
                    <a:gamma/>
                    <a:shade val="85882"/>
                    <a:invGamma/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57353" name="Freeform 9"/>
            <p:cNvSpPr>
              <a:spLocks/>
            </p:cNvSpPr>
            <p:nvPr/>
          </p:nvSpPr>
          <p:spPr bwMode="gray">
            <a:xfrm>
              <a:off x="482" y="2066"/>
              <a:ext cx="224" cy="569"/>
            </a:xfrm>
            <a:custGeom>
              <a:avLst/>
              <a:gdLst/>
              <a:ahLst/>
              <a:cxnLst>
                <a:cxn ang="0">
                  <a:pos x="103" y="101"/>
                </a:cxn>
                <a:cxn ang="0">
                  <a:pos x="74" y="50"/>
                </a:cxn>
                <a:cxn ang="0">
                  <a:pos x="121" y="1"/>
                </a:cxn>
                <a:cxn ang="0">
                  <a:pos x="171" y="52"/>
                </a:cxn>
                <a:cxn ang="0">
                  <a:pos x="135" y="101"/>
                </a:cxn>
                <a:cxn ang="0">
                  <a:pos x="134" y="124"/>
                </a:cxn>
                <a:cxn ang="0">
                  <a:pos x="209" y="145"/>
                </a:cxn>
                <a:cxn ang="0">
                  <a:pos x="221" y="204"/>
                </a:cxn>
                <a:cxn ang="0">
                  <a:pos x="218" y="321"/>
                </a:cxn>
                <a:cxn ang="0">
                  <a:pos x="209" y="365"/>
                </a:cxn>
                <a:cxn ang="0">
                  <a:pos x="196" y="308"/>
                </a:cxn>
                <a:cxn ang="0">
                  <a:pos x="187" y="202"/>
                </a:cxn>
                <a:cxn ang="0">
                  <a:pos x="170" y="321"/>
                </a:cxn>
                <a:cxn ang="0">
                  <a:pos x="144" y="569"/>
                </a:cxn>
                <a:cxn ang="0">
                  <a:pos x="78" y="565"/>
                </a:cxn>
                <a:cxn ang="0">
                  <a:pos x="50" y="325"/>
                </a:cxn>
                <a:cxn ang="0">
                  <a:pos x="33" y="208"/>
                </a:cxn>
                <a:cxn ang="0">
                  <a:pos x="25" y="310"/>
                </a:cxn>
                <a:cxn ang="0">
                  <a:pos x="12" y="365"/>
                </a:cxn>
                <a:cxn ang="0">
                  <a:pos x="1" y="305"/>
                </a:cxn>
                <a:cxn ang="0">
                  <a:pos x="7" y="184"/>
                </a:cxn>
                <a:cxn ang="0">
                  <a:pos x="23" y="140"/>
                </a:cxn>
                <a:cxn ang="0">
                  <a:pos x="102" y="124"/>
                </a:cxn>
                <a:cxn ang="0">
                  <a:pos x="103" y="101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TopRight">
                <a:rot lat="0" lon="900000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uk-UA"/>
            </a:p>
          </p:txBody>
        </p:sp>
        <p:sp>
          <p:nvSpPr>
            <p:cNvPr id="57354" name="Freeform 10"/>
            <p:cNvSpPr>
              <a:spLocks/>
            </p:cNvSpPr>
            <p:nvPr/>
          </p:nvSpPr>
          <p:spPr bwMode="gray">
            <a:xfrm>
              <a:off x="698" y="1851"/>
              <a:ext cx="282" cy="716"/>
            </a:xfrm>
            <a:custGeom>
              <a:avLst/>
              <a:gdLst/>
              <a:ahLst/>
              <a:cxnLst>
                <a:cxn ang="0">
                  <a:pos x="103" y="101"/>
                </a:cxn>
                <a:cxn ang="0">
                  <a:pos x="74" y="50"/>
                </a:cxn>
                <a:cxn ang="0">
                  <a:pos x="121" y="1"/>
                </a:cxn>
                <a:cxn ang="0">
                  <a:pos x="171" y="52"/>
                </a:cxn>
                <a:cxn ang="0">
                  <a:pos x="135" y="101"/>
                </a:cxn>
                <a:cxn ang="0">
                  <a:pos x="134" y="124"/>
                </a:cxn>
                <a:cxn ang="0">
                  <a:pos x="209" y="145"/>
                </a:cxn>
                <a:cxn ang="0">
                  <a:pos x="221" y="204"/>
                </a:cxn>
                <a:cxn ang="0">
                  <a:pos x="218" y="321"/>
                </a:cxn>
                <a:cxn ang="0">
                  <a:pos x="209" y="365"/>
                </a:cxn>
                <a:cxn ang="0">
                  <a:pos x="196" y="308"/>
                </a:cxn>
                <a:cxn ang="0">
                  <a:pos x="187" y="202"/>
                </a:cxn>
                <a:cxn ang="0">
                  <a:pos x="170" y="321"/>
                </a:cxn>
                <a:cxn ang="0">
                  <a:pos x="144" y="569"/>
                </a:cxn>
                <a:cxn ang="0">
                  <a:pos x="78" y="565"/>
                </a:cxn>
                <a:cxn ang="0">
                  <a:pos x="50" y="325"/>
                </a:cxn>
                <a:cxn ang="0">
                  <a:pos x="33" y="208"/>
                </a:cxn>
                <a:cxn ang="0">
                  <a:pos x="25" y="310"/>
                </a:cxn>
                <a:cxn ang="0">
                  <a:pos x="12" y="365"/>
                </a:cxn>
                <a:cxn ang="0">
                  <a:pos x="1" y="305"/>
                </a:cxn>
                <a:cxn ang="0">
                  <a:pos x="7" y="184"/>
                </a:cxn>
                <a:cxn ang="0">
                  <a:pos x="23" y="140"/>
                </a:cxn>
                <a:cxn ang="0">
                  <a:pos x="102" y="124"/>
                </a:cxn>
                <a:cxn ang="0">
                  <a:pos x="103" y="101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TopRight">
                <a:rot lat="0" lon="900000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uk-UA"/>
            </a:p>
          </p:txBody>
        </p:sp>
        <p:sp>
          <p:nvSpPr>
            <p:cNvPr id="57355" name="Freeform 11"/>
            <p:cNvSpPr>
              <a:spLocks/>
            </p:cNvSpPr>
            <p:nvPr/>
          </p:nvSpPr>
          <p:spPr bwMode="gray">
            <a:xfrm>
              <a:off x="956" y="2078"/>
              <a:ext cx="224" cy="569"/>
            </a:xfrm>
            <a:custGeom>
              <a:avLst/>
              <a:gdLst/>
              <a:ahLst/>
              <a:cxnLst>
                <a:cxn ang="0">
                  <a:pos x="103" y="101"/>
                </a:cxn>
                <a:cxn ang="0">
                  <a:pos x="74" y="50"/>
                </a:cxn>
                <a:cxn ang="0">
                  <a:pos x="121" y="1"/>
                </a:cxn>
                <a:cxn ang="0">
                  <a:pos x="171" y="52"/>
                </a:cxn>
                <a:cxn ang="0">
                  <a:pos x="135" y="101"/>
                </a:cxn>
                <a:cxn ang="0">
                  <a:pos x="134" y="124"/>
                </a:cxn>
                <a:cxn ang="0">
                  <a:pos x="209" y="145"/>
                </a:cxn>
                <a:cxn ang="0">
                  <a:pos x="221" y="204"/>
                </a:cxn>
                <a:cxn ang="0">
                  <a:pos x="218" y="321"/>
                </a:cxn>
                <a:cxn ang="0">
                  <a:pos x="209" y="365"/>
                </a:cxn>
                <a:cxn ang="0">
                  <a:pos x="196" y="308"/>
                </a:cxn>
                <a:cxn ang="0">
                  <a:pos x="187" y="202"/>
                </a:cxn>
                <a:cxn ang="0">
                  <a:pos x="170" y="321"/>
                </a:cxn>
                <a:cxn ang="0">
                  <a:pos x="144" y="569"/>
                </a:cxn>
                <a:cxn ang="0">
                  <a:pos x="78" y="565"/>
                </a:cxn>
                <a:cxn ang="0">
                  <a:pos x="50" y="325"/>
                </a:cxn>
                <a:cxn ang="0">
                  <a:pos x="33" y="208"/>
                </a:cxn>
                <a:cxn ang="0">
                  <a:pos x="25" y="310"/>
                </a:cxn>
                <a:cxn ang="0">
                  <a:pos x="12" y="365"/>
                </a:cxn>
                <a:cxn ang="0">
                  <a:pos x="1" y="305"/>
                </a:cxn>
                <a:cxn ang="0">
                  <a:pos x="7" y="184"/>
                </a:cxn>
                <a:cxn ang="0">
                  <a:pos x="23" y="140"/>
                </a:cxn>
                <a:cxn ang="0">
                  <a:pos x="102" y="124"/>
                </a:cxn>
                <a:cxn ang="0">
                  <a:pos x="103" y="101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TopRight">
                <a:rot lat="0" lon="900000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uk-UA"/>
            </a:p>
          </p:txBody>
        </p:sp>
      </p:grpSp>
      <p:pic>
        <p:nvPicPr>
          <p:cNvPr id="57356" name="Picture 12" descr="1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3438" y="1981200"/>
            <a:ext cx="800100" cy="800100"/>
          </a:xfrm>
          <a:prstGeom prst="rect">
            <a:avLst/>
          </a:prstGeom>
          <a:noFill/>
        </p:spPr>
      </p:pic>
      <p:pic>
        <p:nvPicPr>
          <p:cNvPr id="57357" name="Picture 13" descr="2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30800" y="2619375"/>
            <a:ext cx="1062038" cy="928688"/>
          </a:xfrm>
          <a:prstGeom prst="rect">
            <a:avLst/>
          </a:prstGeom>
          <a:noFill/>
        </p:spPr>
      </p:pic>
      <p:pic>
        <p:nvPicPr>
          <p:cNvPr id="57358" name="Picture 14" descr="13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24213" y="3255963"/>
            <a:ext cx="1017587" cy="1158875"/>
          </a:xfrm>
          <a:prstGeom prst="rect">
            <a:avLst/>
          </a:prstGeom>
          <a:noFill/>
          <a:effectLst/>
        </p:spPr>
      </p:pic>
      <p:grpSp>
        <p:nvGrpSpPr>
          <p:cNvPr id="57359" name="Group 15"/>
          <p:cNvGrpSpPr>
            <a:grpSpLocks/>
          </p:cNvGrpSpPr>
          <p:nvPr/>
        </p:nvGrpSpPr>
        <p:grpSpPr bwMode="auto">
          <a:xfrm>
            <a:off x="600075" y="5470525"/>
            <a:ext cx="1808163" cy="314325"/>
            <a:chOff x="406" y="980"/>
            <a:chExt cx="2330" cy="294"/>
          </a:xfrm>
        </p:grpSpPr>
        <p:sp>
          <p:nvSpPr>
            <p:cNvPr id="57360" name="AutoShape 16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68A1C"/>
                </a:gs>
                <a:gs pos="50000">
                  <a:srgbClr val="B68A1C">
                    <a:gamma/>
                    <a:tint val="72941"/>
                    <a:invGamma/>
                  </a:srgbClr>
                </a:gs>
                <a:gs pos="100000">
                  <a:srgbClr val="B68A1C"/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57361" name="AutoShape 17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57362" name="AutoShape 18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57363" name="Text Box 18"/>
          <p:cNvSpPr txBox="1">
            <a:spLocks noChangeArrowheads="1"/>
          </p:cNvSpPr>
          <p:nvPr/>
        </p:nvSpPr>
        <p:spPr bwMode="white">
          <a:xfrm>
            <a:off x="660400" y="5448300"/>
            <a:ext cx="1625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dirty="0" smtClean="0">
                <a:solidFill>
                  <a:srgbClr val="FFFFFF"/>
                </a:solidFill>
                <a:cs typeface="Arial" charset="0"/>
              </a:rPr>
              <a:t>1994-1999</a:t>
            </a: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black">
          <a:xfrm>
            <a:off x="671513" y="5819775"/>
            <a:ext cx="17684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uk-UA" sz="1600" dirty="0" smtClean="0">
                <a:solidFill>
                  <a:srgbClr val="333333"/>
                </a:solidFill>
                <a:cs typeface="Arial" charset="0"/>
              </a:rPr>
              <a:t>Спеціаліст</a:t>
            </a:r>
            <a:endParaRPr lang="en-US" sz="1600" dirty="0">
              <a:solidFill>
                <a:srgbClr val="333333"/>
              </a:solidFill>
              <a:cs typeface="Arial" charset="0"/>
            </a:endParaRP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black">
          <a:xfrm>
            <a:off x="2792413" y="5118100"/>
            <a:ext cx="1770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uk-UA" sz="1600" dirty="0" smtClean="0">
                <a:solidFill>
                  <a:srgbClr val="333333"/>
                </a:solidFill>
                <a:cs typeface="Arial" charset="0"/>
              </a:rPr>
              <a:t>Спеціаліст ІІ категорії</a:t>
            </a:r>
            <a:endParaRPr lang="en-US" sz="1600" dirty="0">
              <a:solidFill>
                <a:srgbClr val="333333"/>
              </a:solidFill>
              <a:cs typeface="Arial" charset="0"/>
            </a:endParaRP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black">
          <a:xfrm>
            <a:off x="4795838" y="4291013"/>
            <a:ext cx="1770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uk-UA" sz="1600" dirty="0" smtClean="0">
                <a:solidFill>
                  <a:srgbClr val="333333"/>
                </a:solidFill>
                <a:cs typeface="Arial" charset="0"/>
              </a:rPr>
              <a:t>Спеціаліст І категорії</a:t>
            </a:r>
            <a:endParaRPr lang="en-US" sz="1600" dirty="0">
              <a:solidFill>
                <a:srgbClr val="333333"/>
              </a:solidFill>
              <a:cs typeface="Arial" charset="0"/>
            </a:endParaRPr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black">
          <a:xfrm>
            <a:off x="6900863" y="3463925"/>
            <a:ext cx="1770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uk-UA" sz="1600" dirty="0" smtClean="0">
                <a:solidFill>
                  <a:srgbClr val="333333"/>
                </a:solidFill>
                <a:cs typeface="Arial" charset="0"/>
              </a:rPr>
              <a:t>Спеціаліст вищої категорії</a:t>
            </a:r>
            <a:endParaRPr lang="en-US" sz="1600" dirty="0">
              <a:solidFill>
                <a:srgbClr val="333333"/>
              </a:solidFill>
              <a:cs typeface="Arial" charset="0"/>
            </a:endParaRPr>
          </a:p>
        </p:txBody>
      </p:sp>
      <p:grpSp>
        <p:nvGrpSpPr>
          <p:cNvPr id="57369" name="Group 25"/>
          <p:cNvGrpSpPr>
            <a:grpSpLocks/>
          </p:cNvGrpSpPr>
          <p:nvPr/>
        </p:nvGrpSpPr>
        <p:grpSpPr bwMode="auto">
          <a:xfrm>
            <a:off x="2730500" y="4672013"/>
            <a:ext cx="1808163" cy="312737"/>
            <a:chOff x="406" y="980"/>
            <a:chExt cx="2330" cy="294"/>
          </a:xfrm>
        </p:grpSpPr>
        <p:sp>
          <p:nvSpPr>
            <p:cNvPr id="57370" name="AutoShape 26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68A1C"/>
                </a:gs>
                <a:gs pos="50000">
                  <a:srgbClr val="B68A1C">
                    <a:gamma/>
                    <a:tint val="72941"/>
                    <a:invGamma/>
                  </a:srgbClr>
                </a:gs>
                <a:gs pos="100000">
                  <a:srgbClr val="B68A1C"/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57371" name="AutoShape 27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57372" name="AutoShape 28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57373" name="Text Box 18"/>
          <p:cNvSpPr txBox="1">
            <a:spLocks noChangeArrowheads="1"/>
          </p:cNvSpPr>
          <p:nvPr/>
        </p:nvSpPr>
        <p:spPr bwMode="white">
          <a:xfrm>
            <a:off x="2787650" y="4649788"/>
            <a:ext cx="16319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dirty="0" smtClean="0">
                <a:solidFill>
                  <a:srgbClr val="FFFFFF"/>
                </a:solidFill>
                <a:cs typeface="Arial" charset="0"/>
              </a:rPr>
              <a:t>1999-2002</a:t>
            </a: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57374" name="Group 30"/>
          <p:cNvGrpSpPr>
            <a:grpSpLocks/>
          </p:cNvGrpSpPr>
          <p:nvPr/>
        </p:nvGrpSpPr>
        <p:grpSpPr bwMode="auto">
          <a:xfrm>
            <a:off x="4760913" y="3859213"/>
            <a:ext cx="1808162" cy="314325"/>
            <a:chOff x="406" y="980"/>
            <a:chExt cx="2330" cy="294"/>
          </a:xfrm>
        </p:grpSpPr>
        <p:sp>
          <p:nvSpPr>
            <p:cNvPr id="57375" name="AutoShape 31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68A1C"/>
                </a:gs>
                <a:gs pos="50000">
                  <a:srgbClr val="B68A1C">
                    <a:gamma/>
                    <a:tint val="72941"/>
                    <a:invGamma/>
                  </a:srgbClr>
                </a:gs>
                <a:gs pos="100000">
                  <a:srgbClr val="B68A1C"/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57376" name="AutoShape 32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57377" name="AutoShape 33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57378" name="Text Box 18"/>
          <p:cNvSpPr txBox="1">
            <a:spLocks noChangeArrowheads="1"/>
          </p:cNvSpPr>
          <p:nvPr/>
        </p:nvSpPr>
        <p:spPr bwMode="white">
          <a:xfrm>
            <a:off x="4867275" y="3836988"/>
            <a:ext cx="15335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dirty="0" smtClean="0">
                <a:solidFill>
                  <a:srgbClr val="FFFFFF"/>
                </a:solidFill>
                <a:cs typeface="Arial" charset="0"/>
              </a:rPr>
              <a:t>2002-2006</a:t>
            </a: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57379" name="Group 35"/>
          <p:cNvGrpSpPr>
            <a:grpSpLocks/>
          </p:cNvGrpSpPr>
          <p:nvPr/>
        </p:nvGrpSpPr>
        <p:grpSpPr bwMode="auto">
          <a:xfrm>
            <a:off x="6878638" y="3068638"/>
            <a:ext cx="1808162" cy="314325"/>
            <a:chOff x="406" y="980"/>
            <a:chExt cx="2330" cy="294"/>
          </a:xfrm>
        </p:grpSpPr>
        <p:sp>
          <p:nvSpPr>
            <p:cNvPr id="57380" name="AutoShape 36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68A1C"/>
                </a:gs>
                <a:gs pos="50000">
                  <a:srgbClr val="B68A1C">
                    <a:gamma/>
                    <a:tint val="72941"/>
                    <a:invGamma/>
                  </a:srgbClr>
                </a:gs>
                <a:gs pos="100000">
                  <a:srgbClr val="B68A1C"/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57381" name="AutoShape 37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57382" name="AutoShape 38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57383" name="Text Box 18"/>
          <p:cNvSpPr txBox="1">
            <a:spLocks noChangeArrowheads="1"/>
          </p:cNvSpPr>
          <p:nvPr/>
        </p:nvSpPr>
        <p:spPr bwMode="white">
          <a:xfrm>
            <a:off x="6969125" y="3046413"/>
            <a:ext cx="15652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dirty="0" smtClean="0">
                <a:solidFill>
                  <a:srgbClr val="FFFFFF"/>
                </a:solidFill>
                <a:cs typeface="Arial" charset="0"/>
              </a:rPr>
              <a:t>2006-2011</a:t>
            </a: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211960" y="4611231"/>
            <a:ext cx="49320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Що</a:t>
            </a:r>
            <a:r>
              <a:rPr lang="ru-RU" sz="28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ru-RU" sz="28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може</a:t>
            </a:r>
            <a:r>
              <a:rPr lang="ru-RU" sz="28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бути</a:t>
            </a:r>
          </a:p>
          <a:p>
            <a:pPr algn="ctr"/>
            <a:r>
              <a:rPr lang="ru-RU" sz="28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ru-RU" sz="28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чесніше</a:t>
            </a:r>
            <a:r>
              <a:rPr lang="ru-RU" sz="28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ru-RU" sz="28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і</a:t>
            </a:r>
            <a:r>
              <a:rPr lang="ru-RU" sz="28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ru-RU" sz="28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шляхетніше</a:t>
            </a:r>
            <a:r>
              <a:rPr lang="ru-RU" sz="28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,</a:t>
            </a:r>
          </a:p>
          <a:p>
            <a:pPr algn="ctr"/>
            <a:r>
              <a:rPr lang="ru-RU" sz="28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як </a:t>
            </a:r>
            <a:r>
              <a:rPr lang="ru-RU" sz="28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навчити</a:t>
            </a:r>
            <a:r>
              <a:rPr lang="ru-RU" sz="28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ru-RU" sz="28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інших</a:t>
            </a:r>
            <a:endParaRPr lang="ru-RU" sz="2800" kern="10" dirty="0" smtClean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  <a:p>
            <a:pPr algn="ctr"/>
            <a:r>
              <a:rPr lang="ru-RU" sz="28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того, </a:t>
            </a:r>
            <a:r>
              <a:rPr lang="ru-RU" sz="28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що</a:t>
            </a:r>
            <a:r>
              <a:rPr lang="ru-RU" sz="28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сам</a:t>
            </a:r>
          </a:p>
          <a:p>
            <a:pPr algn="ctr"/>
            <a:r>
              <a:rPr lang="ru-RU" sz="28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найкраще</a:t>
            </a:r>
            <a:r>
              <a:rPr lang="ru-RU" sz="28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ru-RU" sz="28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знаєш</a:t>
            </a:r>
            <a:r>
              <a:rPr lang="ru-RU" sz="28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.</a:t>
            </a:r>
            <a:endParaRPr lang="uk-UA" sz="28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pic>
        <p:nvPicPr>
          <p:cNvPr id="57385" name="Picture 41" descr="E:\вчитель року 2014-2015\фото\Фото026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97101">
            <a:off x="6497737" y="231052"/>
            <a:ext cx="2484107" cy="1863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386" name="Picture 42" descr="E:\вчитель року 2014-2015\фото\DSC_0001 (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716374">
            <a:off x="3862647" y="1389823"/>
            <a:ext cx="2280888" cy="151216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5" name="Picture 5" descr="Зобр00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895769">
            <a:off x="589302" y="2594324"/>
            <a:ext cx="1847741" cy="13870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8" descr="babochka9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338"/>
            <a:ext cx="8686800" cy="1066800"/>
          </a:xfrm>
        </p:spPr>
        <p:txBody>
          <a:bodyPr/>
          <a:lstStyle/>
          <a:p>
            <a:r>
              <a:rPr lang="uk-UA" dirty="0" smtClean="0"/>
              <a:t>Проблеми над якими працювала:</a:t>
            </a:r>
            <a:endParaRPr lang="en-US" dirty="0"/>
          </a:p>
        </p:txBody>
      </p:sp>
      <p:sp>
        <p:nvSpPr>
          <p:cNvPr id="59398" name="Text Box 4"/>
          <p:cNvSpPr txBox="1">
            <a:spLocks noChangeArrowheads="1"/>
          </p:cNvSpPr>
          <p:nvPr/>
        </p:nvSpPr>
        <p:spPr bwMode="black">
          <a:xfrm>
            <a:off x="5105400" y="4533900"/>
            <a:ext cx="3810000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uk-UA" sz="2000" dirty="0" smtClean="0">
                <a:solidFill>
                  <a:srgbClr val="333333"/>
                </a:solidFill>
              </a:rPr>
              <a:t>2011-2016</a:t>
            </a:r>
          </a:p>
          <a:p>
            <a:pPr algn="ctr" eaLnBrk="0" hangingPunct="0"/>
            <a:r>
              <a:rPr lang="uk-UA" sz="2000" dirty="0" smtClean="0">
                <a:solidFill>
                  <a:srgbClr val="333333"/>
                </a:solidFill>
              </a:rPr>
              <a:t>Впровадження </a:t>
            </a:r>
            <a:r>
              <a:rPr lang="uk-UA" sz="2000" dirty="0" err="1" smtClean="0">
                <a:solidFill>
                  <a:srgbClr val="333333"/>
                </a:solidFill>
              </a:rPr>
              <a:t>тренінгових</a:t>
            </a:r>
            <a:r>
              <a:rPr lang="uk-UA" sz="2000" dirty="0" smtClean="0">
                <a:solidFill>
                  <a:srgbClr val="333333"/>
                </a:solidFill>
              </a:rPr>
              <a:t> технологій на  різних етапах уроку хімії як інтерактивної форми навчально-виховного процесу</a:t>
            </a:r>
            <a:endParaRPr lang="en-US" sz="2000" dirty="0">
              <a:solidFill>
                <a:srgbClr val="333333"/>
              </a:solidFill>
            </a:endParaRPr>
          </a:p>
        </p:txBody>
      </p:sp>
      <p:sp>
        <p:nvSpPr>
          <p:cNvPr id="59395" name="AutoShape 3"/>
          <p:cNvSpPr>
            <a:spLocks noChangeArrowheads="1"/>
          </p:cNvSpPr>
          <p:nvPr/>
        </p:nvSpPr>
        <p:spPr bwMode="gray">
          <a:xfrm>
            <a:off x="2449513" y="2386013"/>
            <a:ext cx="455612" cy="381000"/>
          </a:xfrm>
          <a:prstGeom prst="downArrow">
            <a:avLst>
              <a:gd name="adj1" fmla="val 58889"/>
              <a:gd name="adj2" fmla="val 60000"/>
            </a:avLst>
          </a:prstGeom>
          <a:solidFill>
            <a:schemeClr val="folHlink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uk-UA"/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gray">
          <a:xfrm>
            <a:off x="2462213" y="3692525"/>
            <a:ext cx="455612" cy="381000"/>
          </a:xfrm>
          <a:prstGeom prst="downArrow">
            <a:avLst>
              <a:gd name="adj1" fmla="val 58889"/>
              <a:gd name="adj2" fmla="val 60000"/>
            </a:avLst>
          </a:prstGeom>
          <a:solidFill>
            <a:schemeClr val="accent2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uk-UA"/>
          </a:p>
        </p:txBody>
      </p:sp>
      <p:sp>
        <p:nvSpPr>
          <p:cNvPr id="59397" name="AutoShape 5"/>
          <p:cNvSpPr>
            <a:spLocks noChangeArrowheads="1"/>
          </p:cNvSpPr>
          <p:nvPr/>
        </p:nvSpPr>
        <p:spPr bwMode="gray">
          <a:xfrm>
            <a:off x="2449513" y="4976813"/>
            <a:ext cx="455612" cy="381000"/>
          </a:xfrm>
          <a:prstGeom prst="downArrow">
            <a:avLst>
              <a:gd name="adj1" fmla="val 58889"/>
              <a:gd name="adj2" fmla="val 60000"/>
            </a:avLst>
          </a:prstGeom>
          <a:solidFill>
            <a:schemeClr val="hlink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uk-UA"/>
          </a:p>
        </p:txBody>
      </p:sp>
      <p:grpSp>
        <p:nvGrpSpPr>
          <p:cNvPr id="59399" name="Group 7"/>
          <p:cNvGrpSpPr>
            <a:grpSpLocks/>
          </p:cNvGrpSpPr>
          <p:nvPr/>
        </p:nvGrpSpPr>
        <p:grpSpPr bwMode="auto">
          <a:xfrm>
            <a:off x="631825" y="5432425"/>
            <a:ext cx="4051300" cy="914400"/>
            <a:chOff x="2728" y="1008"/>
            <a:chExt cx="2552" cy="576"/>
          </a:xfrm>
        </p:grpSpPr>
        <p:sp>
          <p:nvSpPr>
            <p:cNvPr id="59400" name="Rectangle 8"/>
            <p:cNvSpPr>
              <a:spLocks noChangeArrowheads="1"/>
            </p:cNvSpPr>
            <p:nvPr/>
          </p:nvSpPr>
          <p:spPr bwMode="gray">
            <a:xfrm>
              <a:off x="2728" y="1008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59401" name="Rectangle 9"/>
            <p:cNvSpPr>
              <a:spLocks noChangeArrowheads="1"/>
            </p:cNvSpPr>
            <p:nvPr/>
          </p:nvSpPr>
          <p:spPr bwMode="gray">
            <a:xfrm>
              <a:off x="2735" y="1014"/>
              <a:ext cx="2536" cy="26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59402" name="Rectangle 10"/>
            <p:cNvSpPr>
              <a:spLocks noChangeArrowheads="1"/>
            </p:cNvSpPr>
            <p:nvPr/>
          </p:nvSpPr>
          <p:spPr bwMode="gray">
            <a:xfrm>
              <a:off x="2736" y="1264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61176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59403" name="Text Box 11"/>
          <p:cNvSpPr txBox="1">
            <a:spLocks noChangeArrowheads="1"/>
          </p:cNvSpPr>
          <p:nvPr/>
        </p:nvSpPr>
        <p:spPr bwMode="gray">
          <a:xfrm>
            <a:off x="683568" y="5877272"/>
            <a:ext cx="396043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400" dirty="0" smtClean="0">
                <a:solidFill>
                  <a:srgbClr val="000000"/>
                </a:solidFill>
              </a:rPr>
              <a:t>Впровадження інноваційних технологій на уроках хімії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59404" name="Group 12"/>
          <p:cNvGrpSpPr>
            <a:grpSpLocks/>
          </p:cNvGrpSpPr>
          <p:nvPr/>
        </p:nvGrpSpPr>
        <p:grpSpPr bwMode="auto">
          <a:xfrm>
            <a:off x="642938" y="2820988"/>
            <a:ext cx="4051300" cy="914400"/>
            <a:chOff x="2736" y="1803"/>
            <a:chExt cx="2552" cy="576"/>
          </a:xfrm>
        </p:grpSpPr>
        <p:sp>
          <p:nvSpPr>
            <p:cNvPr id="59405" name="Rectangle 13"/>
            <p:cNvSpPr>
              <a:spLocks noChangeArrowheads="1"/>
            </p:cNvSpPr>
            <p:nvPr/>
          </p:nvSpPr>
          <p:spPr bwMode="ltGray">
            <a:xfrm>
              <a:off x="2736" y="1803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59406" name="Rectangle 14"/>
            <p:cNvSpPr>
              <a:spLocks noChangeArrowheads="1"/>
            </p:cNvSpPr>
            <p:nvPr/>
          </p:nvSpPr>
          <p:spPr bwMode="ltGray">
            <a:xfrm>
              <a:off x="2743" y="1809"/>
              <a:ext cx="2536" cy="26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59407" name="Rectangle 15"/>
            <p:cNvSpPr>
              <a:spLocks noChangeArrowheads="1"/>
            </p:cNvSpPr>
            <p:nvPr/>
          </p:nvSpPr>
          <p:spPr bwMode="ltGray">
            <a:xfrm>
              <a:off x="2744" y="2059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61176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59408" name="Text Box 16"/>
          <p:cNvSpPr txBox="1">
            <a:spLocks noChangeArrowheads="1"/>
          </p:cNvSpPr>
          <p:nvPr/>
        </p:nvSpPr>
        <p:spPr bwMode="gray">
          <a:xfrm>
            <a:off x="683568" y="3356992"/>
            <a:ext cx="396044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uk-UA" sz="1400" dirty="0" smtClean="0">
                <a:solidFill>
                  <a:srgbClr val="000000"/>
                </a:solidFill>
              </a:rPr>
              <a:t>Активізація пізнавальної діяльності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59409" name="Group 17"/>
          <p:cNvGrpSpPr>
            <a:grpSpLocks/>
          </p:cNvGrpSpPr>
          <p:nvPr/>
        </p:nvGrpSpPr>
        <p:grpSpPr bwMode="auto">
          <a:xfrm>
            <a:off x="630238" y="4105275"/>
            <a:ext cx="4051300" cy="914400"/>
            <a:chOff x="2728" y="2640"/>
            <a:chExt cx="2552" cy="576"/>
          </a:xfrm>
        </p:grpSpPr>
        <p:sp>
          <p:nvSpPr>
            <p:cNvPr id="59410" name="Rectangle 18"/>
            <p:cNvSpPr>
              <a:spLocks noChangeArrowheads="1"/>
            </p:cNvSpPr>
            <p:nvPr/>
          </p:nvSpPr>
          <p:spPr bwMode="gray">
            <a:xfrm>
              <a:off x="2728" y="2640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59411" name="Rectangle 19"/>
            <p:cNvSpPr>
              <a:spLocks noChangeArrowheads="1"/>
            </p:cNvSpPr>
            <p:nvPr/>
          </p:nvSpPr>
          <p:spPr bwMode="gray">
            <a:xfrm>
              <a:off x="2742" y="2646"/>
              <a:ext cx="2529" cy="26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59412" name="Rectangle 20"/>
            <p:cNvSpPr>
              <a:spLocks noChangeArrowheads="1"/>
            </p:cNvSpPr>
            <p:nvPr/>
          </p:nvSpPr>
          <p:spPr bwMode="gray">
            <a:xfrm>
              <a:off x="2736" y="2896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61176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59413" name="Text Box 21"/>
          <p:cNvSpPr txBox="1">
            <a:spLocks noChangeArrowheads="1"/>
          </p:cNvSpPr>
          <p:nvPr/>
        </p:nvSpPr>
        <p:spPr bwMode="gray">
          <a:xfrm>
            <a:off x="683568" y="4437112"/>
            <a:ext cx="396044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400" dirty="0" smtClean="0">
                <a:solidFill>
                  <a:srgbClr val="000000"/>
                </a:solidFill>
              </a:rPr>
              <a:t>Інтерактивні форми навчання як засіб підвищення інтересу до вивчення хімії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9414" name="Text Box 22"/>
          <p:cNvSpPr txBox="1">
            <a:spLocks noChangeArrowheads="1"/>
          </p:cNvSpPr>
          <p:nvPr/>
        </p:nvSpPr>
        <p:spPr bwMode="white">
          <a:xfrm>
            <a:off x="1455738" y="5440363"/>
            <a:ext cx="243205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200" dirty="0" smtClean="0">
                <a:solidFill>
                  <a:srgbClr val="FFFFFF"/>
                </a:solidFill>
              </a:rPr>
              <a:t>2006-2011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59415" name="Text Box 23"/>
          <p:cNvSpPr txBox="1">
            <a:spLocks noChangeArrowheads="1"/>
          </p:cNvSpPr>
          <p:nvPr/>
        </p:nvSpPr>
        <p:spPr bwMode="gray">
          <a:xfrm>
            <a:off x="1487488" y="2814638"/>
            <a:ext cx="243205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200" dirty="0" smtClean="0">
                <a:solidFill>
                  <a:srgbClr val="FFFFFF"/>
                </a:solidFill>
              </a:rPr>
              <a:t>1999-2002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59416" name="Text Box 24"/>
          <p:cNvSpPr txBox="1">
            <a:spLocks noChangeArrowheads="1"/>
          </p:cNvSpPr>
          <p:nvPr/>
        </p:nvSpPr>
        <p:spPr bwMode="gray">
          <a:xfrm>
            <a:off x="1487488" y="4083050"/>
            <a:ext cx="243205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200" dirty="0" smtClean="0">
                <a:solidFill>
                  <a:srgbClr val="FFFFFF"/>
                </a:solidFill>
              </a:rPr>
              <a:t>2002-2006</a:t>
            </a:r>
            <a:endParaRPr lang="en-US" sz="2200" dirty="0">
              <a:solidFill>
                <a:srgbClr val="FFFFFF"/>
              </a:solidFill>
            </a:endParaRPr>
          </a:p>
        </p:txBody>
      </p:sp>
      <p:grpSp>
        <p:nvGrpSpPr>
          <p:cNvPr id="59425" name="Group 33"/>
          <p:cNvGrpSpPr>
            <a:grpSpLocks/>
          </p:cNvGrpSpPr>
          <p:nvPr/>
        </p:nvGrpSpPr>
        <p:grpSpPr bwMode="auto">
          <a:xfrm>
            <a:off x="630238" y="1474788"/>
            <a:ext cx="4051300" cy="914400"/>
            <a:chOff x="2728" y="983"/>
            <a:chExt cx="2552" cy="576"/>
          </a:xfrm>
        </p:grpSpPr>
        <p:sp>
          <p:nvSpPr>
            <p:cNvPr id="59426" name="Rectangle 34"/>
            <p:cNvSpPr>
              <a:spLocks noChangeArrowheads="1"/>
            </p:cNvSpPr>
            <p:nvPr/>
          </p:nvSpPr>
          <p:spPr bwMode="gray">
            <a:xfrm>
              <a:off x="2728" y="983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59427" name="Rectangle 35"/>
            <p:cNvSpPr>
              <a:spLocks noChangeArrowheads="1"/>
            </p:cNvSpPr>
            <p:nvPr/>
          </p:nvSpPr>
          <p:spPr bwMode="gray">
            <a:xfrm>
              <a:off x="2741" y="989"/>
              <a:ext cx="2530" cy="26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59428" name="Rectangle 36"/>
            <p:cNvSpPr>
              <a:spLocks noChangeArrowheads="1"/>
            </p:cNvSpPr>
            <p:nvPr/>
          </p:nvSpPr>
          <p:spPr bwMode="gray">
            <a:xfrm>
              <a:off x="2736" y="1239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61176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59429" name="Text Box 37"/>
          <p:cNvSpPr txBox="1">
            <a:spLocks noChangeArrowheads="1"/>
          </p:cNvSpPr>
          <p:nvPr/>
        </p:nvSpPr>
        <p:spPr bwMode="gray">
          <a:xfrm>
            <a:off x="1011238" y="1997075"/>
            <a:ext cx="32893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400" dirty="0" smtClean="0">
                <a:solidFill>
                  <a:srgbClr val="000000"/>
                </a:solidFill>
              </a:rPr>
              <a:t>Самостійна робота на уроках хімії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9430" name="Text Box 38"/>
          <p:cNvSpPr txBox="1">
            <a:spLocks noChangeArrowheads="1"/>
          </p:cNvSpPr>
          <p:nvPr/>
        </p:nvSpPr>
        <p:spPr bwMode="gray">
          <a:xfrm>
            <a:off x="1487488" y="1447800"/>
            <a:ext cx="243205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200" dirty="0" smtClean="0">
                <a:solidFill>
                  <a:srgbClr val="FFFFFF"/>
                </a:solidFill>
              </a:rPr>
              <a:t>1994-1999</a:t>
            </a:r>
            <a:endParaRPr lang="en-US" sz="2200" dirty="0">
              <a:solidFill>
                <a:srgbClr val="FFFFFF"/>
              </a:solidFill>
            </a:endParaRPr>
          </a:p>
        </p:txBody>
      </p:sp>
      <p:pic>
        <p:nvPicPr>
          <p:cNvPr id="59432" name="Picture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5940152" y="1268760"/>
            <a:ext cx="2412268" cy="321635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babochka9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338"/>
            <a:ext cx="8686800" cy="1066800"/>
          </a:xfrm>
        </p:spPr>
        <p:txBody>
          <a:bodyPr/>
          <a:lstStyle/>
          <a:p>
            <a:r>
              <a:rPr lang="uk-UA" dirty="0" smtClean="0"/>
              <a:t>Конкурс </a:t>
            </a:r>
            <a:r>
              <a:rPr lang="uk-UA" dirty="0" err="1" smtClean="0"/>
              <a:t>“Учитель</a:t>
            </a:r>
            <a:r>
              <a:rPr lang="uk-UA" dirty="0" smtClean="0"/>
              <a:t> року – 2006”</a:t>
            </a:r>
            <a:endParaRPr lang="en-US" dirty="0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868488" y="2057400"/>
            <a:ext cx="7275511" cy="4310063"/>
            <a:chOff x="1177" y="1296"/>
            <a:chExt cx="4583" cy="2715"/>
          </a:xfrm>
        </p:grpSpPr>
        <p:sp>
          <p:nvSpPr>
            <p:cNvPr id="89106" name="Freeform 18"/>
            <p:cNvSpPr>
              <a:spLocks/>
            </p:cNvSpPr>
            <p:nvPr/>
          </p:nvSpPr>
          <p:spPr bwMode="gray">
            <a:xfrm rot="-794496">
              <a:off x="2989" y="1859"/>
              <a:ext cx="725" cy="20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14"/>
                </a:cxn>
                <a:cxn ang="0">
                  <a:pos x="98" y="32"/>
                </a:cxn>
                <a:cxn ang="0">
                  <a:pos x="147" y="54"/>
                </a:cxn>
                <a:cxn ang="0">
                  <a:pos x="195" y="81"/>
                </a:cxn>
                <a:cxn ang="0">
                  <a:pos x="242" y="111"/>
                </a:cxn>
                <a:cxn ang="0">
                  <a:pos x="288" y="147"/>
                </a:cxn>
                <a:cxn ang="0">
                  <a:pos x="333" y="185"/>
                </a:cxn>
                <a:cxn ang="0">
                  <a:pos x="377" y="228"/>
                </a:cxn>
                <a:cxn ang="0">
                  <a:pos x="418" y="275"/>
                </a:cxn>
                <a:cxn ang="0">
                  <a:pos x="457" y="325"/>
                </a:cxn>
                <a:cxn ang="0">
                  <a:pos x="493" y="379"/>
                </a:cxn>
                <a:cxn ang="0">
                  <a:pos x="526" y="437"/>
                </a:cxn>
                <a:cxn ang="0">
                  <a:pos x="555" y="497"/>
                </a:cxn>
                <a:cxn ang="0">
                  <a:pos x="582" y="562"/>
                </a:cxn>
                <a:cxn ang="0">
                  <a:pos x="604" y="630"/>
                </a:cxn>
                <a:cxn ang="0">
                  <a:pos x="621" y="700"/>
                </a:cxn>
                <a:cxn ang="0">
                  <a:pos x="634" y="774"/>
                </a:cxn>
                <a:cxn ang="0">
                  <a:pos x="642" y="851"/>
                </a:cxn>
                <a:cxn ang="0">
                  <a:pos x="646" y="930"/>
                </a:cxn>
                <a:cxn ang="0">
                  <a:pos x="643" y="1011"/>
                </a:cxn>
                <a:cxn ang="0">
                  <a:pos x="636" y="1086"/>
                </a:cxn>
                <a:cxn ang="0">
                  <a:pos x="623" y="1160"/>
                </a:cxn>
                <a:cxn ang="0">
                  <a:pos x="607" y="1230"/>
                </a:cxn>
                <a:cxn ang="0">
                  <a:pos x="585" y="1297"/>
                </a:cxn>
                <a:cxn ang="0">
                  <a:pos x="561" y="1361"/>
                </a:cxn>
                <a:cxn ang="0">
                  <a:pos x="533" y="1421"/>
                </a:cxn>
                <a:cxn ang="0">
                  <a:pos x="500" y="1478"/>
                </a:cxn>
                <a:cxn ang="0">
                  <a:pos x="466" y="1532"/>
                </a:cxn>
                <a:cxn ang="0">
                  <a:pos x="428" y="1582"/>
                </a:cxn>
                <a:cxn ang="0">
                  <a:pos x="388" y="1627"/>
                </a:cxn>
                <a:cxn ang="0">
                  <a:pos x="345" y="1670"/>
                </a:cxn>
                <a:cxn ang="0">
                  <a:pos x="301" y="1709"/>
                </a:cxn>
                <a:cxn ang="0">
                  <a:pos x="254" y="1744"/>
                </a:cxn>
                <a:cxn ang="0">
                  <a:pos x="205" y="1776"/>
                </a:cxn>
                <a:cxn ang="0">
                  <a:pos x="156" y="1803"/>
                </a:cxn>
                <a:cxn ang="0">
                  <a:pos x="104" y="1826"/>
                </a:cxn>
                <a:cxn ang="0">
                  <a:pos x="53" y="1846"/>
                </a:cxn>
                <a:cxn ang="0">
                  <a:pos x="0" y="1861"/>
                </a:cxn>
                <a:cxn ang="0">
                  <a:pos x="0" y="0"/>
                </a:cxn>
              </a:cxnLst>
              <a:rect l="0" t="0" r="r" b="b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003399">
                    <a:gamma/>
                    <a:tint val="0"/>
                    <a:invGamma/>
                  </a:srgbClr>
                </a:gs>
                <a:gs pos="100000">
                  <a:srgbClr val="003399"/>
                </a:gs>
              </a:gsLst>
              <a:lin ang="0" scaled="1"/>
            </a:gra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89107" name="Freeform 19"/>
            <p:cNvSpPr>
              <a:spLocks/>
            </p:cNvSpPr>
            <p:nvPr/>
          </p:nvSpPr>
          <p:spPr bwMode="gray">
            <a:xfrm rot="5461794">
              <a:off x="1859" y="1577"/>
              <a:ext cx="725" cy="20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14"/>
                </a:cxn>
                <a:cxn ang="0">
                  <a:pos x="98" y="32"/>
                </a:cxn>
                <a:cxn ang="0">
                  <a:pos x="147" y="54"/>
                </a:cxn>
                <a:cxn ang="0">
                  <a:pos x="195" y="81"/>
                </a:cxn>
                <a:cxn ang="0">
                  <a:pos x="242" y="111"/>
                </a:cxn>
                <a:cxn ang="0">
                  <a:pos x="288" y="147"/>
                </a:cxn>
                <a:cxn ang="0">
                  <a:pos x="333" y="185"/>
                </a:cxn>
                <a:cxn ang="0">
                  <a:pos x="377" y="228"/>
                </a:cxn>
                <a:cxn ang="0">
                  <a:pos x="418" y="275"/>
                </a:cxn>
                <a:cxn ang="0">
                  <a:pos x="457" y="325"/>
                </a:cxn>
                <a:cxn ang="0">
                  <a:pos x="493" y="379"/>
                </a:cxn>
                <a:cxn ang="0">
                  <a:pos x="526" y="437"/>
                </a:cxn>
                <a:cxn ang="0">
                  <a:pos x="555" y="497"/>
                </a:cxn>
                <a:cxn ang="0">
                  <a:pos x="582" y="562"/>
                </a:cxn>
                <a:cxn ang="0">
                  <a:pos x="604" y="630"/>
                </a:cxn>
                <a:cxn ang="0">
                  <a:pos x="621" y="700"/>
                </a:cxn>
                <a:cxn ang="0">
                  <a:pos x="634" y="774"/>
                </a:cxn>
                <a:cxn ang="0">
                  <a:pos x="642" y="851"/>
                </a:cxn>
                <a:cxn ang="0">
                  <a:pos x="646" y="930"/>
                </a:cxn>
                <a:cxn ang="0">
                  <a:pos x="643" y="1011"/>
                </a:cxn>
                <a:cxn ang="0">
                  <a:pos x="636" y="1086"/>
                </a:cxn>
                <a:cxn ang="0">
                  <a:pos x="623" y="1160"/>
                </a:cxn>
                <a:cxn ang="0">
                  <a:pos x="607" y="1230"/>
                </a:cxn>
                <a:cxn ang="0">
                  <a:pos x="585" y="1297"/>
                </a:cxn>
                <a:cxn ang="0">
                  <a:pos x="561" y="1361"/>
                </a:cxn>
                <a:cxn ang="0">
                  <a:pos x="533" y="1421"/>
                </a:cxn>
                <a:cxn ang="0">
                  <a:pos x="500" y="1478"/>
                </a:cxn>
                <a:cxn ang="0">
                  <a:pos x="466" y="1532"/>
                </a:cxn>
                <a:cxn ang="0">
                  <a:pos x="428" y="1582"/>
                </a:cxn>
                <a:cxn ang="0">
                  <a:pos x="388" y="1627"/>
                </a:cxn>
                <a:cxn ang="0">
                  <a:pos x="345" y="1670"/>
                </a:cxn>
                <a:cxn ang="0">
                  <a:pos x="301" y="1709"/>
                </a:cxn>
                <a:cxn ang="0">
                  <a:pos x="254" y="1744"/>
                </a:cxn>
                <a:cxn ang="0">
                  <a:pos x="205" y="1776"/>
                </a:cxn>
                <a:cxn ang="0">
                  <a:pos x="156" y="1803"/>
                </a:cxn>
                <a:cxn ang="0">
                  <a:pos x="104" y="1826"/>
                </a:cxn>
                <a:cxn ang="0">
                  <a:pos x="53" y="1846"/>
                </a:cxn>
                <a:cxn ang="0">
                  <a:pos x="0" y="1861"/>
                </a:cxn>
                <a:cxn ang="0">
                  <a:pos x="0" y="0"/>
                </a:cxn>
              </a:cxnLst>
              <a:rect l="0" t="0" r="r" b="b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006699">
                    <a:gamma/>
                    <a:tint val="0"/>
                    <a:invGamma/>
                  </a:srgbClr>
                </a:gs>
                <a:gs pos="100000">
                  <a:srgbClr val="006699"/>
                </a:gs>
              </a:gsLst>
              <a:lin ang="0" scaled="1"/>
            </a:gra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89108" name="Freeform 20"/>
            <p:cNvSpPr>
              <a:spLocks/>
            </p:cNvSpPr>
            <p:nvPr/>
          </p:nvSpPr>
          <p:spPr bwMode="gray">
            <a:xfrm rot="-7471624">
              <a:off x="3024" y="614"/>
              <a:ext cx="725" cy="20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14"/>
                </a:cxn>
                <a:cxn ang="0">
                  <a:pos x="98" y="32"/>
                </a:cxn>
                <a:cxn ang="0">
                  <a:pos x="147" y="54"/>
                </a:cxn>
                <a:cxn ang="0">
                  <a:pos x="195" y="81"/>
                </a:cxn>
                <a:cxn ang="0">
                  <a:pos x="242" y="111"/>
                </a:cxn>
                <a:cxn ang="0">
                  <a:pos x="288" y="147"/>
                </a:cxn>
                <a:cxn ang="0">
                  <a:pos x="333" y="185"/>
                </a:cxn>
                <a:cxn ang="0">
                  <a:pos x="377" y="228"/>
                </a:cxn>
                <a:cxn ang="0">
                  <a:pos x="418" y="275"/>
                </a:cxn>
                <a:cxn ang="0">
                  <a:pos x="457" y="325"/>
                </a:cxn>
                <a:cxn ang="0">
                  <a:pos x="493" y="379"/>
                </a:cxn>
                <a:cxn ang="0">
                  <a:pos x="526" y="437"/>
                </a:cxn>
                <a:cxn ang="0">
                  <a:pos x="555" y="497"/>
                </a:cxn>
                <a:cxn ang="0">
                  <a:pos x="582" y="562"/>
                </a:cxn>
                <a:cxn ang="0">
                  <a:pos x="604" y="630"/>
                </a:cxn>
                <a:cxn ang="0">
                  <a:pos x="621" y="700"/>
                </a:cxn>
                <a:cxn ang="0">
                  <a:pos x="634" y="774"/>
                </a:cxn>
                <a:cxn ang="0">
                  <a:pos x="642" y="851"/>
                </a:cxn>
                <a:cxn ang="0">
                  <a:pos x="646" y="930"/>
                </a:cxn>
                <a:cxn ang="0">
                  <a:pos x="643" y="1011"/>
                </a:cxn>
                <a:cxn ang="0">
                  <a:pos x="636" y="1086"/>
                </a:cxn>
                <a:cxn ang="0">
                  <a:pos x="623" y="1160"/>
                </a:cxn>
                <a:cxn ang="0">
                  <a:pos x="607" y="1230"/>
                </a:cxn>
                <a:cxn ang="0">
                  <a:pos x="585" y="1297"/>
                </a:cxn>
                <a:cxn ang="0">
                  <a:pos x="561" y="1361"/>
                </a:cxn>
                <a:cxn ang="0">
                  <a:pos x="533" y="1421"/>
                </a:cxn>
                <a:cxn ang="0">
                  <a:pos x="500" y="1478"/>
                </a:cxn>
                <a:cxn ang="0">
                  <a:pos x="466" y="1532"/>
                </a:cxn>
                <a:cxn ang="0">
                  <a:pos x="428" y="1582"/>
                </a:cxn>
                <a:cxn ang="0">
                  <a:pos x="388" y="1627"/>
                </a:cxn>
                <a:cxn ang="0">
                  <a:pos x="345" y="1670"/>
                </a:cxn>
                <a:cxn ang="0">
                  <a:pos x="301" y="1709"/>
                </a:cxn>
                <a:cxn ang="0">
                  <a:pos x="254" y="1744"/>
                </a:cxn>
                <a:cxn ang="0">
                  <a:pos x="205" y="1776"/>
                </a:cxn>
                <a:cxn ang="0">
                  <a:pos x="156" y="1803"/>
                </a:cxn>
                <a:cxn ang="0">
                  <a:pos x="104" y="1826"/>
                </a:cxn>
                <a:cxn ang="0">
                  <a:pos x="53" y="1846"/>
                </a:cxn>
                <a:cxn ang="0">
                  <a:pos x="0" y="1861"/>
                </a:cxn>
                <a:cxn ang="0">
                  <a:pos x="0" y="0"/>
                </a:cxn>
              </a:cxnLst>
              <a:rect l="0" t="0" r="r" b="b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008A00">
                    <a:gamma/>
                    <a:tint val="0"/>
                    <a:invGamma/>
                  </a:srgbClr>
                </a:gs>
                <a:gs pos="100000">
                  <a:srgbClr val="008A00"/>
                </a:gs>
              </a:gsLst>
              <a:lin ang="0" scaled="1"/>
            </a:gra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1177" y="1440"/>
              <a:ext cx="3335" cy="2571"/>
              <a:chOff x="768" y="1104"/>
              <a:chExt cx="3984" cy="3072"/>
            </a:xfrm>
          </p:grpSpPr>
          <p:sp>
            <p:nvSpPr>
              <p:cNvPr id="89110" name="Freeform 22"/>
              <p:cNvSpPr>
                <a:spLocks/>
              </p:cNvSpPr>
              <p:nvPr/>
            </p:nvSpPr>
            <p:spPr bwMode="gray">
              <a:xfrm>
                <a:off x="2784" y="1680"/>
                <a:ext cx="866" cy="24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14"/>
                  </a:cxn>
                  <a:cxn ang="0">
                    <a:pos x="98" y="32"/>
                  </a:cxn>
                  <a:cxn ang="0">
                    <a:pos x="147" y="54"/>
                  </a:cxn>
                  <a:cxn ang="0">
                    <a:pos x="195" y="81"/>
                  </a:cxn>
                  <a:cxn ang="0">
                    <a:pos x="242" y="111"/>
                  </a:cxn>
                  <a:cxn ang="0">
                    <a:pos x="288" y="147"/>
                  </a:cxn>
                  <a:cxn ang="0">
                    <a:pos x="333" y="185"/>
                  </a:cxn>
                  <a:cxn ang="0">
                    <a:pos x="377" y="228"/>
                  </a:cxn>
                  <a:cxn ang="0">
                    <a:pos x="418" y="275"/>
                  </a:cxn>
                  <a:cxn ang="0">
                    <a:pos x="457" y="325"/>
                  </a:cxn>
                  <a:cxn ang="0">
                    <a:pos x="493" y="379"/>
                  </a:cxn>
                  <a:cxn ang="0">
                    <a:pos x="526" y="437"/>
                  </a:cxn>
                  <a:cxn ang="0">
                    <a:pos x="555" y="497"/>
                  </a:cxn>
                  <a:cxn ang="0">
                    <a:pos x="582" y="562"/>
                  </a:cxn>
                  <a:cxn ang="0">
                    <a:pos x="604" y="630"/>
                  </a:cxn>
                  <a:cxn ang="0">
                    <a:pos x="621" y="700"/>
                  </a:cxn>
                  <a:cxn ang="0">
                    <a:pos x="634" y="774"/>
                  </a:cxn>
                  <a:cxn ang="0">
                    <a:pos x="642" y="851"/>
                  </a:cxn>
                  <a:cxn ang="0">
                    <a:pos x="646" y="930"/>
                  </a:cxn>
                  <a:cxn ang="0">
                    <a:pos x="643" y="1011"/>
                  </a:cxn>
                  <a:cxn ang="0">
                    <a:pos x="636" y="1086"/>
                  </a:cxn>
                  <a:cxn ang="0">
                    <a:pos x="623" y="1160"/>
                  </a:cxn>
                  <a:cxn ang="0">
                    <a:pos x="607" y="1230"/>
                  </a:cxn>
                  <a:cxn ang="0">
                    <a:pos x="585" y="1297"/>
                  </a:cxn>
                  <a:cxn ang="0">
                    <a:pos x="561" y="1361"/>
                  </a:cxn>
                  <a:cxn ang="0">
                    <a:pos x="533" y="1421"/>
                  </a:cxn>
                  <a:cxn ang="0">
                    <a:pos x="500" y="1478"/>
                  </a:cxn>
                  <a:cxn ang="0">
                    <a:pos x="466" y="1532"/>
                  </a:cxn>
                  <a:cxn ang="0">
                    <a:pos x="428" y="1582"/>
                  </a:cxn>
                  <a:cxn ang="0">
                    <a:pos x="388" y="1627"/>
                  </a:cxn>
                  <a:cxn ang="0">
                    <a:pos x="345" y="1670"/>
                  </a:cxn>
                  <a:cxn ang="0">
                    <a:pos x="301" y="1709"/>
                  </a:cxn>
                  <a:cxn ang="0">
                    <a:pos x="254" y="1744"/>
                  </a:cxn>
                  <a:cxn ang="0">
                    <a:pos x="205" y="1776"/>
                  </a:cxn>
                  <a:cxn ang="0">
                    <a:pos x="156" y="1803"/>
                  </a:cxn>
                  <a:cxn ang="0">
                    <a:pos x="104" y="1826"/>
                  </a:cxn>
                  <a:cxn ang="0">
                    <a:pos x="53" y="1846"/>
                  </a:cxn>
                  <a:cxn ang="0">
                    <a:pos x="0" y="1861"/>
                  </a:cxn>
                  <a:cxn ang="0">
                    <a:pos x="0" y="0"/>
                  </a:cxn>
                </a:cxnLst>
                <a:rect l="0" t="0" r="r" b="b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9BF8B"/>
                  </a:gs>
                </a:gsLst>
                <a:lin ang="0" scaled="1"/>
              </a:gra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89111" name="Freeform 23"/>
              <p:cNvSpPr>
                <a:spLocks/>
              </p:cNvSpPr>
              <p:nvPr/>
            </p:nvSpPr>
            <p:spPr bwMode="gray">
              <a:xfrm rot="6256290">
                <a:off x="1583" y="1153"/>
                <a:ext cx="866" cy="24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14"/>
                  </a:cxn>
                  <a:cxn ang="0">
                    <a:pos x="98" y="32"/>
                  </a:cxn>
                  <a:cxn ang="0">
                    <a:pos x="147" y="54"/>
                  </a:cxn>
                  <a:cxn ang="0">
                    <a:pos x="195" y="81"/>
                  </a:cxn>
                  <a:cxn ang="0">
                    <a:pos x="242" y="111"/>
                  </a:cxn>
                  <a:cxn ang="0">
                    <a:pos x="288" y="147"/>
                  </a:cxn>
                  <a:cxn ang="0">
                    <a:pos x="333" y="185"/>
                  </a:cxn>
                  <a:cxn ang="0">
                    <a:pos x="377" y="228"/>
                  </a:cxn>
                  <a:cxn ang="0">
                    <a:pos x="418" y="275"/>
                  </a:cxn>
                  <a:cxn ang="0">
                    <a:pos x="457" y="325"/>
                  </a:cxn>
                  <a:cxn ang="0">
                    <a:pos x="493" y="379"/>
                  </a:cxn>
                  <a:cxn ang="0">
                    <a:pos x="526" y="437"/>
                  </a:cxn>
                  <a:cxn ang="0">
                    <a:pos x="555" y="497"/>
                  </a:cxn>
                  <a:cxn ang="0">
                    <a:pos x="582" y="562"/>
                  </a:cxn>
                  <a:cxn ang="0">
                    <a:pos x="604" y="630"/>
                  </a:cxn>
                  <a:cxn ang="0">
                    <a:pos x="621" y="700"/>
                  </a:cxn>
                  <a:cxn ang="0">
                    <a:pos x="634" y="774"/>
                  </a:cxn>
                  <a:cxn ang="0">
                    <a:pos x="642" y="851"/>
                  </a:cxn>
                  <a:cxn ang="0">
                    <a:pos x="646" y="930"/>
                  </a:cxn>
                  <a:cxn ang="0">
                    <a:pos x="643" y="1011"/>
                  </a:cxn>
                  <a:cxn ang="0">
                    <a:pos x="636" y="1086"/>
                  </a:cxn>
                  <a:cxn ang="0">
                    <a:pos x="623" y="1160"/>
                  </a:cxn>
                  <a:cxn ang="0">
                    <a:pos x="607" y="1230"/>
                  </a:cxn>
                  <a:cxn ang="0">
                    <a:pos x="585" y="1297"/>
                  </a:cxn>
                  <a:cxn ang="0">
                    <a:pos x="561" y="1361"/>
                  </a:cxn>
                  <a:cxn ang="0">
                    <a:pos x="533" y="1421"/>
                  </a:cxn>
                  <a:cxn ang="0">
                    <a:pos x="500" y="1478"/>
                  </a:cxn>
                  <a:cxn ang="0">
                    <a:pos x="466" y="1532"/>
                  </a:cxn>
                  <a:cxn ang="0">
                    <a:pos x="428" y="1582"/>
                  </a:cxn>
                  <a:cxn ang="0">
                    <a:pos x="388" y="1627"/>
                  </a:cxn>
                  <a:cxn ang="0">
                    <a:pos x="345" y="1670"/>
                  </a:cxn>
                  <a:cxn ang="0">
                    <a:pos x="301" y="1709"/>
                  </a:cxn>
                  <a:cxn ang="0">
                    <a:pos x="254" y="1744"/>
                  </a:cxn>
                  <a:cxn ang="0">
                    <a:pos x="205" y="1776"/>
                  </a:cxn>
                  <a:cxn ang="0">
                    <a:pos x="156" y="1803"/>
                  </a:cxn>
                  <a:cxn ang="0">
                    <a:pos x="104" y="1826"/>
                  </a:cxn>
                  <a:cxn ang="0">
                    <a:pos x="53" y="1846"/>
                  </a:cxn>
                  <a:cxn ang="0">
                    <a:pos x="0" y="1861"/>
                  </a:cxn>
                  <a:cxn ang="0">
                    <a:pos x="0" y="0"/>
                  </a:cxn>
                </a:cxnLst>
                <a:rect l="0" t="0" r="r" b="b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9BF8B"/>
                  </a:gs>
                </a:gsLst>
                <a:lin ang="0" scaled="1"/>
              </a:gra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89112" name="Freeform 24"/>
              <p:cNvSpPr>
                <a:spLocks/>
              </p:cNvSpPr>
              <p:nvPr/>
            </p:nvSpPr>
            <p:spPr bwMode="gray">
              <a:xfrm rot="-6677128">
                <a:off x="3071" y="289"/>
                <a:ext cx="866" cy="24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14"/>
                  </a:cxn>
                  <a:cxn ang="0">
                    <a:pos x="98" y="32"/>
                  </a:cxn>
                  <a:cxn ang="0">
                    <a:pos x="147" y="54"/>
                  </a:cxn>
                  <a:cxn ang="0">
                    <a:pos x="195" y="81"/>
                  </a:cxn>
                  <a:cxn ang="0">
                    <a:pos x="242" y="111"/>
                  </a:cxn>
                  <a:cxn ang="0">
                    <a:pos x="288" y="147"/>
                  </a:cxn>
                  <a:cxn ang="0">
                    <a:pos x="333" y="185"/>
                  </a:cxn>
                  <a:cxn ang="0">
                    <a:pos x="377" y="228"/>
                  </a:cxn>
                  <a:cxn ang="0">
                    <a:pos x="418" y="275"/>
                  </a:cxn>
                  <a:cxn ang="0">
                    <a:pos x="457" y="325"/>
                  </a:cxn>
                  <a:cxn ang="0">
                    <a:pos x="493" y="379"/>
                  </a:cxn>
                  <a:cxn ang="0">
                    <a:pos x="526" y="437"/>
                  </a:cxn>
                  <a:cxn ang="0">
                    <a:pos x="555" y="497"/>
                  </a:cxn>
                  <a:cxn ang="0">
                    <a:pos x="582" y="562"/>
                  </a:cxn>
                  <a:cxn ang="0">
                    <a:pos x="604" y="630"/>
                  </a:cxn>
                  <a:cxn ang="0">
                    <a:pos x="621" y="700"/>
                  </a:cxn>
                  <a:cxn ang="0">
                    <a:pos x="634" y="774"/>
                  </a:cxn>
                  <a:cxn ang="0">
                    <a:pos x="642" y="851"/>
                  </a:cxn>
                  <a:cxn ang="0">
                    <a:pos x="646" y="930"/>
                  </a:cxn>
                  <a:cxn ang="0">
                    <a:pos x="643" y="1011"/>
                  </a:cxn>
                  <a:cxn ang="0">
                    <a:pos x="636" y="1086"/>
                  </a:cxn>
                  <a:cxn ang="0">
                    <a:pos x="623" y="1160"/>
                  </a:cxn>
                  <a:cxn ang="0">
                    <a:pos x="607" y="1230"/>
                  </a:cxn>
                  <a:cxn ang="0">
                    <a:pos x="585" y="1297"/>
                  </a:cxn>
                  <a:cxn ang="0">
                    <a:pos x="561" y="1361"/>
                  </a:cxn>
                  <a:cxn ang="0">
                    <a:pos x="533" y="1421"/>
                  </a:cxn>
                  <a:cxn ang="0">
                    <a:pos x="500" y="1478"/>
                  </a:cxn>
                  <a:cxn ang="0">
                    <a:pos x="466" y="1532"/>
                  </a:cxn>
                  <a:cxn ang="0">
                    <a:pos x="428" y="1582"/>
                  </a:cxn>
                  <a:cxn ang="0">
                    <a:pos x="388" y="1627"/>
                  </a:cxn>
                  <a:cxn ang="0">
                    <a:pos x="345" y="1670"/>
                  </a:cxn>
                  <a:cxn ang="0">
                    <a:pos x="301" y="1709"/>
                  </a:cxn>
                  <a:cxn ang="0">
                    <a:pos x="254" y="1744"/>
                  </a:cxn>
                  <a:cxn ang="0">
                    <a:pos x="205" y="1776"/>
                  </a:cxn>
                  <a:cxn ang="0">
                    <a:pos x="156" y="1803"/>
                  </a:cxn>
                  <a:cxn ang="0">
                    <a:pos x="104" y="1826"/>
                  </a:cxn>
                  <a:cxn ang="0">
                    <a:pos x="53" y="1846"/>
                  </a:cxn>
                  <a:cxn ang="0">
                    <a:pos x="0" y="1861"/>
                  </a:cxn>
                  <a:cxn ang="0">
                    <a:pos x="0" y="0"/>
                  </a:cxn>
                </a:cxnLst>
                <a:rect l="0" t="0" r="r" b="b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9BF8B"/>
                  </a:gs>
                </a:gsLst>
                <a:lin ang="0" scaled="1"/>
              </a:gra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2543" y="1899"/>
              <a:ext cx="844" cy="843"/>
              <a:chOff x="2016" y="1920"/>
              <a:chExt cx="1680" cy="1680"/>
            </a:xfrm>
          </p:grpSpPr>
          <p:sp>
            <p:nvSpPr>
              <p:cNvPr id="89114" name="Oval 2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14343"/>
                  </a:gs>
                  <a:gs pos="100000">
                    <a:srgbClr val="F14343">
                      <a:gamma/>
                      <a:shade val="60784"/>
                      <a:invGamma/>
                    </a:srgbClr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9115" name="Freeform 2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</p:grpSp>
        <p:sp>
          <p:nvSpPr>
            <p:cNvPr id="89116" name="Text Box 28"/>
            <p:cNvSpPr txBox="1">
              <a:spLocks noChangeArrowheads="1"/>
            </p:cNvSpPr>
            <p:nvPr/>
          </p:nvSpPr>
          <p:spPr bwMode="gray">
            <a:xfrm>
              <a:off x="2620" y="2208"/>
              <a:ext cx="690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2006</a:t>
              </a:r>
              <a:endPara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119" name="Text Box 31"/>
            <p:cNvSpPr txBox="1">
              <a:spLocks noChangeArrowheads="1"/>
            </p:cNvSpPr>
            <p:nvPr/>
          </p:nvSpPr>
          <p:spPr bwMode="auto">
            <a:xfrm>
              <a:off x="3651" y="2205"/>
              <a:ext cx="2109" cy="9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uk-UA" sz="2400" dirty="0" smtClean="0">
                  <a:solidFill>
                    <a:srgbClr val="333333"/>
                  </a:solidFill>
                </a:rPr>
                <a:t>Впровадження інноваційних технологій у  викладання хімії</a:t>
              </a:r>
              <a:endParaRPr lang="en-US" sz="2400" dirty="0">
                <a:solidFill>
                  <a:srgbClr val="333333"/>
                </a:solidFill>
              </a:endParaRPr>
            </a:p>
          </p:txBody>
        </p:sp>
      </p:grpSp>
      <p:pic>
        <p:nvPicPr>
          <p:cNvPr id="19" name="Picture 8" descr="Копия ио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124744"/>
            <a:ext cx="2952750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0" name="Picture 9" descr="Копия (2) ио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710113"/>
            <a:ext cx="3168650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8" descr="babochka9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5" name="Picture 21" descr="E:\вчитель року 2014-2015\фото\IMG_16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9311" y="4544615"/>
            <a:ext cx="3084689" cy="23133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006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2987824" y="0"/>
            <a:ext cx="1714500" cy="2552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2011 - …</a:t>
            </a:r>
            <a:endParaRPr lang="en-US" dirty="0"/>
          </a:p>
        </p:txBody>
      </p:sp>
      <p:grpSp>
        <p:nvGrpSpPr>
          <p:cNvPr id="41987" name="Group 3"/>
          <p:cNvGrpSpPr>
            <a:grpSpLocks/>
          </p:cNvGrpSpPr>
          <p:nvPr/>
        </p:nvGrpSpPr>
        <p:grpSpPr bwMode="auto">
          <a:xfrm>
            <a:off x="6019800" y="2743200"/>
            <a:ext cx="1800225" cy="1711325"/>
            <a:chOff x="144" y="384"/>
            <a:chExt cx="2080" cy="2081"/>
          </a:xfrm>
        </p:grpSpPr>
        <p:sp>
          <p:nvSpPr>
            <p:cNvPr id="41988" name="Oval 4"/>
            <p:cNvSpPr>
              <a:spLocks noChangeArrowheads="1"/>
            </p:cNvSpPr>
            <p:nvPr/>
          </p:nvSpPr>
          <p:spPr bwMode="ltGray">
            <a:xfrm>
              <a:off x="144" y="384"/>
              <a:ext cx="2080" cy="2081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22353"/>
                    <a:invGamma/>
                    <a:alpha val="71001"/>
                  </a:schemeClr>
                </a:gs>
                <a:gs pos="50000">
                  <a:schemeClr val="folHlink">
                    <a:alpha val="80000"/>
                  </a:schemeClr>
                </a:gs>
                <a:gs pos="100000">
                  <a:schemeClr val="folHlink">
                    <a:gamma/>
                    <a:shade val="22353"/>
                    <a:invGamma/>
                    <a:alpha val="71001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pic>
          <p:nvPicPr>
            <p:cNvPr id="41989" name="Picture 5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ltGray">
            <a:xfrm>
              <a:off x="227" y="392"/>
              <a:ext cx="1918" cy="1011"/>
            </a:xfrm>
            <a:prstGeom prst="rect">
              <a:avLst/>
            </a:prstGeom>
            <a:noFill/>
          </p:spPr>
        </p:pic>
        <p:pic>
          <p:nvPicPr>
            <p:cNvPr id="41990" name="Picture 6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ltGray">
            <a:xfrm flipV="1">
              <a:off x="228" y="1437"/>
              <a:ext cx="1918" cy="1011"/>
            </a:xfrm>
            <a:prstGeom prst="rect">
              <a:avLst/>
            </a:prstGeom>
            <a:noFill/>
          </p:spPr>
        </p:pic>
      </p:grpSp>
      <p:sp>
        <p:nvSpPr>
          <p:cNvPr id="41991" name="Oval 7"/>
          <p:cNvSpPr>
            <a:spLocks noChangeArrowheads="1"/>
          </p:cNvSpPr>
          <p:nvPr/>
        </p:nvSpPr>
        <p:spPr bwMode="ltGray">
          <a:xfrm>
            <a:off x="3400425" y="4038600"/>
            <a:ext cx="2185988" cy="21859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31765"/>
                  <a:invGamma/>
                  <a:alpha val="71001"/>
                </a:schemeClr>
              </a:gs>
              <a:gs pos="50000">
                <a:schemeClr val="hlink">
                  <a:alpha val="80000"/>
                </a:schemeClr>
              </a:gs>
              <a:gs pos="100000">
                <a:schemeClr val="hlink">
                  <a:gamma/>
                  <a:shade val="31765"/>
                  <a:invGamma/>
                  <a:alpha val="71001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pic>
        <p:nvPicPr>
          <p:cNvPr id="41992" name="Picture 8" descr="Picture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3487738" y="4046538"/>
            <a:ext cx="2016125" cy="1062037"/>
          </a:xfrm>
          <a:prstGeom prst="rect">
            <a:avLst/>
          </a:prstGeom>
          <a:noFill/>
          <a:effectLst/>
        </p:spPr>
      </p:pic>
      <p:pic>
        <p:nvPicPr>
          <p:cNvPr id="41993" name="Picture 9" descr="Picture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 flipV="1">
            <a:off x="3489325" y="5145088"/>
            <a:ext cx="2014538" cy="1062037"/>
          </a:xfrm>
          <a:prstGeom prst="rect">
            <a:avLst/>
          </a:prstGeom>
          <a:noFill/>
          <a:effectLst/>
        </p:spPr>
      </p:pic>
      <p:sp>
        <p:nvSpPr>
          <p:cNvPr id="41994" name="Oval 10"/>
          <p:cNvSpPr>
            <a:spLocks noChangeArrowheads="1"/>
          </p:cNvSpPr>
          <p:nvPr/>
        </p:nvSpPr>
        <p:spPr bwMode="ltGray">
          <a:xfrm>
            <a:off x="649288" y="2243138"/>
            <a:ext cx="2901950" cy="290036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31765"/>
                  <a:invGamma/>
                </a:schemeClr>
              </a:gs>
              <a:gs pos="50000">
                <a:schemeClr val="accent1">
                  <a:alpha val="80000"/>
                </a:schemeClr>
              </a:gs>
              <a:gs pos="100000">
                <a:schemeClr val="accent1">
                  <a:gamma/>
                  <a:shade val="31765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pic>
        <p:nvPicPr>
          <p:cNvPr id="41995" name="Picture 11" descr="Picture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765175" y="2254250"/>
            <a:ext cx="2676525" cy="1409700"/>
          </a:xfrm>
          <a:prstGeom prst="rect">
            <a:avLst/>
          </a:prstGeom>
          <a:noFill/>
        </p:spPr>
      </p:pic>
      <p:pic>
        <p:nvPicPr>
          <p:cNvPr id="41996" name="Picture 12" descr="Picture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 flipV="1">
            <a:off x="766763" y="3709988"/>
            <a:ext cx="2674937" cy="1409700"/>
          </a:xfrm>
          <a:prstGeom prst="rect">
            <a:avLst/>
          </a:prstGeom>
          <a:noFill/>
        </p:spPr>
      </p:pic>
      <p:sp>
        <p:nvSpPr>
          <p:cNvPr id="41997" name="Text Box 4"/>
          <p:cNvSpPr txBox="1">
            <a:spLocks noChangeArrowheads="1"/>
          </p:cNvSpPr>
          <p:nvPr/>
        </p:nvSpPr>
        <p:spPr bwMode="black">
          <a:xfrm>
            <a:off x="1089025" y="2870200"/>
            <a:ext cx="207962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uk-UA" sz="2400" dirty="0" smtClean="0"/>
              <a:t>Спеціаліст вищої категорії</a:t>
            </a:r>
            <a:endParaRPr lang="en-US" sz="2400" dirty="0"/>
          </a:p>
        </p:txBody>
      </p:sp>
      <p:sp>
        <p:nvSpPr>
          <p:cNvPr id="41998" name="WordArt 14"/>
          <p:cNvSpPr>
            <a:spLocks noChangeArrowheads="1" noChangeShapeType="1" noTextEdit="1"/>
          </p:cNvSpPr>
          <p:nvPr/>
        </p:nvSpPr>
        <p:spPr bwMode="invGray">
          <a:xfrm>
            <a:off x="381000" y="1974850"/>
            <a:ext cx="3416300" cy="32781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589643"/>
              </a:avLst>
            </a:prstTxWarp>
          </a:bodyPr>
          <a:lstStyle/>
          <a:p>
            <a:pPr algn="ctr"/>
            <a:r>
              <a:rPr lang="uk-UA" sz="28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28398" dir="3806097" algn="ctr" rotWithShape="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Звання старший вчитель</a:t>
            </a:r>
            <a:endParaRPr lang="uk-UA" sz="2800" kern="10" dirty="0">
              <a:ln w="9525">
                <a:noFill/>
                <a:round/>
                <a:headEnd/>
                <a:tailEnd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dist="28398" dir="3806097" algn="ctr" rotWithShape="0">
                  <a:srgbClr val="00000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1999" name="WordArt 15"/>
          <p:cNvSpPr>
            <a:spLocks noChangeArrowheads="1" noChangeShapeType="1" noTextEdit="1"/>
          </p:cNvSpPr>
          <p:nvPr/>
        </p:nvSpPr>
        <p:spPr bwMode="invGray">
          <a:xfrm rot="724573">
            <a:off x="3276600" y="4254500"/>
            <a:ext cx="2425700" cy="21844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764996"/>
              </a:avLst>
            </a:prstTxWarp>
          </a:bodyPr>
          <a:lstStyle/>
          <a:p>
            <a:pPr algn="ctr"/>
            <a:r>
              <a:rPr lang="uk-UA" sz="2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3333"/>
                </a:solidFill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Мій персональний сайт</a:t>
            </a:r>
            <a:endParaRPr lang="uk-UA" sz="2000" kern="10" dirty="0">
              <a:ln w="9525">
                <a:noFill/>
                <a:round/>
                <a:headEnd/>
                <a:tailEnd/>
              </a:ln>
              <a:solidFill>
                <a:srgbClr val="333333"/>
              </a:solidFill>
              <a:effectLst>
                <a:outerShdw dist="17961" dir="2700000" algn="ctr" rotWithShape="0">
                  <a:srgbClr val="00000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2002" name="WordArt 18"/>
          <p:cNvSpPr>
            <a:spLocks noChangeArrowheads="1" noChangeShapeType="1" noTextEdit="1"/>
          </p:cNvSpPr>
          <p:nvPr/>
        </p:nvSpPr>
        <p:spPr bwMode="invGray">
          <a:xfrm rot="-24671364">
            <a:off x="5853112" y="2601913"/>
            <a:ext cx="2193925" cy="216535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835695"/>
              </a:avLst>
            </a:prstTxWarp>
          </a:bodyPr>
          <a:lstStyle/>
          <a:p>
            <a:pPr algn="ctr"/>
            <a:r>
              <a:rPr lang="uk-UA" sz="20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Тренінгові технології</a:t>
            </a:r>
            <a:endParaRPr lang="uk-UA" sz="2000" kern="10" dirty="0"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00000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2003" name="Text Box 4"/>
          <p:cNvSpPr txBox="1">
            <a:spLocks noChangeArrowheads="1"/>
          </p:cNvSpPr>
          <p:nvPr/>
        </p:nvSpPr>
        <p:spPr bwMode="invGray">
          <a:xfrm>
            <a:off x="4572000" y="0"/>
            <a:ext cx="3905250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uk-UA" sz="2400" dirty="0" smtClean="0">
                <a:solidFill>
                  <a:srgbClr val="002060"/>
                </a:solidFill>
              </a:rPr>
              <a:t>Впровадження </a:t>
            </a:r>
            <a:r>
              <a:rPr lang="uk-UA" sz="2400" dirty="0" err="1" smtClean="0">
                <a:solidFill>
                  <a:srgbClr val="002060"/>
                </a:solidFill>
              </a:rPr>
              <a:t>тренінгових</a:t>
            </a:r>
            <a:r>
              <a:rPr lang="uk-UA" sz="2400" dirty="0" smtClean="0">
                <a:solidFill>
                  <a:srgbClr val="002060"/>
                </a:solidFill>
              </a:rPr>
              <a:t> технологій на різних етапах уроку хімії як інтерактивної форми навчально-виховного процесу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63888" y="479715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</a:rPr>
              <a:t>Moyblog.at.ua</a:t>
            </a:r>
            <a:endParaRPr lang="uk-UA" dirty="0">
              <a:solidFill>
                <a:srgbClr val="333333"/>
              </a:solidFill>
            </a:endParaRPr>
          </a:p>
        </p:txBody>
      </p:sp>
      <p:pic>
        <p:nvPicPr>
          <p:cNvPr id="42007" name="Picture 23" descr="F:\fdjsfoshgfd\nR8-ERbu8L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53506">
            <a:off x="143058" y="4240466"/>
            <a:ext cx="3225156" cy="24188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008" name="Picture 24" descr="F:\fdjsfoshgfd\knodsH3Ync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2564904"/>
            <a:ext cx="2686943" cy="2015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babochka9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9682" y="1196752"/>
            <a:ext cx="5544318" cy="3528392"/>
          </a:xfr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rect">
              <a:fillToRect l="100000" b="100000"/>
            </a:path>
          </a:gra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uk-UA" dirty="0" smtClean="0"/>
              <a:t>    </a:t>
            </a:r>
            <a:r>
              <a:rPr lang="uk-UA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Впровадження </a:t>
            </a:r>
            <a:r>
              <a:rPr lang="uk-UA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тренінгових</a:t>
            </a:r>
            <a:r>
              <a:rPr lang="uk-UA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технологій навчання на різних етапах уроку хімії, як інтерактивна форма навчально-виховного процесу</a:t>
            </a:r>
            <a:endParaRPr lang="ru-RU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23528" y="1268760"/>
            <a:ext cx="2952700" cy="1384995"/>
          </a:xfrm>
          <a:prstGeom prst="rect">
            <a:avLst/>
          </a:prstGeom>
          <a:solidFill>
            <a:srgbClr val="ECB2E9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ECB2E9"/>
            </a:extrusionClr>
          </a:sp3d>
        </p:spPr>
        <p:txBody>
          <a:bodyPr wrap="square">
            <a:spAutoFit/>
            <a:flatTx/>
          </a:bodyPr>
          <a:lstStyle/>
          <a:p>
            <a:pPr algn="l">
              <a:spcBef>
                <a:spcPct val="50000"/>
              </a:spcBef>
            </a:pPr>
            <a:r>
              <a:rPr lang="uk-UA" sz="1400" b="1" dirty="0">
                <a:solidFill>
                  <a:srgbClr val="002060"/>
                </a:solidFill>
              </a:rPr>
              <a:t>Використання тренінгів сприяє розвитку дослідницьких, комунікативних навичок учнів. А також навичок партнерської взаємодії.</a:t>
            </a:r>
          </a:p>
        </p:txBody>
      </p:sp>
      <p:sp>
        <p:nvSpPr>
          <p:cNvPr id="11269" name="WordArt 5" descr="Белый мрамор"/>
          <p:cNvSpPr>
            <a:spLocks noChangeArrowheads="1" noChangeShapeType="1" noTextEdit="1"/>
          </p:cNvSpPr>
          <p:nvPr/>
        </p:nvSpPr>
        <p:spPr bwMode="auto">
          <a:xfrm>
            <a:off x="1259632" y="0"/>
            <a:ext cx="5976938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uk-UA" sz="3600" b="1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Проблема над якою</a:t>
            </a:r>
          </a:p>
          <a:p>
            <a:pPr algn="ctr"/>
            <a:r>
              <a:rPr lang="uk-UA" sz="3600" b="1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працюю: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051720" y="5042118"/>
            <a:ext cx="6840760" cy="2031325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l">
              <a:defRPr/>
            </a:pPr>
            <a:r>
              <a:rPr lang="uk-UA" b="1" dirty="0">
                <a:solidFill>
                  <a:srgbClr val="000000"/>
                </a:solidFill>
              </a:rPr>
              <a:t>Тренінг – це організаційна інтерактивна форма навчально-виховного процесу, яка  спирається на досвід  і знання її учасників.</a:t>
            </a:r>
          </a:p>
          <a:p>
            <a:pPr algn="l">
              <a:defRPr/>
            </a:pPr>
            <a:r>
              <a:rPr lang="uk-UA" b="1" dirty="0">
                <a:solidFill>
                  <a:srgbClr val="000000"/>
                </a:solidFill>
              </a:rPr>
              <a:t>Запланований процес, призначений поповнити навички та знання учасників.</a:t>
            </a:r>
          </a:p>
          <a:p>
            <a:pPr algn="l">
              <a:defRPr/>
            </a:pPr>
            <a:r>
              <a:rPr lang="uk-UA" b="1" dirty="0">
                <a:solidFill>
                  <a:srgbClr val="000000"/>
                </a:solidFill>
              </a:rPr>
              <a:t>Перевірити їхнє ставлення, ідеї, поведінку з метою зміни й оновлення</a:t>
            </a:r>
            <a:r>
              <a:rPr lang="uk-UA" sz="1600" b="1" dirty="0">
                <a:solidFill>
                  <a:srgbClr val="FF0066"/>
                </a:solidFill>
              </a:rPr>
              <a:t>.</a:t>
            </a:r>
          </a:p>
        </p:txBody>
      </p:sp>
      <p:pic>
        <p:nvPicPr>
          <p:cNvPr id="11273" name="Picture 8" descr="AG00013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18138"/>
            <a:ext cx="17145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4" name="Picture 2" descr="F:\fdjsfoshgfd\x7QSwiYknV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762926"/>
            <a:ext cx="2771800" cy="20788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imb_dark">
  <a:themeElements>
    <a:clrScheme name="Тема Office 1">
      <a:dk1>
        <a:srgbClr val="808080"/>
      </a:dk1>
      <a:lt1>
        <a:srgbClr val="FFFFFF"/>
      </a:lt1>
      <a:dk2>
        <a:srgbClr val="003366"/>
      </a:dk2>
      <a:lt2>
        <a:srgbClr val="FFFFCC"/>
      </a:lt2>
      <a:accent1>
        <a:srgbClr val="79CE24"/>
      </a:accent1>
      <a:accent2>
        <a:srgbClr val="E45267"/>
      </a:accent2>
      <a:accent3>
        <a:srgbClr val="AAADB8"/>
      </a:accent3>
      <a:accent4>
        <a:srgbClr val="DADADA"/>
      </a:accent4>
      <a:accent5>
        <a:srgbClr val="BEE3AC"/>
      </a:accent5>
      <a:accent6>
        <a:srgbClr val="CF495D"/>
      </a:accent6>
      <a:hlink>
        <a:srgbClr val="5FC3D7"/>
      </a:hlink>
      <a:folHlink>
        <a:srgbClr val="FAA712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808080"/>
        </a:dk1>
        <a:lt1>
          <a:srgbClr val="FFFFFF"/>
        </a:lt1>
        <a:dk2>
          <a:srgbClr val="003366"/>
        </a:dk2>
        <a:lt2>
          <a:srgbClr val="FFFFCC"/>
        </a:lt2>
        <a:accent1>
          <a:srgbClr val="79CE24"/>
        </a:accent1>
        <a:accent2>
          <a:srgbClr val="E45267"/>
        </a:accent2>
        <a:accent3>
          <a:srgbClr val="AAADB8"/>
        </a:accent3>
        <a:accent4>
          <a:srgbClr val="DADADA"/>
        </a:accent4>
        <a:accent5>
          <a:srgbClr val="BEE3AC"/>
        </a:accent5>
        <a:accent6>
          <a:srgbClr val="CF495D"/>
        </a:accent6>
        <a:hlink>
          <a:srgbClr val="5FC3D7"/>
        </a:hlink>
        <a:folHlink>
          <a:srgbClr val="FAA7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5F5F5F"/>
        </a:dk1>
        <a:lt1>
          <a:srgbClr val="FFFFFF"/>
        </a:lt1>
        <a:dk2>
          <a:srgbClr val="232751"/>
        </a:dk2>
        <a:lt2>
          <a:srgbClr val="CCFFCC"/>
        </a:lt2>
        <a:accent1>
          <a:srgbClr val="62A2DC"/>
        </a:accent1>
        <a:accent2>
          <a:srgbClr val="E29B54"/>
        </a:accent2>
        <a:accent3>
          <a:srgbClr val="ACACB3"/>
        </a:accent3>
        <a:accent4>
          <a:srgbClr val="DADADA"/>
        </a:accent4>
        <a:accent5>
          <a:srgbClr val="B7CEEB"/>
        </a:accent5>
        <a:accent6>
          <a:srgbClr val="CD8C4B"/>
        </a:accent6>
        <a:hlink>
          <a:srgbClr val="83CE5A"/>
        </a:hlink>
        <a:folHlink>
          <a:srgbClr val="DE585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5F5F5F"/>
        </a:dk1>
        <a:lt1>
          <a:srgbClr val="FFFFFF"/>
        </a:lt1>
        <a:dk2>
          <a:srgbClr val="504736"/>
        </a:dk2>
        <a:lt2>
          <a:srgbClr val="CCECFF"/>
        </a:lt2>
        <a:accent1>
          <a:srgbClr val="DE6084"/>
        </a:accent1>
        <a:accent2>
          <a:srgbClr val="63B1C9"/>
        </a:accent2>
        <a:accent3>
          <a:srgbClr val="B3B1AE"/>
        </a:accent3>
        <a:accent4>
          <a:srgbClr val="DADADA"/>
        </a:accent4>
        <a:accent5>
          <a:srgbClr val="ECB6C2"/>
        </a:accent5>
        <a:accent6>
          <a:srgbClr val="59A0B6"/>
        </a:accent6>
        <a:hlink>
          <a:srgbClr val="D08B58"/>
        </a:hlink>
        <a:folHlink>
          <a:srgbClr val="67D53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401</TotalTime>
  <Words>439</Words>
  <Application>Microsoft Office PowerPoint</Application>
  <PresentationFormat>Экран (4:3)</PresentationFormat>
  <Paragraphs>121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climb_dark</vt:lpstr>
      <vt:lpstr>  Мій професійний шлях розвитку</vt:lpstr>
      <vt:lpstr>Про мене:</vt:lpstr>
      <vt:lpstr>Слайд 3</vt:lpstr>
      <vt:lpstr>Мій шлях до…</vt:lpstr>
      <vt:lpstr>Мій педагогічний ріст</vt:lpstr>
      <vt:lpstr>Проблеми над якими працювала:</vt:lpstr>
      <vt:lpstr>Конкурс “Учитель року – 2006”</vt:lpstr>
      <vt:lpstr>2011 - …</vt:lpstr>
      <vt:lpstr>Слайд 9</vt:lpstr>
      <vt:lpstr>Перевагою тренінгу є:</vt:lpstr>
      <vt:lpstr>Моніторингове дослідження</vt:lpstr>
      <vt:lpstr>Методична робота</vt:lpstr>
      <vt:lpstr> Зареєстрована на сайтах </vt:lpstr>
      <vt:lpstr>Слайд 14</vt:lpstr>
      <vt:lpstr>  Дякую за увагу!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Мій професійний шлях розвитку</dc:title>
  <dc:creator>user</dc:creator>
  <cp:lastModifiedBy>user</cp:lastModifiedBy>
  <cp:revision>93</cp:revision>
  <dcterms:created xsi:type="dcterms:W3CDTF">2014-11-29T14:24:02Z</dcterms:created>
  <dcterms:modified xsi:type="dcterms:W3CDTF">2014-12-15T19:29:36Z</dcterms:modified>
</cp:coreProperties>
</file>