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256" r:id="rId3"/>
    <p:sldId id="257" r:id="rId4"/>
    <p:sldId id="281" r:id="rId5"/>
    <p:sldId id="264" r:id="rId6"/>
    <p:sldId id="276" r:id="rId7"/>
    <p:sldId id="286" r:id="rId8"/>
    <p:sldId id="285" r:id="rId9"/>
    <p:sldId id="287" r:id="rId10"/>
    <p:sldId id="279" r:id="rId11"/>
    <p:sldId id="278" r:id="rId12"/>
    <p:sldId id="271" r:id="rId13"/>
    <p:sldId id="263" r:id="rId14"/>
    <p:sldId id="275" r:id="rId15"/>
    <p:sldId id="272" r:id="rId16"/>
    <p:sldId id="28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CCFF"/>
    <a:srgbClr val="990033"/>
    <a:srgbClr val="FFCCFF"/>
    <a:srgbClr val="333333"/>
    <a:srgbClr val="FF66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88" autoAdjust="0"/>
    <p:restoredTop sz="94660"/>
  </p:normalViewPr>
  <p:slideViewPr>
    <p:cSldViewPr>
      <p:cViewPr varScale="1">
        <p:scale>
          <a:sx n="108" d="100"/>
          <a:sy n="108" d="100"/>
        </p:scale>
        <p:origin x="-10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BFB559-9F85-4A8E-8994-51905DAC6052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06CDD-1D2A-4338-9661-4FE1D878E947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2000" dirty="0" smtClean="0"/>
            <a:t>Projekt-</a:t>
          </a:r>
        </a:p>
        <a:p>
          <a:r>
            <a:rPr lang="de-DE" sz="2000" dirty="0" smtClean="0"/>
            <a:t>Unterricht</a:t>
          </a:r>
          <a:endParaRPr lang="ru-RU" sz="2000" dirty="0"/>
        </a:p>
      </dgm:t>
    </dgm:pt>
    <dgm:pt modelId="{B6550C01-3FBA-4188-AA78-503F81CC1FF6}" type="parTrans" cxnId="{08BE2EFE-5C05-4E15-B66B-496D32F172DF}">
      <dgm:prSet/>
      <dgm:spPr/>
      <dgm:t>
        <a:bodyPr/>
        <a:lstStyle/>
        <a:p>
          <a:endParaRPr lang="ru-RU"/>
        </a:p>
      </dgm:t>
    </dgm:pt>
    <dgm:pt modelId="{6493E02D-919E-4B58-83F3-411C3FB4F1F8}" type="sibTrans" cxnId="{08BE2EFE-5C05-4E15-B66B-496D32F172DF}">
      <dgm:prSet/>
      <dgm:spPr/>
      <dgm:t>
        <a:bodyPr/>
        <a:lstStyle/>
        <a:p>
          <a:endParaRPr lang="ru-RU"/>
        </a:p>
      </dgm:t>
    </dgm:pt>
    <dgm:pt modelId="{8E6E0937-0AD2-4A85-BD70-6BC2A75325DE}">
      <dgm:prSet phldrT="[Текст]" phldr="1"/>
      <dgm:spPr/>
      <dgm:t>
        <a:bodyPr/>
        <a:lstStyle/>
        <a:p>
          <a:endParaRPr lang="ru-RU"/>
        </a:p>
      </dgm:t>
    </dgm:pt>
    <dgm:pt modelId="{ED585EDD-D0EF-48BF-857B-F6B60C20FC38}" type="parTrans" cxnId="{A2A4EDA3-98EC-47A6-A666-FF0F3C3F3FCF}">
      <dgm:prSet/>
      <dgm:spPr/>
      <dgm:t>
        <a:bodyPr/>
        <a:lstStyle/>
        <a:p>
          <a:endParaRPr lang="ru-RU"/>
        </a:p>
      </dgm:t>
    </dgm:pt>
    <dgm:pt modelId="{F3B93C54-C4F4-47A3-83CF-BF3241BADAA2}" type="sibTrans" cxnId="{A2A4EDA3-98EC-47A6-A666-FF0F3C3F3FCF}">
      <dgm:prSet/>
      <dgm:spPr/>
      <dgm:t>
        <a:bodyPr/>
        <a:lstStyle/>
        <a:p>
          <a:endParaRPr lang="ru-RU"/>
        </a:p>
      </dgm:t>
    </dgm:pt>
    <dgm:pt modelId="{0A5BF03C-C67E-4DB3-8FC1-59830EA1134C}">
      <dgm:prSet phldrT="[Текст]" phldr="1"/>
      <dgm:spPr/>
      <dgm:t>
        <a:bodyPr/>
        <a:lstStyle/>
        <a:p>
          <a:endParaRPr lang="ru-RU"/>
        </a:p>
      </dgm:t>
    </dgm:pt>
    <dgm:pt modelId="{BE5579DF-59C2-4B27-A90C-F0C5EB0D6172}" type="parTrans" cxnId="{7C2F9DC7-BFE6-4CF3-861B-4B00D7199845}">
      <dgm:prSet/>
      <dgm:spPr/>
      <dgm:t>
        <a:bodyPr/>
        <a:lstStyle/>
        <a:p>
          <a:endParaRPr lang="ru-RU"/>
        </a:p>
      </dgm:t>
    </dgm:pt>
    <dgm:pt modelId="{41860525-31CB-4EAB-8AE5-B860B467F48D}" type="sibTrans" cxnId="{7C2F9DC7-BFE6-4CF3-861B-4B00D7199845}">
      <dgm:prSet/>
      <dgm:spPr/>
      <dgm:t>
        <a:bodyPr/>
        <a:lstStyle/>
        <a:p>
          <a:endParaRPr lang="ru-RU"/>
        </a:p>
      </dgm:t>
    </dgm:pt>
    <dgm:pt modelId="{506C17B7-27AE-4ACE-BEC8-614C8ADCCBC1}">
      <dgm:prSet phldrT="[Текст]" phldr="1"/>
      <dgm:spPr/>
      <dgm:t>
        <a:bodyPr/>
        <a:lstStyle/>
        <a:p>
          <a:endParaRPr lang="ru-RU"/>
        </a:p>
      </dgm:t>
    </dgm:pt>
    <dgm:pt modelId="{F7AE0027-A426-4F1D-8F84-60AC8AD4FF87}" type="parTrans" cxnId="{1EC7650A-D751-4F65-82ED-2423DB7A2112}">
      <dgm:prSet/>
      <dgm:spPr/>
      <dgm:t>
        <a:bodyPr/>
        <a:lstStyle/>
        <a:p>
          <a:endParaRPr lang="ru-RU"/>
        </a:p>
      </dgm:t>
    </dgm:pt>
    <dgm:pt modelId="{02E9EA13-DBD3-4CA8-B6A3-4A06477640CF}" type="sibTrans" cxnId="{1EC7650A-D751-4F65-82ED-2423DB7A2112}">
      <dgm:prSet/>
      <dgm:spPr/>
      <dgm:t>
        <a:bodyPr/>
        <a:lstStyle/>
        <a:p>
          <a:endParaRPr lang="ru-RU"/>
        </a:p>
      </dgm:t>
    </dgm:pt>
    <dgm:pt modelId="{B1C0E072-1458-4268-A02C-87887215DAD6}">
      <dgm:prSet phldrT="[Текст]" phldr="1" custRadScaleRad="96388" custRadScaleInc="-92488"/>
      <dgm:spPr/>
      <dgm:t>
        <a:bodyPr/>
        <a:lstStyle/>
        <a:p>
          <a:endParaRPr lang="ru-RU" dirty="0"/>
        </a:p>
      </dgm:t>
    </dgm:pt>
    <dgm:pt modelId="{1769C850-F44A-4412-98C1-7F7B42A39480}" type="parTrans" cxnId="{6D127392-D507-4A25-8D70-395E64F76E20}">
      <dgm:prSet/>
      <dgm:spPr/>
      <dgm:t>
        <a:bodyPr/>
        <a:lstStyle/>
        <a:p>
          <a:endParaRPr lang="ru-RU"/>
        </a:p>
      </dgm:t>
    </dgm:pt>
    <dgm:pt modelId="{43ABD615-1C3E-4542-BEC6-8A82039AD8B5}" type="sibTrans" cxnId="{6D127392-D507-4A25-8D70-395E64F76E20}">
      <dgm:prSet/>
      <dgm:spPr/>
      <dgm:t>
        <a:bodyPr/>
        <a:lstStyle/>
        <a:p>
          <a:endParaRPr lang="ru-RU"/>
        </a:p>
      </dgm:t>
    </dgm:pt>
    <dgm:pt modelId="{E47AD903-DB0F-4F51-9F19-EEDA97791EA6}">
      <dgm:prSet phldrT="[Текст]" phldr="1" custRadScaleRad="96388" custRadScaleInc="-92488"/>
      <dgm:spPr/>
      <dgm:t>
        <a:bodyPr/>
        <a:lstStyle/>
        <a:p>
          <a:endParaRPr lang="ru-RU" dirty="0"/>
        </a:p>
      </dgm:t>
    </dgm:pt>
    <dgm:pt modelId="{0CC67DE2-AA81-4B8E-A95D-75AB56BC52F1}" type="parTrans" cxnId="{E23F97CC-FA28-4788-9FC3-4EB7516ED40B}">
      <dgm:prSet/>
      <dgm:spPr/>
      <dgm:t>
        <a:bodyPr/>
        <a:lstStyle/>
        <a:p>
          <a:endParaRPr lang="ru-RU"/>
        </a:p>
      </dgm:t>
    </dgm:pt>
    <dgm:pt modelId="{05147EB3-3523-483B-BF50-659BD26C7D80}" type="sibTrans" cxnId="{E23F97CC-FA28-4788-9FC3-4EB7516ED40B}">
      <dgm:prSet/>
      <dgm:spPr/>
      <dgm:t>
        <a:bodyPr/>
        <a:lstStyle/>
        <a:p>
          <a:endParaRPr lang="ru-RU"/>
        </a:p>
      </dgm:t>
    </dgm:pt>
    <dgm:pt modelId="{847139B6-B204-4E5D-BB7F-9010B40DDFE0}">
      <dgm:prSet phldrT="[Текст]" phldr="1"/>
      <dgm:spPr/>
      <dgm:t>
        <a:bodyPr/>
        <a:lstStyle/>
        <a:p>
          <a:endParaRPr lang="ru-RU"/>
        </a:p>
      </dgm:t>
    </dgm:pt>
    <dgm:pt modelId="{588040C3-FA3F-472C-8C4E-E9812BFF2130}" type="parTrans" cxnId="{FF3489D7-A989-43B3-B1B7-1F14E71087E0}">
      <dgm:prSet/>
      <dgm:spPr/>
      <dgm:t>
        <a:bodyPr/>
        <a:lstStyle/>
        <a:p>
          <a:endParaRPr lang="ru-RU"/>
        </a:p>
      </dgm:t>
    </dgm:pt>
    <dgm:pt modelId="{17E8535E-80A4-43D2-BA2D-006A5F807F71}" type="sibTrans" cxnId="{FF3489D7-A989-43B3-B1B7-1F14E71087E0}">
      <dgm:prSet/>
      <dgm:spPr/>
      <dgm:t>
        <a:bodyPr/>
        <a:lstStyle/>
        <a:p>
          <a:endParaRPr lang="ru-RU"/>
        </a:p>
      </dgm:t>
    </dgm:pt>
    <dgm:pt modelId="{85413008-0933-43DA-827B-147E14283E30}">
      <dgm:prSet phldrT="[Текст]" phldr="1" custRadScaleRad="117609" custRadScaleInc="97731"/>
      <dgm:spPr/>
      <dgm:t>
        <a:bodyPr/>
        <a:lstStyle/>
        <a:p>
          <a:endParaRPr lang="ru-RU" dirty="0"/>
        </a:p>
      </dgm:t>
    </dgm:pt>
    <dgm:pt modelId="{B2F9E122-D163-4D6D-B2DF-C89F505A249E}" type="parTrans" cxnId="{A993B252-8C14-4F4D-8B5F-1CE67A90B626}">
      <dgm:prSet/>
      <dgm:spPr/>
      <dgm:t>
        <a:bodyPr/>
        <a:lstStyle/>
        <a:p>
          <a:endParaRPr lang="ru-RU"/>
        </a:p>
      </dgm:t>
    </dgm:pt>
    <dgm:pt modelId="{B5C15754-BE1A-4796-9AAE-0D33DA14249A}" type="sibTrans" cxnId="{A993B252-8C14-4F4D-8B5F-1CE67A90B626}">
      <dgm:prSet/>
      <dgm:spPr/>
      <dgm:t>
        <a:bodyPr/>
        <a:lstStyle/>
        <a:p>
          <a:endParaRPr lang="ru-RU"/>
        </a:p>
      </dgm:t>
    </dgm:pt>
    <dgm:pt modelId="{30C57D42-C491-4B3E-B4A7-CC5986AF2A10}">
      <dgm:prSet/>
      <dgm:spPr/>
      <dgm:t>
        <a:bodyPr/>
        <a:lstStyle/>
        <a:p>
          <a:endParaRPr lang="ru-RU"/>
        </a:p>
      </dgm:t>
    </dgm:pt>
    <dgm:pt modelId="{54447A38-58F0-49BC-A396-C66B4EEAE1DA}" type="parTrans" cxnId="{9D78BD86-AF52-41CD-AA77-2181948511E4}">
      <dgm:prSet/>
      <dgm:spPr/>
      <dgm:t>
        <a:bodyPr/>
        <a:lstStyle/>
        <a:p>
          <a:endParaRPr lang="ru-RU"/>
        </a:p>
      </dgm:t>
    </dgm:pt>
    <dgm:pt modelId="{85C73330-3B11-46F5-A47E-02405A22527A}" type="sibTrans" cxnId="{9D78BD86-AF52-41CD-AA77-2181948511E4}">
      <dgm:prSet/>
      <dgm:spPr/>
      <dgm:t>
        <a:bodyPr/>
        <a:lstStyle/>
        <a:p>
          <a:endParaRPr lang="ru-RU"/>
        </a:p>
      </dgm:t>
    </dgm:pt>
    <dgm:pt modelId="{64FB31CC-8932-4AEA-9DF4-E9E49AFDD4F7}">
      <dgm:prSet/>
      <dgm:spPr/>
      <dgm:t>
        <a:bodyPr/>
        <a:lstStyle/>
        <a:p>
          <a:endParaRPr lang="ru-RU"/>
        </a:p>
      </dgm:t>
    </dgm:pt>
    <dgm:pt modelId="{F5998464-5CB6-4B8C-8EB5-84D71BE43370}" type="parTrans" cxnId="{BC94725E-0517-4A91-B7BF-8F119C67DBCA}">
      <dgm:prSet/>
      <dgm:spPr/>
      <dgm:t>
        <a:bodyPr/>
        <a:lstStyle/>
        <a:p>
          <a:endParaRPr lang="ru-RU"/>
        </a:p>
      </dgm:t>
    </dgm:pt>
    <dgm:pt modelId="{74F05CB5-EF5D-442F-9290-9C3D5B0B79B5}" type="sibTrans" cxnId="{BC94725E-0517-4A91-B7BF-8F119C67DBCA}">
      <dgm:prSet/>
      <dgm:spPr/>
      <dgm:t>
        <a:bodyPr/>
        <a:lstStyle/>
        <a:p>
          <a:endParaRPr lang="ru-RU"/>
        </a:p>
      </dgm:t>
    </dgm:pt>
    <dgm:pt modelId="{5484A59F-34DE-4C74-8377-CE0C48D10D14}">
      <dgm:prSet phldrT="[Текст]" custScaleX="181018" custRadScaleRad="157783" custRadScaleInc="68817"/>
      <dgm:spPr/>
      <dgm:t>
        <a:bodyPr/>
        <a:lstStyle/>
        <a:p>
          <a:endParaRPr lang="ru-RU"/>
        </a:p>
      </dgm:t>
    </dgm:pt>
    <dgm:pt modelId="{AA6BCD32-F2E9-4427-8D02-58B5A66D795A}" type="parTrans" cxnId="{700D78B6-4DBE-4FDD-8282-FA833B992218}">
      <dgm:prSet/>
      <dgm:spPr/>
      <dgm:t>
        <a:bodyPr/>
        <a:lstStyle/>
        <a:p>
          <a:endParaRPr lang="ru-RU"/>
        </a:p>
      </dgm:t>
    </dgm:pt>
    <dgm:pt modelId="{C9FB48AB-024B-4C8D-A9F9-87E47FCCE0FB}" type="sibTrans" cxnId="{700D78B6-4DBE-4FDD-8282-FA833B992218}">
      <dgm:prSet/>
      <dgm:spPr/>
      <dgm:t>
        <a:bodyPr/>
        <a:lstStyle/>
        <a:p>
          <a:endParaRPr lang="ru-RU"/>
        </a:p>
      </dgm:t>
    </dgm:pt>
    <dgm:pt modelId="{AC37C031-457F-40E5-A4E1-1EF741EB0EA1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2000" dirty="0" smtClean="0"/>
            <a:t>Handlungs-</a:t>
          </a:r>
        </a:p>
        <a:p>
          <a:r>
            <a:rPr lang="de-DE" sz="2000" dirty="0" smtClean="0"/>
            <a:t>orientierter Unterricht</a:t>
          </a:r>
          <a:endParaRPr lang="ru-RU" sz="2000" dirty="0"/>
        </a:p>
      </dgm:t>
    </dgm:pt>
    <dgm:pt modelId="{5431E880-43A6-4C7C-B12B-F86D16250CB9}" type="sibTrans" cxnId="{A08377D5-C09D-4CB5-B9F2-8B7A33B6793D}">
      <dgm:prSet/>
      <dgm:spPr/>
      <dgm:t>
        <a:bodyPr/>
        <a:lstStyle/>
        <a:p>
          <a:endParaRPr lang="ru-RU"/>
        </a:p>
      </dgm:t>
    </dgm:pt>
    <dgm:pt modelId="{8EB86BCC-2A89-42EC-AF3F-5220F255345F}" type="parTrans" cxnId="{A08377D5-C09D-4CB5-B9F2-8B7A33B6793D}">
      <dgm:prSet/>
      <dgm:spPr/>
      <dgm:t>
        <a:bodyPr/>
        <a:lstStyle/>
        <a:p>
          <a:endParaRPr lang="ru-RU"/>
        </a:p>
      </dgm:t>
    </dgm:pt>
    <dgm:pt modelId="{EC26A3B8-5492-4B05-B3B9-5281C765ABEA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de-DE" sz="2000" dirty="0" smtClean="0"/>
        </a:p>
        <a:p>
          <a:r>
            <a:rPr lang="de-DE" sz="2000" dirty="0" smtClean="0"/>
            <a:t>Multimediale</a:t>
          </a:r>
        </a:p>
        <a:p>
          <a:r>
            <a:rPr lang="de-DE" sz="2000" dirty="0" smtClean="0"/>
            <a:t>Technologien</a:t>
          </a:r>
        </a:p>
        <a:p>
          <a:r>
            <a:rPr lang="de-DE" sz="2000" dirty="0" smtClean="0"/>
            <a:t>Internet-Nutzung</a:t>
          </a:r>
        </a:p>
        <a:p>
          <a:endParaRPr lang="ru-RU" sz="2000" dirty="0"/>
        </a:p>
      </dgm:t>
    </dgm:pt>
    <dgm:pt modelId="{1B06BD25-AD63-4110-A1BA-8A6A7797B670}" type="sibTrans" cxnId="{F80C2CBE-4F76-4DD7-B60A-82A222404E40}">
      <dgm:prSet/>
      <dgm:spPr/>
      <dgm:t>
        <a:bodyPr/>
        <a:lstStyle/>
        <a:p>
          <a:endParaRPr lang="ru-RU"/>
        </a:p>
      </dgm:t>
    </dgm:pt>
    <dgm:pt modelId="{922D92B1-828F-4E05-B7CE-991A1F503940}" type="parTrans" cxnId="{F80C2CBE-4F76-4DD7-B60A-82A222404E40}">
      <dgm:prSet/>
      <dgm:spPr/>
      <dgm:t>
        <a:bodyPr/>
        <a:lstStyle/>
        <a:p>
          <a:endParaRPr lang="ru-RU"/>
        </a:p>
      </dgm:t>
    </dgm:pt>
    <dgm:pt modelId="{BAB51B31-395C-44E9-B6B9-DF5A937441D0}">
      <dgm:prSet phldrT="[Текст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2000" dirty="0" smtClean="0"/>
            <a:t>Arbeit in Gruppen</a:t>
          </a:r>
          <a:endParaRPr lang="ru-RU" sz="2000" dirty="0"/>
        </a:p>
      </dgm:t>
    </dgm:pt>
    <dgm:pt modelId="{E25CB7AC-E0CE-4014-A3C8-7763F88747B6}" type="sibTrans" cxnId="{CD0E9339-60A5-4BCB-9972-B7FB6A3B73ED}">
      <dgm:prSet/>
      <dgm:spPr/>
      <dgm:t>
        <a:bodyPr/>
        <a:lstStyle/>
        <a:p>
          <a:endParaRPr lang="ru-RU"/>
        </a:p>
      </dgm:t>
    </dgm:pt>
    <dgm:pt modelId="{38AB5F85-5135-47D7-A2C6-B8E92FB3C4ED}" type="parTrans" cxnId="{CD0E9339-60A5-4BCB-9972-B7FB6A3B73ED}">
      <dgm:prSet/>
      <dgm:spPr/>
      <dgm:t>
        <a:bodyPr/>
        <a:lstStyle/>
        <a:p>
          <a:endParaRPr lang="ru-RU"/>
        </a:p>
      </dgm:t>
    </dgm:pt>
    <dgm:pt modelId="{B8E9F8CA-63A7-4097-9D17-5664350EF0F5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ru-RU" sz="2400" dirty="0"/>
        </a:p>
      </dgm:t>
    </dgm:pt>
    <dgm:pt modelId="{9A0A4F52-520A-4F41-B364-6C73C156EB44}" type="sibTrans" cxnId="{457A46AE-ED01-4126-9E3D-2B68F2575883}">
      <dgm:prSet/>
      <dgm:spPr/>
      <dgm:t>
        <a:bodyPr/>
        <a:lstStyle/>
        <a:p>
          <a:endParaRPr lang="ru-RU"/>
        </a:p>
      </dgm:t>
    </dgm:pt>
    <dgm:pt modelId="{10BCA412-E35F-4FA1-A623-323149C432EF}" type="parTrans" cxnId="{457A46AE-ED01-4126-9E3D-2B68F2575883}">
      <dgm:prSet/>
      <dgm:spPr/>
      <dgm:t>
        <a:bodyPr/>
        <a:lstStyle/>
        <a:p>
          <a:endParaRPr lang="ru-RU"/>
        </a:p>
      </dgm:t>
    </dgm:pt>
    <dgm:pt modelId="{A9EF8CB3-DCE1-48F4-A236-0A775062CFBB}" type="pres">
      <dgm:prSet presAssocID="{C4BFB559-9F85-4A8E-8994-51905DAC605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4E6ADC-D1B7-4057-8412-2CB93FEB8274}" type="pres">
      <dgm:prSet presAssocID="{B8E9F8CA-63A7-4097-9D17-5664350EF0F5}" presName="centerShape" presStyleLbl="node0" presStyleIdx="0" presStyleCnt="1" custScaleX="158999" custScaleY="144035" custLinFactNeighborX="22155" custLinFactNeighborY="-24474"/>
      <dgm:spPr/>
      <dgm:t>
        <a:bodyPr/>
        <a:lstStyle/>
        <a:p>
          <a:endParaRPr lang="ru-RU"/>
        </a:p>
      </dgm:t>
    </dgm:pt>
    <dgm:pt modelId="{5532C8CD-9E81-4F3E-918D-87DF6D07864E}" type="pres">
      <dgm:prSet presAssocID="{38AB5F85-5135-47D7-A2C6-B8E92FB3C4ED}" presName="Name9" presStyleLbl="parChTrans1D2" presStyleIdx="0" presStyleCnt="4"/>
      <dgm:spPr/>
      <dgm:t>
        <a:bodyPr/>
        <a:lstStyle/>
        <a:p>
          <a:endParaRPr lang="ru-RU"/>
        </a:p>
      </dgm:t>
    </dgm:pt>
    <dgm:pt modelId="{38FD2BC0-B6A6-41CB-A1CF-98E9CFCED48D}" type="pres">
      <dgm:prSet presAssocID="{38AB5F85-5135-47D7-A2C6-B8E92FB3C4ED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8067BD1-9A7B-4936-9F1C-52F666CB3687}" type="pres">
      <dgm:prSet presAssocID="{BAB51B31-395C-44E9-B6B9-DF5A937441D0}" presName="node" presStyleLbl="node1" presStyleIdx="0" presStyleCnt="4" custAng="18159929" custScaleY="130649" custRadScaleRad="139654" custRadScaleInc="-149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05D65-F39A-4154-B626-3D360BD363BF}" type="pres">
      <dgm:prSet presAssocID="{922D92B1-828F-4E05-B7CE-991A1F503940}" presName="Name9" presStyleLbl="parChTrans1D2" presStyleIdx="1" presStyleCnt="4"/>
      <dgm:spPr/>
      <dgm:t>
        <a:bodyPr/>
        <a:lstStyle/>
        <a:p>
          <a:endParaRPr lang="ru-RU"/>
        </a:p>
      </dgm:t>
    </dgm:pt>
    <dgm:pt modelId="{E6D96444-F645-4DF7-AB89-25FF99370B56}" type="pres">
      <dgm:prSet presAssocID="{922D92B1-828F-4E05-B7CE-991A1F50394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94AD3F2-215A-4771-8AD7-62ECA42BC729}" type="pres">
      <dgm:prSet presAssocID="{EC26A3B8-5492-4B05-B3B9-5281C765ABEA}" presName="node" presStyleLbl="node1" presStyleIdx="1" presStyleCnt="4" custScaleX="202232" custScaleY="95827" custRadScaleRad="157783" custRadScaleInc="68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7099B1-C77C-46C0-A2F8-CC0AB2B30028}" type="pres">
      <dgm:prSet presAssocID="{8EB86BCC-2A89-42EC-AF3F-5220F255345F}" presName="Name9" presStyleLbl="parChTrans1D2" presStyleIdx="2" presStyleCnt="4"/>
      <dgm:spPr/>
      <dgm:t>
        <a:bodyPr/>
        <a:lstStyle/>
        <a:p>
          <a:endParaRPr lang="ru-RU"/>
        </a:p>
      </dgm:t>
    </dgm:pt>
    <dgm:pt modelId="{D9B04341-24AD-4FE1-9795-7A6E2A2F79BB}" type="pres">
      <dgm:prSet presAssocID="{8EB86BCC-2A89-42EC-AF3F-5220F255345F}" presName="connTx" presStyleLbl="parChTrans1D2" presStyleIdx="2" presStyleCnt="4"/>
      <dgm:spPr/>
      <dgm:t>
        <a:bodyPr/>
        <a:lstStyle/>
        <a:p>
          <a:endParaRPr lang="ru-RU"/>
        </a:p>
      </dgm:t>
    </dgm:pt>
    <dgm:pt modelId="{471F4CCD-4486-4FFE-8CA5-FE931C7D3B2C}" type="pres">
      <dgm:prSet presAssocID="{AC37C031-457F-40E5-A4E1-1EF741EB0EA1}" presName="node" presStyleLbl="node1" presStyleIdx="2" presStyleCnt="4" custScaleX="172573" custScaleY="95930" custRadScaleRad="89560" custRadScaleInc="249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FE04A-DB4A-4FAF-B447-9B41272F8595}" type="pres">
      <dgm:prSet presAssocID="{B6550C01-3FBA-4188-AA78-503F81CC1FF6}" presName="Name9" presStyleLbl="parChTrans1D2" presStyleIdx="3" presStyleCnt="4"/>
      <dgm:spPr/>
      <dgm:t>
        <a:bodyPr/>
        <a:lstStyle/>
        <a:p>
          <a:endParaRPr lang="ru-RU"/>
        </a:p>
      </dgm:t>
    </dgm:pt>
    <dgm:pt modelId="{CD63BF4B-74B2-4F03-977D-69B1829A0991}" type="pres">
      <dgm:prSet presAssocID="{B6550C01-3FBA-4188-AA78-503F81CC1FF6}" presName="connTx" presStyleLbl="parChTrans1D2" presStyleIdx="3" presStyleCnt="4"/>
      <dgm:spPr/>
      <dgm:t>
        <a:bodyPr/>
        <a:lstStyle/>
        <a:p>
          <a:endParaRPr lang="ru-RU"/>
        </a:p>
      </dgm:t>
    </dgm:pt>
    <dgm:pt modelId="{AA39CC59-B481-4D89-B26E-F1E4B044DE46}" type="pres">
      <dgm:prSet presAssocID="{B8D06CDD-1D2A-4338-9661-4FE1D878E947}" presName="node" presStyleLbl="node1" presStyleIdx="3" presStyleCnt="4" custScaleX="122876" custRadScaleRad="141558" custRadScaleInc="-437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8377D5-C09D-4CB5-B9F2-8B7A33B6793D}" srcId="{B8E9F8CA-63A7-4097-9D17-5664350EF0F5}" destId="{AC37C031-457F-40E5-A4E1-1EF741EB0EA1}" srcOrd="2" destOrd="0" parTransId="{8EB86BCC-2A89-42EC-AF3F-5220F255345F}" sibTransId="{5431E880-43A6-4C7C-B12B-F86D16250CB9}"/>
    <dgm:cxn modelId="{9D78BD86-AF52-41CD-AA77-2181948511E4}" srcId="{C4BFB559-9F85-4A8E-8994-51905DAC6052}" destId="{30C57D42-C491-4B3E-B4A7-CC5986AF2A10}" srcOrd="2" destOrd="0" parTransId="{54447A38-58F0-49BC-A396-C66B4EEAE1DA}" sibTransId="{85C73330-3B11-46F5-A47E-02405A22527A}"/>
    <dgm:cxn modelId="{A2A4EDA3-98EC-47A6-A666-FF0F3C3F3FCF}" srcId="{C4BFB559-9F85-4A8E-8994-51905DAC6052}" destId="{8E6E0937-0AD2-4A85-BD70-6BC2A75325DE}" srcOrd="4" destOrd="0" parTransId="{ED585EDD-D0EF-48BF-857B-F6B60C20FC38}" sibTransId="{F3B93C54-C4F4-47A3-83CF-BF3241BADAA2}"/>
    <dgm:cxn modelId="{FF75EC9A-A20C-488D-B867-824A401A348D}" type="presOf" srcId="{B6550C01-3FBA-4188-AA78-503F81CC1FF6}" destId="{C9DFE04A-DB4A-4FAF-B447-9B41272F8595}" srcOrd="0" destOrd="0" presId="urn:microsoft.com/office/officeart/2005/8/layout/radial1"/>
    <dgm:cxn modelId="{19773C0A-3260-48EF-9DA0-72C9F8EC00C9}" type="presOf" srcId="{38AB5F85-5135-47D7-A2C6-B8E92FB3C4ED}" destId="{38FD2BC0-B6A6-41CB-A1CF-98E9CFCED48D}" srcOrd="1" destOrd="0" presId="urn:microsoft.com/office/officeart/2005/8/layout/radial1"/>
    <dgm:cxn modelId="{6D127392-D507-4A25-8D70-395E64F76E20}" srcId="{C4BFB559-9F85-4A8E-8994-51905DAC6052}" destId="{B1C0E072-1458-4268-A02C-87887215DAD6}" srcOrd="7" destOrd="0" parTransId="{1769C850-F44A-4412-98C1-7F7B42A39480}" sibTransId="{43ABD615-1C3E-4542-BEC6-8A82039AD8B5}"/>
    <dgm:cxn modelId="{BC94725E-0517-4A91-B7BF-8F119C67DBCA}" srcId="{C4BFB559-9F85-4A8E-8994-51905DAC6052}" destId="{64FB31CC-8932-4AEA-9DF4-E9E49AFDD4F7}" srcOrd="1" destOrd="0" parTransId="{F5998464-5CB6-4B8C-8EB5-84D71BE43370}" sibTransId="{74F05CB5-EF5D-442F-9290-9C3D5B0B79B5}"/>
    <dgm:cxn modelId="{D1F7EAFE-8C61-4237-B10D-F5CFD8305A68}" type="presOf" srcId="{BAB51B31-395C-44E9-B6B9-DF5A937441D0}" destId="{38067BD1-9A7B-4936-9F1C-52F666CB3687}" srcOrd="0" destOrd="0" presId="urn:microsoft.com/office/officeart/2005/8/layout/radial1"/>
    <dgm:cxn modelId="{2EC9BEA7-750A-41A6-8694-CB1A3F321E70}" type="presOf" srcId="{EC26A3B8-5492-4B05-B3B9-5281C765ABEA}" destId="{394AD3F2-215A-4771-8AD7-62ECA42BC729}" srcOrd="0" destOrd="0" presId="urn:microsoft.com/office/officeart/2005/8/layout/radial1"/>
    <dgm:cxn modelId="{8B339B1F-EF04-400E-BD0F-79CAD8305239}" type="presOf" srcId="{B6550C01-3FBA-4188-AA78-503F81CC1FF6}" destId="{CD63BF4B-74B2-4F03-977D-69B1829A0991}" srcOrd="1" destOrd="0" presId="urn:microsoft.com/office/officeart/2005/8/layout/radial1"/>
    <dgm:cxn modelId="{5660EAB8-9E8F-4F9A-B9CC-0A478F285561}" type="presOf" srcId="{C4BFB559-9F85-4A8E-8994-51905DAC6052}" destId="{A9EF8CB3-DCE1-48F4-A236-0A775062CFBB}" srcOrd="0" destOrd="0" presId="urn:microsoft.com/office/officeart/2005/8/layout/radial1"/>
    <dgm:cxn modelId="{CD0E9339-60A5-4BCB-9972-B7FB6A3B73ED}" srcId="{B8E9F8CA-63A7-4097-9D17-5664350EF0F5}" destId="{BAB51B31-395C-44E9-B6B9-DF5A937441D0}" srcOrd="0" destOrd="0" parTransId="{38AB5F85-5135-47D7-A2C6-B8E92FB3C4ED}" sibTransId="{E25CB7AC-E0CE-4014-A3C8-7763F88747B6}"/>
    <dgm:cxn modelId="{700D78B6-4DBE-4FDD-8282-FA833B992218}" srcId="{C4BFB559-9F85-4A8E-8994-51905DAC6052}" destId="{5484A59F-34DE-4C74-8377-CE0C48D10D14}" srcOrd="10" destOrd="0" parTransId="{AA6BCD32-F2E9-4427-8D02-58B5A66D795A}" sibTransId="{C9FB48AB-024B-4C8D-A9F9-87E47FCCE0FB}"/>
    <dgm:cxn modelId="{1EC7650A-D751-4F65-82ED-2423DB7A2112}" srcId="{C4BFB559-9F85-4A8E-8994-51905DAC6052}" destId="{506C17B7-27AE-4ACE-BEC8-614C8ADCCBC1}" srcOrd="6" destOrd="0" parTransId="{F7AE0027-A426-4F1D-8F84-60AC8AD4FF87}" sibTransId="{02E9EA13-DBD3-4CA8-B6A3-4A06477640CF}"/>
    <dgm:cxn modelId="{B1B9F1CB-62EB-4FCE-A482-C850CD95F6CB}" type="presOf" srcId="{922D92B1-828F-4E05-B7CE-991A1F503940}" destId="{E6D96444-F645-4DF7-AB89-25FF99370B56}" srcOrd="1" destOrd="0" presId="urn:microsoft.com/office/officeart/2005/8/layout/radial1"/>
    <dgm:cxn modelId="{7851B8E3-1FB3-4D49-B6C4-ECAEB18B6BC1}" type="presOf" srcId="{922D92B1-828F-4E05-B7CE-991A1F503940}" destId="{22905D65-F39A-4154-B626-3D360BD363BF}" srcOrd="0" destOrd="0" presId="urn:microsoft.com/office/officeart/2005/8/layout/radial1"/>
    <dgm:cxn modelId="{A993B252-8C14-4F4D-8B5F-1CE67A90B626}" srcId="{C4BFB559-9F85-4A8E-8994-51905DAC6052}" destId="{85413008-0933-43DA-827B-147E14283E30}" srcOrd="9" destOrd="0" parTransId="{B2F9E122-D163-4D6D-B2DF-C89F505A249E}" sibTransId="{B5C15754-BE1A-4796-9AAE-0D33DA14249A}"/>
    <dgm:cxn modelId="{F80C2CBE-4F76-4DD7-B60A-82A222404E40}" srcId="{B8E9F8CA-63A7-4097-9D17-5664350EF0F5}" destId="{EC26A3B8-5492-4B05-B3B9-5281C765ABEA}" srcOrd="1" destOrd="0" parTransId="{922D92B1-828F-4E05-B7CE-991A1F503940}" sibTransId="{1B06BD25-AD63-4110-A1BA-8A6A7797B670}"/>
    <dgm:cxn modelId="{8DFE90F4-240D-402D-8B28-E9382C1FA239}" type="presOf" srcId="{B8E9F8CA-63A7-4097-9D17-5664350EF0F5}" destId="{D64E6ADC-D1B7-4057-8412-2CB93FEB8274}" srcOrd="0" destOrd="0" presId="urn:microsoft.com/office/officeart/2005/8/layout/radial1"/>
    <dgm:cxn modelId="{7622AA1F-F6D1-4668-BBF6-61557A2E4C43}" type="presOf" srcId="{8EB86BCC-2A89-42EC-AF3F-5220F255345F}" destId="{127099B1-C77C-46C0-A2F8-CC0AB2B30028}" srcOrd="0" destOrd="0" presId="urn:microsoft.com/office/officeart/2005/8/layout/radial1"/>
    <dgm:cxn modelId="{457A46AE-ED01-4126-9E3D-2B68F2575883}" srcId="{C4BFB559-9F85-4A8E-8994-51905DAC6052}" destId="{B8E9F8CA-63A7-4097-9D17-5664350EF0F5}" srcOrd="0" destOrd="0" parTransId="{10BCA412-E35F-4FA1-A623-323149C432EF}" sibTransId="{9A0A4F52-520A-4F41-B364-6C73C156EB44}"/>
    <dgm:cxn modelId="{C45C023F-3AF1-449E-A0F6-86CE59CCBFD2}" type="presOf" srcId="{AC37C031-457F-40E5-A4E1-1EF741EB0EA1}" destId="{471F4CCD-4486-4FFE-8CA5-FE931C7D3B2C}" srcOrd="0" destOrd="0" presId="urn:microsoft.com/office/officeart/2005/8/layout/radial1"/>
    <dgm:cxn modelId="{2B0E5E92-0AE6-44A6-9A95-7C0F19D895F9}" type="presOf" srcId="{8EB86BCC-2A89-42EC-AF3F-5220F255345F}" destId="{D9B04341-24AD-4FE1-9795-7A6E2A2F79BB}" srcOrd="1" destOrd="0" presId="urn:microsoft.com/office/officeart/2005/8/layout/radial1"/>
    <dgm:cxn modelId="{08BE2EFE-5C05-4E15-B66B-496D32F172DF}" srcId="{B8E9F8CA-63A7-4097-9D17-5664350EF0F5}" destId="{B8D06CDD-1D2A-4338-9661-4FE1D878E947}" srcOrd="3" destOrd="0" parTransId="{B6550C01-3FBA-4188-AA78-503F81CC1FF6}" sibTransId="{6493E02D-919E-4B58-83F3-411C3FB4F1F8}"/>
    <dgm:cxn modelId="{7C2F9DC7-BFE6-4CF3-861B-4B00D7199845}" srcId="{C4BFB559-9F85-4A8E-8994-51905DAC6052}" destId="{0A5BF03C-C67E-4DB3-8FC1-59830EA1134C}" srcOrd="5" destOrd="0" parTransId="{BE5579DF-59C2-4B27-A90C-F0C5EB0D6172}" sibTransId="{41860525-31CB-4EAB-8AE5-B860B467F48D}"/>
    <dgm:cxn modelId="{E23F97CC-FA28-4788-9FC3-4EB7516ED40B}" srcId="{C4BFB559-9F85-4A8E-8994-51905DAC6052}" destId="{E47AD903-DB0F-4F51-9F19-EEDA97791EA6}" srcOrd="8" destOrd="0" parTransId="{0CC67DE2-AA81-4B8E-A95D-75AB56BC52F1}" sibTransId="{05147EB3-3523-483B-BF50-659BD26C7D80}"/>
    <dgm:cxn modelId="{FF3489D7-A989-43B3-B1B7-1F14E71087E0}" srcId="{C4BFB559-9F85-4A8E-8994-51905DAC6052}" destId="{847139B6-B204-4E5D-BB7F-9010B40DDFE0}" srcOrd="3" destOrd="0" parTransId="{588040C3-FA3F-472C-8C4E-E9812BFF2130}" sibTransId="{17E8535E-80A4-43D2-BA2D-006A5F807F71}"/>
    <dgm:cxn modelId="{D740ECCD-5C70-41DA-8B6A-DB7831162A1F}" type="presOf" srcId="{B8D06CDD-1D2A-4338-9661-4FE1D878E947}" destId="{AA39CC59-B481-4D89-B26E-F1E4B044DE46}" srcOrd="0" destOrd="0" presId="urn:microsoft.com/office/officeart/2005/8/layout/radial1"/>
    <dgm:cxn modelId="{177472C0-A8BC-424A-97B1-9C724E9C1605}" type="presOf" srcId="{38AB5F85-5135-47D7-A2C6-B8E92FB3C4ED}" destId="{5532C8CD-9E81-4F3E-918D-87DF6D07864E}" srcOrd="0" destOrd="0" presId="urn:microsoft.com/office/officeart/2005/8/layout/radial1"/>
    <dgm:cxn modelId="{3F447D01-A525-4E7A-BAF4-4545C2BF4B8E}" type="presParOf" srcId="{A9EF8CB3-DCE1-48F4-A236-0A775062CFBB}" destId="{D64E6ADC-D1B7-4057-8412-2CB93FEB8274}" srcOrd="0" destOrd="0" presId="urn:microsoft.com/office/officeart/2005/8/layout/radial1"/>
    <dgm:cxn modelId="{8D82B747-51C7-4913-B059-48980CA45AF9}" type="presParOf" srcId="{A9EF8CB3-DCE1-48F4-A236-0A775062CFBB}" destId="{5532C8CD-9E81-4F3E-918D-87DF6D07864E}" srcOrd="1" destOrd="0" presId="urn:microsoft.com/office/officeart/2005/8/layout/radial1"/>
    <dgm:cxn modelId="{60730B45-567C-4FA3-98D5-766FD07DB639}" type="presParOf" srcId="{5532C8CD-9E81-4F3E-918D-87DF6D07864E}" destId="{38FD2BC0-B6A6-41CB-A1CF-98E9CFCED48D}" srcOrd="0" destOrd="0" presId="urn:microsoft.com/office/officeart/2005/8/layout/radial1"/>
    <dgm:cxn modelId="{516C4DC7-499E-4291-BD8C-7AE2DF3000E4}" type="presParOf" srcId="{A9EF8CB3-DCE1-48F4-A236-0A775062CFBB}" destId="{38067BD1-9A7B-4936-9F1C-52F666CB3687}" srcOrd="2" destOrd="0" presId="urn:microsoft.com/office/officeart/2005/8/layout/radial1"/>
    <dgm:cxn modelId="{9335BB6F-1732-4186-832A-0CB3711748CF}" type="presParOf" srcId="{A9EF8CB3-DCE1-48F4-A236-0A775062CFBB}" destId="{22905D65-F39A-4154-B626-3D360BD363BF}" srcOrd="3" destOrd="0" presId="urn:microsoft.com/office/officeart/2005/8/layout/radial1"/>
    <dgm:cxn modelId="{874C6D13-D355-42DD-8D9C-DC570A6E455C}" type="presParOf" srcId="{22905D65-F39A-4154-B626-3D360BD363BF}" destId="{E6D96444-F645-4DF7-AB89-25FF99370B56}" srcOrd="0" destOrd="0" presId="urn:microsoft.com/office/officeart/2005/8/layout/radial1"/>
    <dgm:cxn modelId="{C6EF7223-BE92-4DDB-969E-D39EE214A4B4}" type="presParOf" srcId="{A9EF8CB3-DCE1-48F4-A236-0A775062CFBB}" destId="{394AD3F2-215A-4771-8AD7-62ECA42BC729}" srcOrd="4" destOrd="0" presId="urn:microsoft.com/office/officeart/2005/8/layout/radial1"/>
    <dgm:cxn modelId="{8E203A2A-2251-49E1-AB4B-C203DE830B47}" type="presParOf" srcId="{A9EF8CB3-DCE1-48F4-A236-0A775062CFBB}" destId="{127099B1-C77C-46C0-A2F8-CC0AB2B30028}" srcOrd="5" destOrd="0" presId="urn:microsoft.com/office/officeart/2005/8/layout/radial1"/>
    <dgm:cxn modelId="{1A8AF18A-526E-4798-9B32-16E7E67F198D}" type="presParOf" srcId="{127099B1-C77C-46C0-A2F8-CC0AB2B30028}" destId="{D9B04341-24AD-4FE1-9795-7A6E2A2F79BB}" srcOrd="0" destOrd="0" presId="urn:microsoft.com/office/officeart/2005/8/layout/radial1"/>
    <dgm:cxn modelId="{E341D416-8B7B-46BA-A329-9155F7BACBD9}" type="presParOf" srcId="{A9EF8CB3-DCE1-48F4-A236-0A775062CFBB}" destId="{471F4CCD-4486-4FFE-8CA5-FE931C7D3B2C}" srcOrd="6" destOrd="0" presId="urn:microsoft.com/office/officeart/2005/8/layout/radial1"/>
    <dgm:cxn modelId="{03BAC5D4-B95D-4CC6-AACB-5133AB34EAD0}" type="presParOf" srcId="{A9EF8CB3-DCE1-48F4-A236-0A775062CFBB}" destId="{C9DFE04A-DB4A-4FAF-B447-9B41272F8595}" srcOrd="7" destOrd="0" presId="urn:microsoft.com/office/officeart/2005/8/layout/radial1"/>
    <dgm:cxn modelId="{264B1390-C424-4409-8E5D-0869ACF84C33}" type="presParOf" srcId="{C9DFE04A-DB4A-4FAF-B447-9B41272F8595}" destId="{CD63BF4B-74B2-4F03-977D-69B1829A0991}" srcOrd="0" destOrd="0" presId="urn:microsoft.com/office/officeart/2005/8/layout/radial1"/>
    <dgm:cxn modelId="{7BBA9EF2-8C2B-4CCE-B636-CB5125F3CDB8}" type="presParOf" srcId="{A9EF8CB3-DCE1-48F4-A236-0A775062CFBB}" destId="{AA39CC59-B481-4D89-B26E-F1E4B044DE46}" srcOrd="8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06F3C-AEC5-429A-A2CF-C45F996DD85F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10233-DF4B-4493-B8FB-AC469B391C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10233-DF4B-4493-B8FB-AC469B391C3D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10233-DF4B-4493-B8FB-AC469B391C3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  <p:sndAc>
      <p:stSnd>
        <p:snd r:embed="rId1" name="chimes.wav" builtIn="1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  <p:sndAc>
      <p:stSnd>
        <p:snd r:embed="rId1" name="chimes.wav" builtIn="1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8"/>
    <p:sndAc>
      <p:stSnd>
        <p:snd r:embed="rId13" name="chimes.wav" builtIn="1"/>
      </p:stSnd>
    </p:sndAc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20C70C-ABB6-4A48-A199-3512D7249FE9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53D466-8699-4A34-93BD-ADDAC5614BA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8"/>
    <p:sndAc>
      <p:stSnd>
        <p:snd r:embed="rId13" name="chimes.wav" builtIn="1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file:///C:\Documents%20and%20Settings\Admin\&#1056;&#1072;&#1073;&#1086;&#1095;&#1080;&#1081;%20&#1089;&#1090;&#1086;&#1083;\Bethoven%20-%20M_syachna%20sonata.mp3" TargetMode="External"/><Relationship Id="rId1" Type="http://schemas.openxmlformats.org/officeDocument/2006/relationships/audio" Target="file:///C:\Documents%20and%20Settings\Admin\&#1056;&#1072;&#1073;&#1086;&#1095;&#1080;&#1081;%20&#1089;&#1090;&#1086;&#1083;\Lyudv_g%20van%20Bethoven%20-%20M_syachna%20sonata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package" Target="../embeddings/____________Microsoft_Office_PowerPoint1.pptx"/><Relationship Id="rId10" Type="http://schemas.openxmlformats.org/officeDocument/2006/relationships/image" Target="../media/image60.jpeg"/><Relationship Id="rId4" Type="http://schemas.openxmlformats.org/officeDocument/2006/relationships/audio" Target="../media/audio1.wav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357826"/>
            <a:ext cx="7851648" cy="1285884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/>
              <a:t>      </a:t>
            </a:r>
            <a:r>
              <a:rPr lang="de-DE" sz="28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„Der Mensch ist so viele Male Mensch, wie viele</a:t>
            </a:r>
            <a:br>
              <a:rPr lang="de-DE" sz="28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de-DE" sz="28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Fremdsprachen er kennt.“              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smtClean="0"/>
              <a:t>                                                                         J. W. Goethe</a:t>
            </a:r>
            <a:endParaRPr lang="ru-RU" sz="2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2000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Рисунок 3" descr="p_img_577812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142852"/>
            <a:ext cx="6690458" cy="42148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472" y="3214686"/>
            <a:ext cx="857252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de-DE" sz="4000" b="1" cap="none" spc="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Präsentation der </a:t>
            </a:r>
            <a:r>
              <a:rPr lang="de-DE" sz="4000" b="1" cap="none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pädagogischen</a:t>
            </a:r>
            <a:r>
              <a:rPr lang="de-DE" sz="4000" b="1" cap="none" spc="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itchFamily="34" charset="0"/>
              </a:rPr>
              <a:t> Erfahrung von Natalia Sinowijiwna Kowal</a:t>
            </a:r>
            <a:endParaRPr lang="ru-RU" sz="4000" b="1" cap="none" spc="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Lyudv_g van Bethoven - M_syachna sona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643438" y="3276600"/>
            <a:ext cx="80961" cy="304800"/>
          </a:xfrm>
          <a:prstGeom prst="rect">
            <a:avLst/>
          </a:prstGeom>
        </p:spPr>
      </p:pic>
      <p:pic>
        <p:nvPicPr>
          <p:cNvPr id="12" name="Picture 3" descr="I:\ЦИФРОВИЙ\Фрагменти уроків\PB0109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277554">
            <a:off x="6070041" y="169630"/>
            <a:ext cx="2982892" cy="2853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ethoven - M_syachna sonata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214282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>
    <p:wheel spokes="8"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4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043890" cy="1000132"/>
          </a:xfrm>
        </p:spPr>
        <p:txBody>
          <a:bodyPr>
            <a:normAutofit fontScale="90000"/>
          </a:bodyPr>
          <a:lstStyle/>
          <a:p>
            <a:r>
              <a:rPr lang="de-DE" sz="3200" b="1" dirty="0" smtClean="0"/>
              <a:t>Regel, die ich beachte, um jede Unterrichtsphase kommunikativ zu gestalten: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15370" cy="500066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Ich vergesse nie, dass die Fremdsprache nicht mehr als Mittel zum Zweck der geistigen Bildung, sondern als Kommunikationsmittel fungiert . 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Gerade weil Kommunikation initiiert werden soll, rückt der Lerner ins Zentrum des Unterrichtsgeschehens. Ich soll nicht mehr Vermittlerin, sondern Lernhelferin sein.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 Die textlichen Inhalte sollen Konflikte aufzeigen, die die Schüler zu persönlichen Stellungnahmen anregen. 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Die Sprachproduktion besitzt Vorrang gegenüber der Sprachkorrektheit, Fehler werden akzeptiert. 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Bei den Übungen wird der Lernende aufgefordert, seine Meinung zu äußern. 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Sprache wird pragmatisch gesehen, Muster der unterschiedlichen Versprachlichung von Sprechabsichten stehen im Vordergrund.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 Bild und Zeichnungen (visuelle Elemente)  unterstützen den Lern- und Arbeitsprozess.</a:t>
            </a:r>
          </a:p>
          <a:p>
            <a:pPr>
              <a:lnSpc>
                <a:spcPct val="170000"/>
              </a:lnSpc>
              <a:buFont typeface="Wingdings" pitchFamily="2" charset="2"/>
              <a:buChar char="q"/>
            </a:pPr>
            <a:r>
              <a:rPr lang="de-DE" sz="4200" b="1" dirty="0" smtClean="0"/>
              <a:t>Die Grammatik wird im kommunikativen Kontext geboten, jedoch ohne Regelangebot.</a:t>
            </a:r>
            <a:endParaRPr lang="ru-RU" sz="4200" b="1" dirty="0"/>
          </a:p>
        </p:txBody>
      </p:sp>
    </p:spTree>
  </p:cSld>
  <p:clrMapOvr>
    <a:masterClrMapping/>
  </p:clrMapOvr>
  <p:transition spd="slow" advTm="7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6" name="Picture 6" descr="I:\Skaner\Изображениеh 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07472">
            <a:off x="5687678" y="1475604"/>
            <a:ext cx="3357586" cy="217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" descr="I:\Skaner\e 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071546"/>
            <a:ext cx="3243266" cy="2205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1" descr="I:\Skaner\Изображениеh 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3393">
            <a:off x="3162495" y="2262387"/>
            <a:ext cx="3015973" cy="205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7972452" cy="785818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</a:t>
            </a:r>
            <a:r>
              <a:rPr lang="de-DE" b="1" dirty="0" smtClean="0">
                <a:solidFill>
                  <a:schemeClr val="accent4">
                    <a:lumMod val="50000"/>
                  </a:schemeClr>
                </a:solidFill>
              </a:rPr>
              <a:t>Außerunterrichtliche Arbeit:   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407" name="Picture 7" descr="I:\Skaner\Изображениеh 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53903">
            <a:off x="224262" y="1461016"/>
            <a:ext cx="3155481" cy="208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02" name="Picture 2" descr="I:\Skaner\Изображениеh 004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857628"/>
            <a:ext cx="3200960" cy="2369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I:\Skaner\Изображениеh 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48" y="2928934"/>
            <a:ext cx="2643206" cy="196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89" name="Picture 1" descr="I:\Skaner\Изображениеh 01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314361">
            <a:off x="791950" y="4509081"/>
            <a:ext cx="2917933" cy="1880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1" name="Picture 3" descr="I:\Skaner\Заява 00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326215">
            <a:off x="5944833" y="2841469"/>
            <a:ext cx="2770943" cy="1966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0" name="Picture 2" descr="I:\Skaner\Изображениеh 01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692946">
            <a:off x="5824868" y="4451946"/>
            <a:ext cx="2578347" cy="207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2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C:\Documents and Settings\Admin\Мои документы\Рисунок5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428736"/>
            <a:ext cx="5002052" cy="4181643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2857488" y="1857364"/>
            <a:ext cx="3571900" cy="19288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 smtClean="0"/>
              <a:t>Erfolge</a:t>
            </a:r>
            <a:endParaRPr lang="ru-RU" sz="4400" b="1" dirty="0"/>
          </a:p>
        </p:txBody>
      </p:sp>
      <p:sp>
        <p:nvSpPr>
          <p:cNvPr id="5" name="Овал 4"/>
          <p:cNvSpPr/>
          <p:nvPr/>
        </p:nvSpPr>
        <p:spPr>
          <a:xfrm>
            <a:off x="428596" y="3071810"/>
            <a:ext cx="1285884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2010</a:t>
            </a:r>
          </a:p>
          <a:p>
            <a:pPr algn="ctr"/>
            <a:r>
              <a:rPr lang="uk-UA" b="1" dirty="0" smtClean="0"/>
              <a:t>І</a:t>
            </a:r>
          </a:p>
          <a:p>
            <a:pPr algn="ctr"/>
            <a:r>
              <a:rPr lang="uk-UA" b="1" dirty="0" smtClean="0"/>
              <a:t> </a:t>
            </a:r>
            <a:r>
              <a:rPr lang="de-DE" b="1" dirty="0" smtClean="0"/>
              <a:t>Platz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2214546" y="3643314"/>
            <a:ext cx="1143008" cy="112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2010</a:t>
            </a:r>
          </a:p>
          <a:p>
            <a:pPr algn="ctr"/>
            <a:r>
              <a:rPr lang="uk-UA" b="1" dirty="0" smtClean="0"/>
              <a:t>І </a:t>
            </a:r>
            <a:r>
              <a:rPr lang="uk-UA" b="1" dirty="0" err="1" smtClean="0"/>
              <a:t>І</a:t>
            </a:r>
            <a:r>
              <a:rPr lang="de-DE" b="1" dirty="0" smtClean="0"/>
              <a:t>  Platz</a:t>
            </a:r>
            <a:endParaRPr lang="ru-RU" b="1" dirty="0" smtClean="0"/>
          </a:p>
          <a:p>
            <a:pPr algn="ctr"/>
            <a:endParaRPr lang="ru-RU" b="1" dirty="0"/>
          </a:p>
        </p:txBody>
      </p:sp>
      <p:sp>
        <p:nvSpPr>
          <p:cNvPr id="9" name="Овал 8"/>
          <p:cNvSpPr/>
          <p:nvPr/>
        </p:nvSpPr>
        <p:spPr>
          <a:xfrm>
            <a:off x="4643438" y="5572140"/>
            <a:ext cx="1214446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2008</a:t>
            </a:r>
          </a:p>
          <a:p>
            <a:pPr algn="ctr"/>
            <a:r>
              <a:rPr lang="uk-UA" b="1" dirty="0" smtClean="0"/>
              <a:t>І</a:t>
            </a:r>
            <a:r>
              <a:rPr lang="de-DE" b="1" dirty="0" smtClean="0"/>
              <a:t> Platz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6000760" y="5429264"/>
            <a:ext cx="114300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2008</a:t>
            </a:r>
          </a:p>
          <a:p>
            <a:pPr algn="ctr"/>
            <a:r>
              <a:rPr lang="uk-UA" b="1" dirty="0" smtClean="0"/>
              <a:t>ІІ</a:t>
            </a:r>
            <a:r>
              <a:rPr lang="de-DE" b="1" dirty="0" smtClean="0"/>
              <a:t> Platz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7286644" y="4500570"/>
            <a:ext cx="1143008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ІІ </a:t>
            </a:r>
            <a:r>
              <a:rPr lang="de-DE" sz="2000" b="1" dirty="0" smtClean="0"/>
              <a:t>Platz</a:t>
            </a:r>
            <a:endParaRPr lang="uk-UA" sz="2000" b="1" dirty="0" smtClean="0"/>
          </a:p>
        </p:txBody>
      </p:sp>
      <p:sp>
        <p:nvSpPr>
          <p:cNvPr id="13" name="Овал 12"/>
          <p:cNvSpPr/>
          <p:nvPr/>
        </p:nvSpPr>
        <p:spPr>
          <a:xfrm>
            <a:off x="7358082" y="2643182"/>
            <a:ext cx="114300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2008</a:t>
            </a:r>
          </a:p>
          <a:p>
            <a:pPr algn="ctr"/>
            <a:r>
              <a:rPr lang="uk-UA" dirty="0" smtClean="0"/>
              <a:t>ІІІ </a:t>
            </a:r>
            <a:r>
              <a:rPr lang="de-DE" dirty="0" smtClean="0"/>
              <a:t> Platz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714348" y="4429132"/>
            <a:ext cx="1214446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2009</a:t>
            </a:r>
          </a:p>
          <a:p>
            <a:pPr algn="ctr"/>
            <a:r>
              <a:rPr lang="uk-UA" b="1" dirty="0" smtClean="0"/>
              <a:t>І</a:t>
            </a:r>
            <a:r>
              <a:rPr lang="de-DE" b="1" dirty="0" smtClean="0"/>
              <a:t>  Platz</a:t>
            </a:r>
            <a:endParaRPr lang="ru-RU" b="1" dirty="0" smtClean="0"/>
          </a:p>
          <a:p>
            <a:pPr algn="ctr"/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28926" y="500042"/>
            <a:ext cx="3571900" cy="92869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 smtClean="0"/>
              <a:t>Olympiaden</a:t>
            </a:r>
            <a:endParaRPr lang="ru-RU" sz="36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3786190"/>
            <a:ext cx="2643206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/>
              <a:t>Kleine Akademie der Wissenschaften  2</a:t>
            </a:r>
            <a:r>
              <a:rPr lang="uk-UA" sz="2000" b="1" dirty="0" smtClean="0"/>
              <a:t>009</a:t>
            </a:r>
            <a:endParaRPr lang="ru-RU" sz="2000" b="1" dirty="0"/>
          </a:p>
        </p:txBody>
      </p:sp>
      <p:sp>
        <p:nvSpPr>
          <p:cNvPr id="29" name="Двойная стрелка влево/вверх 28"/>
          <p:cNvSpPr/>
          <p:nvPr/>
        </p:nvSpPr>
        <p:spPr>
          <a:xfrm rot="10800000">
            <a:off x="857224" y="500042"/>
            <a:ext cx="1714512" cy="114300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Двойная стрелка влево/вверх 29"/>
          <p:cNvSpPr/>
          <p:nvPr/>
        </p:nvSpPr>
        <p:spPr>
          <a:xfrm rot="16200000">
            <a:off x="7004324" y="282296"/>
            <a:ext cx="1064706" cy="164307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57158" y="1857364"/>
            <a:ext cx="200026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ІІ</a:t>
            </a:r>
            <a:r>
              <a:rPr lang="de-DE" sz="2400" b="1" dirty="0" smtClean="0"/>
              <a:t> Etappe</a:t>
            </a:r>
            <a:endParaRPr lang="ru-RU" sz="2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715140" y="1857364"/>
            <a:ext cx="2000264" cy="642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ІІІ</a:t>
            </a:r>
            <a:r>
              <a:rPr lang="de-DE" sz="2400" b="1" dirty="0" smtClean="0"/>
              <a:t> Etappe</a:t>
            </a:r>
            <a:endParaRPr lang="ru-RU" sz="2400" b="1" dirty="0"/>
          </a:p>
        </p:txBody>
      </p:sp>
      <p:sp>
        <p:nvSpPr>
          <p:cNvPr id="20" name="Овал 19"/>
          <p:cNvSpPr/>
          <p:nvPr/>
        </p:nvSpPr>
        <p:spPr>
          <a:xfrm>
            <a:off x="1357290" y="5072074"/>
            <a:ext cx="1214446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2009</a:t>
            </a:r>
          </a:p>
          <a:p>
            <a:pPr algn="ctr"/>
            <a:r>
              <a:rPr lang="uk-UA" b="1" dirty="0" smtClean="0"/>
              <a:t>ІІ</a:t>
            </a:r>
            <a:r>
              <a:rPr lang="de-DE" b="1" dirty="0" smtClean="0"/>
              <a:t>  Platz</a:t>
            </a:r>
            <a:endParaRPr lang="ru-RU" b="1" dirty="0" smtClean="0"/>
          </a:p>
          <a:p>
            <a:pPr algn="ctr"/>
            <a:endParaRPr lang="uk-UA" b="1" dirty="0" smtClean="0"/>
          </a:p>
        </p:txBody>
      </p:sp>
      <p:sp>
        <p:nvSpPr>
          <p:cNvPr id="21" name="Овал 20"/>
          <p:cNvSpPr/>
          <p:nvPr/>
        </p:nvSpPr>
        <p:spPr>
          <a:xfrm>
            <a:off x="5143504" y="4714884"/>
            <a:ext cx="114300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2008</a:t>
            </a:r>
          </a:p>
          <a:p>
            <a:pPr algn="ctr"/>
            <a:r>
              <a:rPr lang="uk-UA" b="1" dirty="0" smtClean="0"/>
              <a:t>І</a:t>
            </a:r>
            <a:r>
              <a:rPr lang="de-DE" b="1" dirty="0" smtClean="0"/>
              <a:t> Platz</a:t>
            </a:r>
            <a:endParaRPr lang="ru-RU" b="1" dirty="0"/>
          </a:p>
        </p:txBody>
      </p:sp>
      <p:sp>
        <p:nvSpPr>
          <p:cNvPr id="23" name="Овал 22"/>
          <p:cNvSpPr/>
          <p:nvPr/>
        </p:nvSpPr>
        <p:spPr>
          <a:xfrm>
            <a:off x="2786050" y="5000636"/>
            <a:ext cx="1214446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2009</a:t>
            </a:r>
          </a:p>
          <a:p>
            <a:pPr algn="ctr"/>
            <a:r>
              <a:rPr lang="uk-UA" b="1" dirty="0" smtClean="0"/>
              <a:t>І</a:t>
            </a:r>
            <a:r>
              <a:rPr lang="de-DE" b="1" dirty="0" smtClean="0"/>
              <a:t>  Platz </a:t>
            </a:r>
            <a:r>
              <a:rPr lang="uk-UA" b="1" dirty="0" smtClean="0"/>
              <a:t> </a:t>
            </a:r>
            <a:endParaRPr lang="ru-RU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9" grpId="0" animBg="1"/>
      <p:bldP spid="30" grpId="0" animBg="1"/>
      <p:bldP spid="32" grpId="0" animBg="1"/>
      <p:bldP spid="33" grpId="0" animBg="1"/>
      <p:bldP spid="20" grpId="0" animBg="1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142844" y="3429000"/>
          <a:ext cx="3286181" cy="3286148"/>
        </p:xfrm>
        <a:graphic>
          <a:graphicData uri="http://schemas.openxmlformats.org/presentationml/2006/ole">
            <p:oleObj spid="_x0000_s61441" name="Презентация" r:id="rId5" imgW="4569051" imgH="3425913" progId="PowerPoint.Show.12">
              <p:embed/>
            </p:oleObj>
          </a:graphicData>
        </a:graphic>
      </p:graphicFrame>
      <p:pic>
        <p:nvPicPr>
          <p:cNvPr id="12" name="Рисунок 11" descr="PB2110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769264">
            <a:off x="1008324" y="4662833"/>
            <a:ext cx="2179802" cy="1733127"/>
          </a:xfrm>
          <a:prstGeom prst="rect">
            <a:avLst/>
          </a:prstGeom>
        </p:spPr>
      </p:pic>
      <p:pic>
        <p:nvPicPr>
          <p:cNvPr id="10" name="Рисунок 9" descr="PB211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55394">
            <a:off x="6398259" y="268765"/>
            <a:ext cx="2452673" cy="1839504"/>
          </a:xfrm>
          <a:prstGeom prst="rect">
            <a:avLst/>
          </a:prstGeom>
        </p:spPr>
      </p:pic>
      <p:pic>
        <p:nvPicPr>
          <p:cNvPr id="9" name="Рисунок 8" descr="PB21106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620779">
            <a:off x="459857" y="1718594"/>
            <a:ext cx="2881300" cy="21609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14998" cy="1162050"/>
          </a:xfrm>
        </p:spPr>
        <p:txBody>
          <a:bodyPr>
            <a:normAutofit fontScale="90000"/>
          </a:bodyPr>
          <a:lstStyle/>
          <a:p>
            <a:r>
              <a:rPr lang="de-DE" sz="2400" dirty="0" smtClean="0">
                <a:solidFill>
                  <a:srgbClr val="00B0F0"/>
                </a:solidFill>
              </a:rPr>
              <a:t>Seit zwei Jahren leite ich die Sektion für Deutsch   der  Kleinakademie    der Wissenschaft          der Ukraine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 rot="20834996">
            <a:off x="617358" y="2957483"/>
            <a:ext cx="3008313" cy="31507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Содержимое 6" descr="PB21104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28926" y="1428736"/>
            <a:ext cx="3102770" cy="2456242"/>
          </a:xfrm>
          <a:prstGeom prst="rect">
            <a:avLst/>
          </a:prstGeom>
        </p:spPr>
      </p:pic>
      <p:pic>
        <p:nvPicPr>
          <p:cNvPr id="106500" name="Picture 4" descr="I:\Skaner\Диплом 0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93710">
            <a:off x="5620019" y="2113340"/>
            <a:ext cx="2928958" cy="3868233"/>
          </a:xfrm>
          <a:prstGeom prst="rect">
            <a:avLst/>
          </a:prstGeom>
          <a:noFill/>
        </p:spPr>
      </p:pic>
      <p:pic>
        <p:nvPicPr>
          <p:cNvPr id="8" name="Содержимое 3" descr="PB21105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00430" y="4071942"/>
            <a:ext cx="3000396" cy="2321735"/>
          </a:xfrm>
          <a:prstGeom prst="rect">
            <a:avLst/>
          </a:prstGeom>
        </p:spPr>
      </p:pic>
      <p:pic>
        <p:nvPicPr>
          <p:cNvPr id="106498" name="Picture 2" descr="H:\PHOTO\фОТО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 rot="823997">
            <a:off x="5657534" y="3701011"/>
            <a:ext cx="2023128" cy="27686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0">
    <p:wheel spokes="8"/>
    <p:sndAc>
      <p:stSnd>
        <p:snd r:embed="rId4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29642" cy="1643074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Ich bemühe mich immer schöpferisch zu arbeiten, um die besten Ergebnisse zu erreichen und dafür bekomme ich Auszeichnungen: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450" name="Picture 2" descr="I:\Skaner\uhfvjnf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000240"/>
            <a:ext cx="2357525" cy="3500462"/>
          </a:xfrm>
          <a:prstGeom prst="rect">
            <a:avLst/>
          </a:prstGeom>
          <a:noFill/>
        </p:spPr>
      </p:pic>
      <p:pic>
        <p:nvPicPr>
          <p:cNvPr id="104451" name="Picture 3" descr="I:\Skaner\Грамот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72535">
            <a:off x="5799365" y="3198834"/>
            <a:ext cx="2376477" cy="3286951"/>
          </a:xfrm>
          <a:prstGeom prst="rect">
            <a:avLst/>
          </a:prstGeom>
          <a:noFill/>
        </p:spPr>
      </p:pic>
      <p:pic>
        <p:nvPicPr>
          <p:cNvPr id="104453" name="Picture 5" descr="I:\Skaner\Dets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56580">
            <a:off x="791204" y="3232134"/>
            <a:ext cx="2252655" cy="3310498"/>
          </a:xfrm>
          <a:prstGeom prst="rect">
            <a:avLst/>
          </a:prstGeom>
          <a:noFill/>
        </p:spPr>
      </p:pic>
      <p:pic>
        <p:nvPicPr>
          <p:cNvPr id="104452" name="Picture 4" descr="I:\Skaner\Подя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80627">
            <a:off x="2021218" y="2311327"/>
            <a:ext cx="2147879" cy="339826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29684" cy="1214446"/>
          </a:xfrm>
        </p:spPr>
        <p:txBody>
          <a:bodyPr>
            <a:noAutofit/>
          </a:bodyPr>
          <a:lstStyle/>
          <a:p>
            <a:r>
              <a:rPr lang="de-DE" sz="40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Beruf des Lehrers ist mein innerer Trieb, Deutschunterrichten ist mein Schicksal.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20" y="1643050"/>
            <a:ext cx="2500330" cy="20002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Kinder, Sonnenstrahlen,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Die mein Herz erwärmen,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Mein Lebensweg      beleuchten,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Wie im Himmel Sternen.</a:t>
            </a:r>
          </a:p>
          <a:p>
            <a:pPr>
              <a:buNone/>
            </a:pPr>
            <a:endParaRPr lang="de-DE" sz="1200" b="1" i="1" dirty="0" smtClean="0">
              <a:solidFill>
                <a:srgbClr val="660066"/>
              </a:solidFill>
            </a:endParaRP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Ihr seid Sinn des Lebens,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Blümchen auf der Wiese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Lehrerischer Arbeit,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Mein Kompass präziser.</a:t>
            </a:r>
            <a:endParaRPr lang="ru-RU" sz="1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6182" y="3929066"/>
            <a:ext cx="2286016" cy="22860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Ihre zarten Stimmchen –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Weihnachtsglöckchen 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                                Klingeln,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Die Melodie des Feste 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In mein Leben bringen.</a:t>
            </a:r>
          </a:p>
          <a:p>
            <a:pPr>
              <a:buNone/>
            </a:pPr>
            <a:endParaRPr lang="de-DE" sz="1200" b="1" i="1" dirty="0" smtClean="0">
              <a:solidFill>
                <a:srgbClr val="660066"/>
              </a:solidFill>
            </a:endParaRP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Strahlt so leuchtend   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                                     immer,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Schöpft das beste Wissen,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Damit ihr seid imstande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Erwünschtes Ziel </a:t>
            </a:r>
            <a:r>
              <a:rPr lang="de-DE" sz="1200" b="1" i="1" dirty="0" err="1" smtClean="0">
                <a:solidFill>
                  <a:srgbClr val="660066"/>
                </a:solidFill>
              </a:rPr>
              <a:t>erschlißen</a:t>
            </a:r>
            <a:r>
              <a:rPr lang="de-DE" sz="1200" b="1" i="1" dirty="0" smtClean="0">
                <a:solidFill>
                  <a:srgbClr val="660066"/>
                </a:solidFill>
              </a:rPr>
              <a:t>.</a:t>
            </a:r>
          </a:p>
          <a:p>
            <a:pPr>
              <a:buNone/>
            </a:pPr>
            <a:r>
              <a:rPr lang="de-DE" sz="1200" b="1" i="1" dirty="0" smtClean="0">
                <a:solidFill>
                  <a:srgbClr val="660066"/>
                </a:solidFill>
              </a:rPr>
              <a:t>                             </a:t>
            </a:r>
            <a:r>
              <a:rPr lang="de-DE" sz="1200" b="1" i="1" dirty="0" smtClean="0">
                <a:solidFill>
                  <a:schemeClr val="accent4">
                    <a:lumMod val="50000"/>
                  </a:schemeClr>
                </a:solidFill>
              </a:rPr>
              <a:t>Natalia Kowal</a:t>
            </a:r>
          </a:p>
          <a:p>
            <a:endParaRPr lang="ru-RU" sz="1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714488"/>
            <a:ext cx="3198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 smtClean="0">
                <a:solidFill>
                  <a:prstClr val="black"/>
                </a:solidFill>
              </a:rPr>
              <a:t>Rezeptur der lehrerischen  </a:t>
            </a:r>
            <a:br>
              <a:rPr lang="de-DE" b="1" dirty="0" smtClean="0">
                <a:solidFill>
                  <a:prstClr val="black"/>
                </a:solidFill>
              </a:rPr>
            </a:br>
            <a:r>
              <a:rPr lang="de-DE" b="1" dirty="0" smtClean="0">
                <a:solidFill>
                  <a:prstClr val="black"/>
                </a:solidFill>
              </a:rPr>
              <a:t>                   Jugend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2357431"/>
            <a:ext cx="3071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b="1" dirty="0" smtClean="0"/>
              <a:t>Regelmäßig anwende</a:t>
            </a:r>
            <a:r>
              <a:rPr lang="uk-UA" sz="1600" b="1" dirty="0" smtClean="0"/>
              <a:t>:</a:t>
            </a:r>
            <a:r>
              <a:rPr lang="uk-UA" sz="1600" dirty="0" smtClean="0"/>
              <a:t> </a:t>
            </a:r>
            <a:endParaRPr lang="ru-RU" sz="1600" dirty="0" smtClean="0"/>
          </a:p>
          <a:p>
            <a:r>
              <a:rPr lang="de-DE" sz="1600" b="1" dirty="0" smtClean="0"/>
              <a:t>Balsam der Weisheit,</a:t>
            </a:r>
          </a:p>
          <a:p>
            <a:r>
              <a:rPr lang="de-DE" sz="1600" b="1" dirty="0" smtClean="0"/>
              <a:t> Cocktail des Schaffens,</a:t>
            </a:r>
            <a:r>
              <a:rPr lang="uk-UA" sz="1600" b="1" dirty="0" smtClean="0"/>
              <a:t> </a:t>
            </a:r>
            <a:endParaRPr lang="de-DE" sz="1600" b="1" dirty="0" smtClean="0"/>
          </a:p>
          <a:p>
            <a:r>
              <a:rPr lang="de-DE" sz="1600" b="1" dirty="0" smtClean="0"/>
              <a:t>Kaffee der  Munterkeit</a:t>
            </a:r>
            <a:r>
              <a:rPr lang="uk-UA" sz="1600" b="1" dirty="0" smtClean="0"/>
              <a:t>, </a:t>
            </a:r>
            <a:endParaRPr lang="de-DE" sz="1600" b="1" dirty="0" smtClean="0"/>
          </a:p>
          <a:p>
            <a:r>
              <a:rPr lang="de-DE" sz="1600" b="1" dirty="0" smtClean="0"/>
              <a:t>Brühe der Pünktlichkeit</a:t>
            </a:r>
            <a:r>
              <a:rPr lang="uk-UA" sz="1600" b="1" dirty="0" smtClean="0"/>
              <a:t>,</a:t>
            </a:r>
            <a:endParaRPr lang="de-DE" sz="1600" b="1" dirty="0" smtClean="0"/>
          </a:p>
          <a:p>
            <a:r>
              <a:rPr lang="de-DE" sz="1600" b="1" dirty="0" smtClean="0"/>
              <a:t> Aufguss der Geduld, </a:t>
            </a:r>
          </a:p>
          <a:p>
            <a:r>
              <a:rPr lang="de-DE" sz="1600" b="1" dirty="0" smtClean="0"/>
              <a:t>Extrakt der Menschlichkeit</a:t>
            </a:r>
            <a:r>
              <a:rPr lang="uk-UA" sz="1600" b="1" dirty="0" smtClean="0"/>
              <a:t>.</a:t>
            </a:r>
            <a:endParaRPr lang="de-DE" sz="1600" b="1" dirty="0" smtClean="0"/>
          </a:p>
          <a:p>
            <a:r>
              <a:rPr lang="uk-UA" sz="1600" b="1" dirty="0" smtClean="0"/>
              <a:t> </a:t>
            </a:r>
            <a:r>
              <a:rPr lang="de-DE" sz="1600" b="1" dirty="0" smtClean="0"/>
              <a:t>Erfülle all das sorgfältig und du bleibst</a:t>
            </a:r>
            <a:r>
              <a:rPr lang="uk-UA" sz="1600" b="1" dirty="0" smtClean="0"/>
              <a:t> </a:t>
            </a:r>
            <a:r>
              <a:rPr lang="de-DE" sz="1600" b="1" dirty="0" smtClean="0"/>
              <a:t>für immer jung.</a:t>
            </a:r>
            <a:r>
              <a:rPr lang="uk-UA" sz="1600" b="1" dirty="0" smtClean="0"/>
              <a:t> </a:t>
            </a:r>
            <a:endParaRPr lang="ru-RU" sz="1600" b="1" dirty="0" smtClean="0"/>
          </a:p>
        </p:txBody>
      </p:sp>
      <p:pic>
        <p:nvPicPr>
          <p:cNvPr id="11" name="Рисунок 10" descr="fdfdsdfsdf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2571744"/>
            <a:ext cx="2714644" cy="2575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spd="slow" advTm="3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200408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de-DE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de-DE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49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Kowal</a:t>
            </a:r>
            <a:r>
              <a:rPr lang="uk-UA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Natalia Sinowijiwna</a:t>
            </a:r>
            <a:r>
              <a:rPr lang="uk-UA" sz="49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Deutschlehrerin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des      </a:t>
            </a:r>
            <a:r>
              <a:rPr lang="de-DE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Tschortkiwer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de-DE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Markijan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 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de-DE" sz="3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Schaschkewtsch</a:t>
            </a: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Gymnasiums    </a:t>
            </a:r>
            <a:b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000496" y="4357694"/>
            <a:ext cx="4387600" cy="2500306"/>
          </a:xfrm>
        </p:spPr>
        <p:txBody>
          <a:bodyPr>
            <a:normAutofit lnSpcReduction="10000"/>
          </a:bodyPr>
          <a:lstStyle/>
          <a:p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Seit 20 Jahren unterrichte</a:t>
            </a:r>
            <a:b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ich Deutsch, von denen </a:t>
            </a:r>
            <a:b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 Jahre als die erste</a:t>
            </a:r>
            <a:b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und 8 Jahre als die zweite Fremdsprache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214282" y="1785926"/>
            <a:ext cx="3357563" cy="4811713"/>
          </a:xfrm>
          <a:prstGeom prst="ellipse">
            <a:avLst/>
          </a:prstGeom>
          <a:ln w="63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 advTm="10000">
    <p:wheel spokes="8"/>
    <p:sndAc>
      <p:stSnd>
        <p:snd r:embed="rId3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4714908" cy="4357718"/>
          </a:xfrm>
        </p:spPr>
        <p:txBody>
          <a:bodyPr>
            <a:normAutofit fontScale="90000"/>
          </a:bodyPr>
          <a:lstStyle/>
          <a:p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06499" name="Picture 3" descr="I:\ЦИФРОВИЙ\Фрагменти уроків\PB0109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505454">
            <a:off x="4051457" y="1934069"/>
            <a:ext cx="3275251" cy="3133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29" name="Picture 1" descr="I:\Skaner\Изображениеh 0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8"/>
            <a:ext cx="4389437" cy="3144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357166"/>
            <a:ext cx="635798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e-DE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Mein pädagogisches Kredo</a:t>
            </a:r>
            <a: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uk-UA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de-DE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„Erfolgreich kann nur der sein, wer nach dem Ruf der Seele lebt.“</a:t>
            </a:r>
          </a:p>
          <a:p>
            <a:pPr algn="ctr"/>
            <a:endParaRPr lang="de-DE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de-DE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0" y="0"/>
            <a:ext cx="23711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 advTm="5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4572032" cy="3286148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accent3">
                    <a:lumMod val="50000"/>
                  </a:schemeClr>
                </a:solidFill>
              </a:rPr>
              <a:t>Methodisches Problem: </a:t>
            </a:r>
            <a:br>
              <a:rPr lang="de-DE" sz="32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DE" sz="3200" b="1" dirty="0" smtClean="0">
                <a:solidFill>
                  <a:schemeClr val="accent3">
                    <a:lumMod val="50000"/>
                  </a:schemeClr>
                </a:solidFill>
              </a:rPr>
              <a:t>Entwicklung der kommunikativer Fertigkeiten der Schüler auf verschiedenen Etappen des Deutschunterrichts</a:t>
            </a:r>
            <a:r>
              <a:rPr lang="de-DE" sz="3200" b="1" dirty="0" smtClean="0"/>
              <a:t/>
            </a:r>
            <a:br>
              <a:rPr lang="de-DE" sz="3200" b="1" dirty="0" smtClean="0"/>
            </a:br>
            <a:endParaRPr lang="ru-RU" sz="3200" b="1" dirty="0"/>
          </a:p>
        </p:txBody>
      </p:sp>
      <p:pic>
        <p:nvPicPr>
          <p:cNvPr id="4" name="Picture 41" descr="02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929058" cy="359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071810"/>
            <a:ext cx="5357850" cy="357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4357694"/>
            <a:ext cx="1428760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000628" y="2967335"/>
            <a:ext cx="3857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de-DE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</a:rPr>
              <a:t>Erfahrung ist eine teure </a:t>
            </a:r>
            <a:endParaRPr lang="ru-RU" sz="5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</a:rPr>
              <a:t>                                           Schule.</a:t>
            </a:r>
            <a:endParaRPr lang="ru-RU" sz="5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</a:rPr>
              <a:t>                            </a:t>
            </a:r>
            <a:r>
              <a:rPr lang="de-DE" sz="1400" b="1" i="1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</a:rPr>
              <a:t>(</a:t>
            </a:r>
            <a:r>
              <a:rPr lang="de-DE" sz="1400" dirty="0" smtClean="0">
                <a:solidFill>
                  <a:srgbClr val="FFFFFF"/>
                </a:solidFill>
                <a:latin typeface="Arial" pitchFamily="34" charset="0"/>
                <a:ea typeface="Times New Roman" pitchFamily="18" charset="0"/>
              </a:rPr>
              <a:t>Deutsches Sprichwort)</a:t>
            </a:r>
            <a:endParaRPr lang="ru-RU" dirty="0"/>
          </a:p>
        </p:txBody>
      </p:sp>
    </p:spTree>
  </p:cSld>
  <p:clrMapOvr>
    <a:masterClrMapping/>
  </p:clrMapOvr>
  <p:transition spd="slow" advTm="1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029604" cy="857256"/>
          </a:xfrm>
        </p:spPr>
        <p:txBody>
          <a:bodyPr/>
          <a:lstStyle/>
          <a:p>
            <a:r>
              <a:rPr lang="de-DE" sz="4800" dirty="0" smtClean="0"/>
              <a:t> </a:t>
            </a:r>
            <a:r>
              <a:rPr lang="de-DE" sz="4800" b="1" dirty="0" smtClean="0"/>
              <a:t>Motivierung der Problemwahl</a:t>
            </a: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1071546"/>
            <a:ext cx="3286148" cy="52864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de-DE" sz="1800" dirty="0" smtClean="0"/>
              <a:t>    </a:t>
            </a:r>
            <a:r>
              <a:rPr lang="de-DE" sz="1800" b="1" dirty="0" smtClean="0">
                <a:solidFill>
                  <a:schemeClr val="accent2">
                    <a:lumMod val="50000"/>
                  </a:schemeClr>
                </a:solidFill>
              </a:rPr>
              <a:t>Heutzutage  erfordert das Fremdsprachenlernen neue  Wege zur Gestaltung des  Unterrichtsprozesses.</a:t>
            </a:r>
          </a:p>
          <a:p>
            <a:pPr>
              <a:buFont typeface="Wingdings" pitchFamily="2" charset="2"/>
              <a:buChar char="v"/>
            </a:pPr>
            <a:endParaRPr lang="de-DE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de-DE" sz="1800" b="1" dirty="0" smtClean="0">
                <a:solidFill>
                  <a:schemeClr val="accent2">
                    <a:lumMod val="50000"/>
                  </a:schemeClr>
                </a:solidFill>
              </a:rPr>
              <a:t>    Man muss nach neuen effektiven   Unterrichtsmethoden suchen, um eine Fremdsprache als Kommunikationsmittel   praktisch zu beherrschen.</a:t>
            </a:r>
          </a:p>
          <a:p>
            <a:pPr>
              <a:buFont typeface="Wingdings" pitchFamily="2" charset="2"/>
              <a:buChar char="v"/>
            </a:pPr>
            <a:endParaRPr lang="de-DE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de-DE" sz="1800" b="1" dirty="0" smtClean="0">
                <a:solidFill>
                  <a:schemeClr val="accent2">
                    <a:lumMod val="50000"/>
                  </a:schemeClr>
                </a:solidFill>
              </a:rPr>
              <a:t>  Beim Erlernen der zweiten  Fremdsprache ist all das  besonders aktuell, denn die  Zeit ist knapp und die Aufgaben fast dieselben.</a:t>
            </a:r>
          </a:p>
          <a:p>
            <a:pPr algn="just">
              <a:buFont typeface="Wingdings" pitchFamily="2" charset="2"/>
              <a:buChar char="v"/>
            </a:pPr>
            <a:endParaRPr lang="de-DE" sz="1800" dirty="0" smtClean="0"/>
          </a:p>
          <a:p>
            <a:pPr>
              <a:buFont typeface="Arial" pitchFamily="34" charset="0"/>
              <a:buChar char="•"/>
            </a:pPr>
            <a:endParaRPr lang="de-DE" sz="1800" dirty="0" smtClean="0"/>
          </a:p>
          <a:p>
            <a:pPr>
              <a:buFont typeface="Wingdings" pitchFamily="2" charset="2"/>
              <a:buChar char="Ø"/>
            </a:pPr>
            <a:endParaRPr lang="de-DE" sz="1800" dirty="0" smtClean="0"/>
          </a:p>
          <a:p>
            <a:endParaRPr lang="de-DE" sz="1800" dirty="0" smtClean="0"/>
          </a:p>
          <a:p>
            <a:pPr>
              <a:buFont typeface="Wingdings" pitchFamily="2" charset="2"/>
              <a:buChar char="q"/>
            </a:pPr>
            <a:endParaRPr lang="de-DE" sz="1800" dirty="0" smtClean="0"/>
          </a:p>
          <a:p>
            <a:pPr>
              <a:buFont typeface="Wingdings" pitchFamily="2" charset="2"/>
              <a:buChar char="q"/>
            </a:pPr>
            <a:endParaRPr lang="de-DE" sz="1800" dirty="0" smtClean="0"/>
          </a:p>
          <a:p>
            <a:endParaRPr lang="ru-RU" sz="1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714744" y="1071546"/>
            <a:ext cx="5000660" cy="535785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de-DE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Lernen mit Kopf, Herz und Hand – so lautet das Motto des modernen Unterrichts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42" name="Picture 2" descr="C:\Documents and Settings\Admin\Мои документы\sanssouci1 Potsd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143248"/>
            <a:ext cx="4286280" cy="2805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4" name="Picture 2" descr="I:\ЦИФРОВИЙ\Фрагменти уроків\PB261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572008"/>
            <a:ext cx="2571768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5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 descr="I:\ЦИФРОВИЙ\Фрагменти уроків\PB26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28"/>
            <a:ext cx="3071834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501122" cy="642942"/>
          </a:xfrm>
        </p:spPr>
        <p:txBody>
          <a:bodyPr>
            <a:normAutofit fontScale="90000"/>
          </a:bodyPr>
          <a:lstStyle/>
          <a:p>
            <a:r>
              <a:rPr lang="de-DE" sz="2800" b="1" dirty="0" smtClean="0"/>
              <a:t>      Mir helfen bei der Lösung der kommunikativen  </a:t>
            </a:r>
            <a:br>
              <a:rPr lang="de-DE" sz="2800" b="1" dirty="0" smtClean="0"/>
            </a:br>
            <a:r>
              <a:rPr lang="de-DE" sz="2800" b="1" dirty="0" smtClean="0"/>
              <a:t>                               Aufgaben innovative Technologien</a:t>
            </a:r>
            <a:endParaRPr lang="ru-RU" sz="28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878" y="1500174"/>
          <a:ext cx="8501122" cy="535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Овал 4"/>
          <p:cNvSpPr/>
          <p:nvPr/>
        </p:nvSpPr>
        <p:spPr>
          <a:xfrm>
            <a:off x="7143768" y="3071810"/>
            <a:ext cx="1785950" cy="1071570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Spieltech -</a:t>
            </a:r>
          </a:p>
          <a:p>
            <a:pPr algn="ctr"/>
            <a:r>
              <a:rPr lang="de-DE" dirty="0" smtClean="0"/>
              <a:t>nologien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500826" y="1428736"/>
            <a:ext cx="1928826" cy="1285884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e-DE" dirty="0" smtClean="0"/>
              <a:t>Persönlich-orientierter Unterricht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786314" y="785794"/>
            <a:ext cx="1785950" cy="114300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Gestaltung der Erfolg-Situation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 rot="2279861">
            <a:off x="2214546" y="1285860"/>
            <a:ext cx="1857388" cy="1200152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Kollektive</a:t>
            </a:r>
          </a:p>
          <a:p>
            <a:pPr algn="ctr"/>
            <a:r>
              <a:rPr lang="de-DE" dirty="0" smtClean="0"/>
              <a:t>Arbeit 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857620" y="2285992"/>
            <a:ext cx="214314" cy="14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5400000" flipH="1" flipV="1">
            <a:off x="6536545" y="2536025"/>
            <a:ext cx="14287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929454" y="3714752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 flipH="1" flipV="1">
            <a:off x="5322099" y="1964521"/>
            <a:ext cx="14287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I:\Мамине\відкритий урок\DSC022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9058" y="1896572"/>
            <a:ext cx="3143272" cy="3032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3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4" grpId="1">
        <p:bldAsOne/>
      </p:bldGraphic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:\ЦИФРОВИЙ\Фрагменти уроків\PB010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7632">
            <a:off x="4971215" y="4931225"/>
            <a:ext cx="2343197" cy="162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9" name="Picture 13" descr="I:\ЦИФРОВИЙ\Інсценіація казки\PA300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95476">
            <a:off x="7250615" y="5338054"/>
            <a:ext cx="1752579" cy="131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28"/>
            <a:ext cx="8458200" cy="785818"/>
          </a:xfrm>
        </p:spPr>
        <p:txBody>
          <a:bodyPr/>
          <a:lstStyle/>
          <a:p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Jede Unterrichtsetappe hat kommunikative Ausrichtung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6562" name="Picture 2" descr="I:\ЦИФРОВИЙ\Фрагменти уроків\PB0109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973384">
            <a:off x="646002" y="1436472"/>
            <a:ext cx="2750009" cy="2062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37" name="Picture 1" descr="I:\ЦИФРОВИЙ\Фрагменти уроків\PB011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37207">
            <a:off x="1701581" y="2538534"/>
            <a:ext cx="3234044" cy="2396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39" name="Picture 3" descr="I:\ЦИФРОВИЙ\Фрагменти уроків\PB2610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5068">
            <a:off x="4747894" y="2962920"/>
            <a:ext cx="2643206" cy="1866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0" name="Picture 4" descr="I:\ЦИФРОВИЙ\Фрагменти уроків\PB0110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86468">
            <a:off x="1270601" y="4870822"/>
            <a:ext cx="2387612" cy="1736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1" name="Picture 5" descr="I:\ЦИФРОВИЙ\Інсценіація казки\PA3009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74762" y="4286258"/>
            <a:ext cx="2144992" cy="1609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3" name="Picture 7" descr="I:\ЦИФРОВИЙ\Інсценіація казки\PA30093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74762" y="1071548"/>
            <a:ext cx="2730190" cy="2000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4" name="Picture 8" descr="I:\ЦИФРОВИЙ\Інсценіація казки\PA30094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2348" y="4214820"/>
            <a:ext cx="1966893" cy="1475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PB0110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509491">
            <a:off x="6791154" y="2846281"/>
            <a:ext cx="2000231" cy="1500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7" name="Picture 11" descr="I:\ЦИФРОВИЙ\Інсценіація казки\PA30095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85700">
            <a:off x="104331" y="3217229"/>
            <a:ext cx="2181175" cy="1636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548" name="Picture 12" descr="I:\ЦИФРОВИЙ\Інсценіація казки\PA30097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949959">
            <a:off x="6214115" y="1129833"/>
            <a:ext cx="2304352" cy="172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Tm="45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2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2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I:\ЦИФРОВИЙ\Фрагменти уроків\PB261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214422"/>
            <a:ext cx="2659029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I:\ЦИФРОВИЙ\Фрагменти уроків\PB011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143248"/>
            <a:ext cx="3071834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3" name="Picture 1" descr="I:\ЦИФРОВИЙ\Фрагменти уроків\PB261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357694"/>
            <a:ext cx="3500430" cy="25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57150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 Varianten  kommunikativer Arbeitsformen</a:t>
            </a:r>
            <a:r>
              <a:rPr lang="de-DE" sz="3600" b="1" dirty="0" smtClean="0"/>
              <a:t>: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571504"/>
          </a:xfrm>
        </p:spPr>
        <p:txBody>
          <a:bodyPr/>
          <a:lstStyle/>
          <a:p>
            <a:r>
              <a:rPr lang="de-DE" dirty="0" smtClean="0"/>
              <a:t>Partnergespräche: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47"/>
            <a:ext cx="4041775" cy="57150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Dynamisierung von Unterrichtsgesprächen :          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857364"/>
            <a:ext cx="4041775" cy="4502956"/>
          </a:xfrm>
        </p:spPr>
        <p:txBody>
          <a:bodyPr>
            <a:normAutofit/>
          </a:bodyPr>
          <a:lstStyle/>
          <a:p>
            <a:r>
              <a:rPr lang="de-DE" dirty="0" smtClean="0"/>
              <a:t>zwei Aspekte, Textblöcke, Aussagen kontrastieren</a:t>
            </a:r>
          </a:p>
          <a:p>
            <a:r>
              <a:rPr lang="de-DE" dirty="0" smtClean="0"/>
              <a:t>Pro- und Contra-</a:t>
            </a:r>
            <a:r>
              <a:rPr lang="de-DE" dirty="0" err="1" smtClean="0"/>
              <a:t>debaten</a:t>
            </a:r>
            <a:endParaRPr lang="de-DE" dirty="0" smtClean="0"/>
          </a:p>
          <a:p>
            <a:r>
              <a:rPr lang="de-DE" dirty="0" smtClean="0"/>
              <a:t>Heißer Stuhl</a:t>
            </a:r>
          </a:p>
          <a:p>
            <a:r>
              <a:rPr lang="de-DE" dirty="0" smtClean="0"/>
              <a:t>Gerichtsverhandlung</a:t>
            </a:r>
          </a:p>
          <a:p>
            <a:r>
              <a:rPr lang="de-DE" dirty="0" smtClean="0"/>
              <a:t>Expertenpuzzle</a:t>
            </a:r>
          </a:p>
          <a:p>
            <a:r>
              <a:rPr lang="de-DE" dirty="0" smtClean="0"/>
              <a:t>Expertengespräch</a:t>
            </a:r>
          </a:p>
          <a:p>
            <a:r>
              <a:rPr lang="de-DE" dirty="0" err="1" smtClean="0"/>
              <a:t>Podiumsdiskusion</a:t>
            </a:r>
            <a:endParaRPr lang="de-DE" dirty="0" smtClean="0"/>
          </a:p>
          <a:p>
            <a:r>
              <a:rPr lang="de-DE" dirty="0" err="1" smtClean="0"/>
              <a:t>Streitgesprech</a:t>
            </a:r>
            <a:endParaRPr lang="de-DE" dirty="0" smtClean="0"/>
          </a:p>
          <a:p>
            <a:r>
              <a:rPr lang="de-DE" dirty="0" smtClean="0"/>
              <a:t>Ping-</a:t>
            </a:r>
            <a:r>
              <a:rPr lang="de-DE" dirty="0" err="1" smtClean="0"/>
              <a:t>Pong</a:t>
            </a:r>
            <a:endParaRPr lang="de-DE" dirty="0" smtClean="0"/>
          </a:p>
          <a:p>
            <a:r>
              <a:rPr lang="de-DE" dirty="0" err="1" smtClean="0"/>
              <a:t>Fishbowl</a:t>
            </a:r>
            <a:endParaRPr lang="de-DE" dirty="0" smtClean="0"/>
          </a:p>
          <a:p>
            <a:pPr>
              <a:buNone/>
            </a:pPr>
            <a:endParaRPr lang="de-DE" dirty="0" smtClean="0"/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1785926"/>
            <a:ext cx="4040188" cy="4574394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 Dialog</a:t>
            </a:r>
          </a:p>
          <a:p>
            <a:r>
              <a:rPr lang="de-DE" dirty="0" smtClean="0"/>
              <a:t>Gruppengespräch</a:t>
            </a:r>
          </a:p>
          <a:p>
            <a:r>
              <a:rPr lang="de-DE" dirty="0" smtClean="0"/>
              <a:t>Kreisgespräch</a:t>
            </a:r>
          </a:p>
          <a:p>
            <a:r>
              <a:rPr lang="de-DE" dirty="0" smtClean="0"/>
              <a:t>Stationengespräch</a:t>
            </a:r>
          </a:p>
          <a:p>
            <a:r>
              <a:rPr lang="de-DE" dirty="0" smtClean="0"/>
              <a:t>Frage-Antwort –Spiel</a:t>
            </a:r>
          </a:p>
          <a:p>
            <a:r>
              <a:rPr lang="de-DE" dirty="0" smtClean="0"/>
              <a:t>Blitzlicht</a:t>
            </a:r>
          </a:p>
          <a:p>
            <a:r>
              <a:rPr lang="de-DE" dirty="0" smtClean="0"/>
              <a:t>Interview</a:t>
            </a:r>
          </a:p>
          <a:p>
            <a:r>
              <a:rPr lang="de-DE" dirty="0" smtClean="0"/>
              <a:t>Reportage</a:t>
            </a:r>
          </a:p>
          <a:p>
            <a:r>
              <a:rPr lang="de-DE" dirty="0" smtClean="0"/>
              <a:t>Argumentationsspiel</a:t>
            </a:r>
          </a:p>
          <a:p>
            <a:r>
              <a:rPr lang="de-DE" dirty="0" smtClean="0"/>
              <a:t>Meinungsaustausch</a:t>
            </a:r>
          </a:p>
          <a:p>
            <a:r>
              <a:rPr lang="de-DE" dirty="0" smtClean="0"/>
              <a:t>Rollenspiel</a:t>
            </a:r>
          </a:p>
          <a:p>
            <a:r>
              <a:rPr lang="de-DE" dirty="0" smtClean="0"/>
              <a:t>Cluster</a:t>
            </a:r>
          </a:p>
          <a:p>
            <a:r>
              <a:rPr lang="de-DE" dirty="0" smtClean="0"/>
              <a:t>Brainstorming</a:t>
            </a:r>
          </a:p>
          <a:p>
            <a:r>
              <a:rPr lang="de-DE" dirty="0" smtClean="0"/>
              <a:t>Mikrofon usw..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ru-RU" dirty="0"/>
          </a:p>
        </p:txBody>
      </p:sp>
    </p:spTree>
  </p:cSld>
  <p:clrMapOvr>
    <a:masterClrMapping/>
  </p:clrMapOvr>
  <p:transition spd="slow" advTm="6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2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B0109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01046">
            <a:off x="2578772" y="4122739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90000"/>
          </a:bodyPr>
          <a:lstStyle/>
          <a:p>
            <a:r>
              <a:rPr lang="de-DE" dirty="0" smtClean="0">
                <a:ln w="38100">
                  <a:solidFill>
                    <a:schemeClr val="accent3">
                      <a:lumMod val="50000"/>
                    </a:schemeClr>
                  </a:solidFill>
                </a:ln>
              </a:rPr>
              <a:t>Vorteile und Nachteile der kommunikativen Methode</a:t>
            </a:r>
            <a:endParaRPr lang="ru-RU" dirty="0">
              <a:ln w="38100">
                <a:solidFill>
                  <a:schemeClr val="accent3">
                    <a:lumMod val="50000"/>
                  </a:schemeClr>
                </a:solidFill>
              </a:ln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430744"/>
          </a:xfrm>
        </p:spPr>
        <p:txBody>
          <a:bodyPr/>
          <a:lstStyle/>
          <a:p>
            <a:r>
              <a:rPr lang="de-DE" sz="1800" dirty="0" smtClean="0"/>
              <a:t>Vorteile: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2786050" y="1928802"/>
            <a:ext cx="5643602" cy="654843"/>
          </a:xfrm>
        </p:spPr>
        <p:txBody>
          <a:bodyPr>
            <a:normAutofit fontScale="70000" lnSpcReduction="20000"/>
          </a:bodyPr>
          <a:lstStyle/>
          <a:p>
            <a:r>
              <a:rPr lang="de-DE" sz="1500" dirty="0" smtClean="0"/>
              <a:t>Lösung des Problems:                                    Max  Petrenko  </a:t>
            </a:r>
          </a:p>
          <a:p>
            <a:r>
              <a:rPr lang="de-DE" sz="1500" dirty="0" smtClean="0"/>
              <a:t>                                                                                   Klasse 10 (6)                         </a:t>
            </a:r>
          </a:p>
          <a:p>
            <a:pPr>
              <a:buFont typeface="Arial" pitchFamily="34" charset="0"/>
              <a:buChar char="•"/>
            </a:pPr>
            <a:r>
              <a:rPr lang="de-DE" sz="1100" dirty="0" smtClean="0">
                <a:solidFill>
                  <a:schemeClr val="tx1"/>
                </a:solidFill>
              </a:rPr>
              <a:t>   </a:t>
            </a:r>
            <a:r>
              <a:rPr lang="de-DE" sz="1400" dirty="0" smtClean="0">
                <a:solidFill>
                  <a:schemeClr val="tx1"/>
                </a:solidFill>
              </a:rPr>
              <a:t>kreative schriftliche Aufgaben </a:t>
            </a:r>
          </a:p>
          <a:p>
            <a:pPr>
              <a:buFont typeface="Arial" pitchFamily="34" charset="0"/>
              <a:buChar char="•"/>
            </a:pPr>
            <a:r>
              <a:rPr lang="de-DE" sz="1400" dirty="0" smtClean="0">
                <a:solidFill>
                  <a:schemeClr val="tx1"/>
                </a:solidFill>
              </a:rPr>
              <a:t> grammatische Viertelstunden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2285992"/>
            <a:ext cx="2471726" cy="2643206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de-DE" sz="2800" b="1" dirty="0" smtClean="0"/>
              <a:t>Die Lernenden gewinnen an Sprechfertigkeit;</a:t>
            </a:r>
          </a:p>
          <a:p>
            <a:pPr lvl="0"/>
            <a:r>
              <a:rPr lang="de-DE" sz="2800" b="1" dirty="0" smtClean="0"/>
              <a:t> die Angst vor Fehlern wird abgebaut.</a:t>
            </a:r>
          </a:p>
          <a:p>
            <a:pPr lvl="0"/>
            <a:r>
              <a:rPr lang="de-DE" sz="2800" b="1" dirty="0" smtClean="0"/>
              <a:t>Das relativ starke Vorherrschen von Kommunikation in Alltagssituationen</a:t>
            </a:r>
          </a:p>
          <a:p>
            <a:pPr lvl="0">
              <a:buNone/>
            </a:pPr>
            <a:r>
              <a:rPr lang="de-DE" sz="4500" b="1" dirty="0" smtClean="0">
                <a:solidFill>
                  <a:schemeClr val="accent4">
                    <a:lumMod val="50000"/>
                  </a:schemeClr>
                </a:solidFill>
              </a:rPr>
              <a:t>Nachteile:</a:t>
            </a:r>
          </a:p>
          <a:p>
            <a:pPr lvl="0"/>
            <a:r>
              <a:rPr lang="de-DE" sz="2800" b="1" dirty="0" smtClean="0"/>
              <a:t>Die Qualität der Sprache wird vernachlässigt;</a:t>
            </a:r>
          </a:p>
          <a:p>
            <a:pPr lvl="0"/>
            <a:r>
              <a:rPr lang="de-DE" sz="2800" b="1" dirty="0" smtClean="0"/>
              <a:t> die kommunikative Kompetenz erreicht schnell ihre Grenzen.</a:t>
            </a:r>
          </a:p>
          <a:p>
            <a:pPr lvl="0"/>
            <a:r>
              <a:rPr lang="de-DE" sz="2800" b="1" dirty="0" smtClean="0"/>
              <a:t>Vernachlässigung der schriftlichen Kommunikation</a:t>
            </a:r>
            <a:endParaRPr lang="ru-RU" sz="2800" b="1" dirty="0" smtClean="0"/>
          </a:p>
          <a:p>
            <a:pPr lvl="0">
              <a:buNone/>
            </a:pPr>
            <a:endParaRPr lang="de-DE" sz="6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>
              <a:buNone/>
            </a:pPr>
            <a:endParaRPr lang="de-DE" sz="6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14942" y="2357430"/>
            <a:ext cx="3471858" cy="24288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de-DE" sz="1800" b="1" dirty="0" smtClean="0">
                <a:solidFill>
                  <a:schemeClr val="accent4">
                    <a:lumMod val="50000"/>
                  </a:schemeClr>
                </a:solidFill>
              </a:rPr>
              <a:t>  Ich grüße dich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 Die Sonne scheint. Es regnet nicht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Und viele Leute grüßen dich.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Warum? Darum. Sie haben gute Laune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Und möchten, dass du willst 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sie auch haben.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So wolle ich für dich viel Glück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In Worten schenken,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In einem kleinen Vers.</a:t>
            </a:r>
          </a:p>
          <a:p>
            <a:pPr>
              <a:buNone/>
            </a:pPr>
            <a:r>
              <a:rPr lang="de-DE" sz="1400" b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endParaRPr lang="ru-RU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8610" name="Picture 2" descr="I:\ЦИФРОВИЙ\КЛАС 1\Копия IMG_0069 - копия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714884"/>
            <a:ext cx="2313669" cy="193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deutschland_i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64" y="357166"/>
            <a:ext cx="2428860" cy="2087205"/>
          </a:xfrm>
          <a:prstGeom prst="rect">
            <a:avLst/>
          </a:prstGeom>
        </p:spPr>
      </p:pic>
      <p:pic>
        <p:nvPicPr>
          <p:cNvPr id="10" name="Рисунок 9" descr="PB261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4768439"/>
            <a:ext cx="257176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eutschland_i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64" y="509566"/>
            <a:ext cx="2428860" cy="2087205"/>
          </a:xfrm>
          <a:prstGeom prst="rect">
            <a:avLst/>
          </a:prstGeom>
        </p:spPr>
      </p:pic>
    </p:spTree>
  </p:cSld>
  <p:clrMapOvr>
    <a:masterClrMapping/>
  </p:clrMapOvr>
  <p:transition spd="slow" advTm="60000">
    <p:wheel spokes="8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2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4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E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3771</TotalTime>
  <Words>677</Words>
  <Application>Microsoft Office PowerPoint</Application>
  <PresentationFormat>Экран (4:3)</PresentationFormat>
  <Paragraphs>164</Paragraphs>
  <Slides>15</Slides>
  <Notes>2</Notes>
  <HiddenSlides>0</HiddenSlides>
  <MMClips>2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Апекс</vt:lpstr>
      <vt:lpstr>Поток</vt:lpstr>
      <vt:lpstr>Презентация</vt:lpstr>
      <vt:lpstr>      „Der Mensch ist so viele Male Mensch, wie viele          Fremdsprachen er kennt.“                                                                                         J. W. Goethe</vt:lpstr>
      <vt:lpstr>             Kowal  Natalia Sinowijiwna:                   Deutschlehrerin                                      des      Tschortkiwer                                         Markijan –                                              Schaschkewtsch                                                         Gymnasiums       </vt:lpstr>
      <vt:lpstr>           </vt:lpstr>
      <vt:lpstr>Methodisches Problem:  Entwicklung der kommunikativer Fertigkeiten der Schüler auf verschiedenen Etappen des Deutschunterrichts </vt:lpstr>
      <vt:lpstr> Motivierung der Problemwahl</vt:lpstr>
      <vt:lpstr>      Mir helfen bei der Lösung der kommunikativen                                  Aufgaben innovative Technologien</vt:lpstr>
      <vt:lpstr>Jede Unterrichtsetappe hat kommunikative Ausrichtung</vt:lpstr>
      <vt:lpstr> Varianten  kommunikativer Arbeitsformen:</vt:lpstr>
      <vt:lpstr>Vorteile und Nachteile der kommunikativen Methode</vt:lpstr>
      <vt:lpstr>Regel, die ich beachte, um jede Unterrichtsphase kommunikativ zu gestalten:</vt:lpstr>
      <vt:lpstr>     Außerunterrichtliche Arbeit:    </vt:lpstr>
      <vt:lpstr>Слайд 12</vt:lpstr>
      <vt:lpstr>Seit zwei Jahren leite ich die Sektion für Deutsch   der  Kleinakademie    der Wissenschaft          der Ukraine</vt:lpstr>
      <vt:lpstr>Ich bemühe mich immer schöpferisch zu arbeiten, um die besten Ergebnisse zu erreichen und dafür bekomme ich Auszeichnungen:</vt:lpstr>
      <vt:lpstr>Beruf des Lehrers ist mein innerer Trieb, Deutschunterrichten ist mein Schicksal.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387</cp:revision>
  <dcterms:created xsi:type="dcterms:W3CDTF">2010-12-09T15:07:50Z</dcterms:created>
  <dcterms:modified xsi:type="dcterms:W3CDTF">2011-01-26T20:14:23Z</dcterms:modified>
</cp:coreProperties>
</file>