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DFF61C-EAF9-4505-BE44-46C2593E262A}">
          <p14:sldIdLst>
            <p14:sldId id="256"/>
            <p14:sldId id="257"/>
          </p14:sldIdLst>
        </p14:section>
        <p14:section name="Раздел без заголовка" id="{5F1A0230-2D95-4A54-A29F-8788F186C29F}">
          <p14:sldIdLst>
            <p14:sldId id="258"/>
            <p14:sldId id="264"/>
            <p14:sldId id="265"/>
            <p14:sldId id="266"/>
            <p14:sldId id="259"/>
            <p14:sldId id="261"/>
            <p14:sldId id="262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B9EC27-F522-40EC-A160-ED440AF4C303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5996F6-CE47-4F94-A5A5-199F0C34D9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2"/>
            <a:ext cx="7772400" cy="1925828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/>
              <a:t>Використання інтерактивних методів навчання на уроках української мови та літератури</a:t>
            </a: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789040"/>
            <a:ext cx="3776464" cy="201622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української мови та літератури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Шумлянської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ЗОШ  І-ІІІ ст.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132">
            <a:off x="-557284" y="2076282"/>
            <a:ext cx="5277257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4824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Які </a:t>
            </a:r>
            <a:r>
              <a:rPr lang="uk-UA" b="1" dirty="0" err="1"/>
              <a:t>вони-</a:t>
            </a:r>
            <a:r>
              <a:rPr lang="uk-UA" b="1" dirty="0"/>
              <a:t> сучасні діти?</a:t>
            </a:r>
            <a:endParaRPr lang="ru-RU" dirty="0"/>
          </a:p>
          <a:p>
            <a:r>
              <a:rPr lang="uk-UA" i="1" dirty="0"/>
              <a:t>Народжені у вік науки, техніки, прогресу.</a:t>
            </a:r>
            <a:endParaRPr lang="ru-RU" dirty="0"/>
          </a:p>
          <a:p>
            <a:r>
              <a:rPr lang="uk-UA" i="1" dirty="0"/>
              <a:t>Живуть в умовах нестабільності і стресу.</a:t>
            </a:r>
            <a:endParaRPr lang="ru-RU" dirty="0"/>
          </a:p>
          <a:p>
            <a:r>
              <a:rPr lang="uk-UA" i="1" dirty="0"/>
              <a:t>Розумні, амбіційні, творчі, нестандартні.</a:t>
            </a:r>
            <a:endParaRPr lang="ru-RU" dirty="0"/>
          </a:p>
          <a:p>
            <a:r>
              <a:rPr lang="uk-UA" i="1" dirty="0"/>
              <a:t>Полярно протилежні, і все ж любові варті.</a:t>
            </a:r>
            <a:endParaRPr lang="ru-RU" dirty="0"/>
          </a:p>
          <a:p>
            <a:r>
              <a:rPr lang="uk-UA" i="1" dirty="0"/>
              <a:t>Пішли вперед далеко у майбутнє.</a:t>
            </a:r>
            <a:endParaRPr lang="ru-RU" dirty="0"/>
          </a:p>
          <a:p>
            <a:r>
              <a:rPr lang="uk-UA" i="1" dirty="0"/>
              <a:t>За ними часто встигнути так скрутно.</a:t>
            </a:r>
            <a:endParaRPr lang="ru-RU" dirty="0"/>
          </a:p>
          <a:p>
            <a:r>
              <a:rPr lang="uk-UA" i="1" dirty="0"/>
              <a:t>Комп’ютер знають краще, ніж Букварик.</a:t>
            </a:r>
            <a:endParaRPr lang="ru-RU" dirty="0"/>
          </a:p>
          <a:p>
            <a:r>
              <a:rPr lang="uk-UA" i="1" dirty="0"/>
              <a:t>І в Інтернеті чи не всяк школярик.</a:t>
            </a:r>
            <a:endParaRPr lang="ru-RU" dirty="0"/>
          </a:p>
          <a:p>
            <a:r>
              <a:rPr lang="uk-UA" i="1" dirty="0"/>
              <a:t>Гіперактивні, емоційні, незалежні, сильні,</a:t>
            </a:r>
            <a:endParaRPr lang="ru-RU" dirty="0"/>
          </a:p>
          <a:p>
            <a:r>
              <a:rPr lang="uk-UA" i="1" dirty="0"/>
              <a:t>Інформативні, унікальні, волелюбні, стильні.</a:t>
            </a:r>
            <a:endParaRPr lang="ru-RU" dirty="0"/>
          </a:p>
          <a:p>
            <a:r>
              <a:rPr lang="uk-UA" i="1" dirty="0"/>
              <a:t>Ми так багато знаємо про них,</a:t>
            </a:r>
            <a:endParaRPr lang="ru-RU" dirty="0"/>
          </a:p>
          <a:p>
            <a:r>
              <a:rPr lang="uk-UA" i="1" dirty="0"/>
              <a:t>Але в їх світ ніхто з нас не проник.</a:t>
            </a:r>
            <a:endParaRPr lang="ru-RU" dirty="0"/>
          </a:p>
        </p:txBody>
      </p:sp>
      <p:pic>
        <p:nvPicPr>
          <p:cNvPr id="6146" name="Picture 2" descr="C:\Users\1\Desktop\сканер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320480" cy="35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сканер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0830"/>
            <a:ext cx="3031803" cy="27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AppData\Local\Microsoft\Windows\Temporary Internet Files\Content.IE5\YKY5P0IY\MC900232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1865014" cy="167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5000">
        <p:wheel spokes="1"/>
      </p:transition>
    </mc:Choice>
    <mc:Fallback xmlns="">
      <p:transition spd="slow" advTm="2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 </a:t>
            </a:r>
            <a:r>
              <a:rPr lang="ru-RU" sz="2000" b="1" dirty="0" err="1"/>
              <a:t>своїй</a:t>
            </a:r>
            <a:r>
              <a:rPr lang="ru-RU" sz="2000" b="1" dirty="0"/>
              <a:t> </a:t>
            </a:r>
            <a:r>
              <a:rPr lang="ru-RU" sz="2000" b="1" dirty="0" err="1"/>
              <a:t>педагогічній</a:t>
            </a:r>
            <a:r>
              <a:rPr lang="ru-RU" sz="2000" b="1" dirty="0"/>
              <a:t> </a:t>
            </a:r>
            <a:r>
              <a:rPr lang="ru-RU" sz="2000" b="1" dirty="0" err="1"/>
              <a:t>роботі</a:t>
            </a:r>
            <a:r>
              <a:rPr lang="ru-RU" sz="2000" b="1" dirty="0"/>
              <a:t>, я </a:t>
            </a:r>
            <a:r>
              <a:rPr lang="ru-RU" sz="2000" b="1" dirty="0" err="1"/>
              <a:t>намагаюся</a:t>
            </a:r>
            <a:r>
              <a:rPr lang="ru-RU" sz="2000" b="1" dirty="0"/>
              <a:t> </a:t>
            </a:r>
            <a:r>
              <a:rPr lang="ru-RU" sz="2000" b="1" dirty="0" err="1"/>
              <a:t>вчити</a:t>
            </a:r>
            <a:r>
              <a:rPr lang="ru-RU" sz="2000" b="1" dirty="0"/>
              <a:t> </a:t>
            </a:r>
            <a:r>
              <a:rPr lang="ru-RU" sz="2000" b="1" dirty="0" err="1"/>
              <a:t>дітей</a:t>
            </a:r>
            <a:r>
              <a:rPr lang="ru-RU" sz="2000" b="1" dirty="0"/>
              <a:t>, </a:t>
            </a:r>
            <a:r>
              <a:rPr lang="ru-RU" sz="2000" b="1" dirty="0" err="1"/>
              <a:t>здобувати</a:t>
            </a:r>
            <a:r>
              <a:rPr lang="ru-RU" sz="2000" b="1" dirty="0"/>
              <a:t> </a:t>
            </a:r>
            <a:r>
              <a:rPr lang="ru-RU" sz="2000" b="1" dirty="0" err="1"/>
              <a:t>знання</a:t>
            </a:r>
            <a:r>
              <a:rPr lang="ru-RU" sz="2000" b="1" dirty="0"/>
              <a:t>, </a:t>
            </a:r>
            <a:r>
              <a:rPr lang="ru-RU" sz="2000" b="1" dirty="0" err="1"/>
              <a:t>слідкувати</a:t>
            </a:r>
            <a:r>
              <a:rPr lang="ru-RU" sz="2000" b="1" dirty="0"/>
              <a:t> за </a:t>
            </a:r>
            <a:r>
              <a:rPr lang="ru-RU" sz="2000" b="1" dirty="0" err="1"/>
              <a:t>своїм</a:t>
            </a:r>
            <a:r>
              <a:rPr lang="ru-RU" sz="2000" b="1" dirty="0"/>
              <a:t> </a:t>
            </a:r>
            <a:r>
              <a:rPr lang="ru-RU" sz="2000" b="1" dirty="0" err="1"/>
              <a:t>здоров’ям</a:t>
            </a:r>
            <a:r>
              <a:rPr lang="ru-RU" sz="2000" b="1" dirty="0"/>
              <a:t>, </a:t>
            </a:r>
            <a:r>
              <a:rPr lang="ru-RU" sz="2000" b="1" dirty="0" err="1"/>
              <a:t>приймати</a:t>
            </a:r>
            <a:r>
              <a:rPr lang="ru-RU" sz="2000" b="1" dirty="0"/>
              <a:t> </a:t>
            </a:r>
            <a:r>
              <a:rPr lang="ru-RU" sz="2000" b="1" dirty="0" err="1"/>
              <a:t>самостійно</a:t>
            </a:r>
            <a:r>
              <a:rPr lang="ru-RU" sz="2000" b="1" dirty="0"/>
              <a:t> </a:t>
            </a:r>
            <a:r>
              <a:rPr lang="ru-RU" sz="2000" b="1" dirty="0" err="1"/>
              <a:t>рішення</a:t>
            </a:r>
            <a:r>
              <a:rPr lang="ru-RU" sz="2000" b="1" dirty="0"/>
              <a:t>, </a:t>
            </a:r>
            <a:r>
              <a:rPr lang="ru-RU" sz="2000" b="1" dirty="0" err="1"/>
              <a:t>відповідати</a:t>
            </a:r>
            <a:r>
              <a:rPr lang="ru-RU" sz="2000" b="1" dirty="0"/>
              <a:t> за них, </a:t>
            </a:r>
            <a:r>
              <a:rPr lang="ru-RU" sz="2000" b="1" dirty="0" err="1"/>
              <a:t>добиватися</a:t>
            </a:r>
            <a:r>
              <a:rPr lang="ru-RU" sz="2000" b="1" dirty="0"/>
              <a:t> </a:t>
            </a:r>
            <a:r>
              <a:rPr lang="ru-RU" sz="2000" b="1" dirty="0" err="1"/>
              <a:t>результатів</a:t>
            </a:r>
            <a:r>
              <a:rPr lang="ru-RU" sz="2000" b="1" dirty="0"/>
              <a:t> і </a:t>
            </a:r>
            <a:r>
              <a:rPr lang="ru-RU" sz="2000" b="1" dirty="0" err="1"/>
              <a:t>поставленої</a:t>
            </a:r>
            <a:r>
              <a:rPr lang="ru-RU" sz="2000" b="1" dirty="0"/>
              <a:t> мети.</a:t>
            </a:r>
            <a:br>
              <a:rPr lang="ru-RU" sz="2000" b="1" dirty="0"/>
            </a:br>
            <a:r>
              <a:rPr lang="ru-RU" sz="2000" b="1" dirty="0" err="1"/>
              <a:t>Сухомлинський</a:t>
            </a:r>
            <a:r>
              <a:rPr lang="ru-RU" sz="2000" b="1" dirty="0"/>
              <a:t> говорив, </a:t>
            </a:r>
            <a:r>
              <a:rPr lang="ru-RU" sz="2000" b="1" dirty="0" err="1"/>
              <a:t>що</a:t>
            </a:r>
            <a:r>
              <a:rPr lang="ru-RU" sz="2000" b="1" dirty="0"/>
              <a:t> школа </a:t>
            </a:r>
            <a:r>
              <a:rPr lang="ru-RU" sz="2000" b="1" dirty="0" err="1"/>
              <a:t>має</a:t>
            </a:r>
            <a:r>
              <a:rPr lang="ru-RU" sz="2000" b="1" dirty="0"/>
              <a:t> бути не </a:t>
            </a:r>
            <a:r>
              <a:rPr lang="ru-RU" sz="2000" b="1" dirty="0" err="1"/>
              <a:t>коморою</a:t>
            </a:r>
            <a:r>
              <a:rPr lang="ru-RU" sz="2000" b="1" dirty="0"/>
              <a:t> </a:t>
            </a:r>
            <a:r>
              <a:rPr lang="ru-RU" sz="2000" b="1" dirty="0" err="1"/>
              <a:t>знань</a:t>
            </a:r>
            <a:r>
              <a:rPr lang="ru-RU" sz="2000" b="1" dirty="0"/>
              <a:t>, а </a:t>
            </a:r>
            <a:r>
              <a:rPr lang="ru-RU" sz="2000" b="1" dirty="0" err="1"/>
              <a:t>середовищем</a:t>
            </a:r>
            <a:r>
              <a:rPr lang="ru-RU" sz="2000" b="1" dirty="0"/>
              <a:t> думки. </a:t>
            </a:r>
            <a:r>
              <a:rPr lang="ru-RU" sz="2000" b="1" dirty="0" err="1"/>
              <a:t>Тоді</a:t>
            </a:r>
            <a:r>
              <a:rPr lang="ru-RU" sz="2000" b="1" dirty="0"/>
              <a:t> предмет,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викладає</a:t>
            </a:r>
            <a:r>
              <a:rPr lang="ru-RU" sz="2000" b="1" dirty="0"/>
              <a:t> </a:t>
            </a:r>
            <a:r>
              <a:rPr lang="ru-RU" sz="2000" b="1" dirty="0" err="1"/>
              <a:t>вчитель</a:t>
            </a:r>
            <a:r>
              <a:rPr lang="ru-RU" sz="2000" b="1" dirty="0"/>
              <a:t>, </a:t>
            </a:r>
            <a:r>
              <a:rPr lang="ru-RU" sz="2000" b="1" dirty="0" err="1"/>
              <a:t>стає</a:t>
            </a:r>
            <a:r>
              <a:rPr lang="ru-RU" sz="2000" b="1" dirty="0"/>
              <a:t> не </a:t>
            </a:r>
            <a:r>
              <a:rPr lang="ru-RU" sz="2000" b="1" dirty="0" err="1"/>
              <a:t>кінцевою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діяльністю</a:t>
            </a:r>
            <a:r>
              <a:rPr lang="ru-RU" sz="2000" b="1" dirty="0"/>
              <a:t>, а </a:t>
            </a:r>
            <a:r>
              <a:rPr lang="ru-RU" sz="2000" b="1" dirty="0" err="1"/>
              <a:t>засобом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дитини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/>
              <a:t>В </a:t>
            </a:r>
            <a:r>
              <a:rPr lang="ru-RU" sz="2000" b="1" dirty="0" err="1"/>
              <a:t>кожній</a:t>
            </a:r>
            <a:r>
              <a:rPr lang="ru-RU" sz="2000" b="1" dirty="0"/>
              <a:t> </a:t>
            </a:r>
            <a:r>
              <a:rPr lang="ru-RU" sz="2000" b="1" dirty="0" err="1"/>
              <a:t>дитині</a:t>
            </a:r>
            <a:r>
              <a:rPr lang="ru-RU" sz="2000" b="1" dirty="0"/>
              <a:t> я </a:t>
            </a:r>
            <a:r>
              <a:rPr lang="ru-RU" sz="2000" b="1" dirty="0" err="1"/>
              <a:t>бачу</a:t>
            </a:r>
            <a:r>
              <a:rPr lang="ru-RU" sz="2000" b="1" dirty="0"/>
              <a:t> Людину, </a:t>
            </a:r>
            <a:r>
              <a:rPr lang="ru-RU" sz="2000" b="1" dirty="0" err="1"/>
              <a:t>вірю</a:t>
            </a:r>
            <a:r>
              <a:rPr lang="ru-RU" sz="2000" b="1" dirty="0"/>
              <a:t> в </a:t>
            </a:r>
            <a:r>
              <a:rPr lang="ru-RU" sz="2000" b="1" dirty="0" err="1"/>
              <a:t>неї</a:t>
            </a:r>
            <a:r>
              <a:rPr lang="ru-RU" sz="2000" b="1" dirty="0"/>
              <a:t>, в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розум</a:t>
            </a:r>
            <a:r>
              <a:rPr lang="ru-RU" sz="2000" b="1" dirty="0"/>
              <a:t>, добре </a:t>
            </a:r>
            <a:r>
              <a:rPr lang="ru-RU" sz="2000" b="1" dirty="0" err="1"/>
              <a:t>серце</a:t>
            </a:r>
            <a:r>
              <a:rPr lang="ru-RU" sz="2000" b="1" dirty="0"/>
              <a:t>, </a:t>
            </a:r>
            <a:r>
              <a:rPr lang="ru-RU" sz="2000" b="1" dirty="0" err="1"/>
              <a:t>безкорисливість</a:t>
            </a:r>
            <a:r>
              <a:rPr lang="ru-RU" sz="2000" b="1" dirty="0"/>
              <a:t> і </a:t>
            </a:r>
            <a:r>
              <a:rPr lang="ru-RU" sz="2000" b="1" dirty="0" err="1"/>
              <a:t>неповторність</a:t>
            </a:r>
            <a:r>
              <a:rPr lang="ru-RU" sz="2000" b="1" dirty="0"/>
              <a:t>, тому до </a:t>
            </a:r>
            <a:r>
              <a:rPr lang="ru-RU" sz="2000" b="1" dirty="0" err="1"/>
              <a:t>кожної</a:t>
            </a:r>
            <a:r>
              <a:rPr lang="ru-RU" sz="2000" b="1" dirty="0"/>
              <a:t> </a:t>
            </a:r>
            <a:r>
              <a:rPr lang="ru-RU" sz="2000" b="1" dirty="0" err="1"/>
              <a:t>дитини</a:t>
            </a:r>
            <a:r>
              <a:rPr lang="ru-RU" sz="2000" b="1" dirty="0"/>
              <a:t> </a:t>
            </a:r>
            <a:r>
              <a:rPr lang="ru-RU" sz="2000" b="1" dirty="0" err="1"/>
              <a:t>намагаюсь</a:t>
            </a:r>
            <a:r>
              <a:rPr lang="ru-RU" sz="2000" b="1" dirty="0"/>
              <a:t> </a:t>
            </a:r>
            <a:r>
              <a:rPr lang="ru-RU" sz="2000" b="1" dirty="0" err="1"/>
              <a:t>знайти</a:t>
            </a:r>
            <a:r>
              <a:rPr lang="ru-RU" sz="2000" b="1" dirty="0"/>
              <a:t> </a:t>
            </a:r>
            <a:r>
              <a:rPr lang="ru-RU" sz="2000" b="1" dirty="0" err="1"/>
              <a:t>індивідуальний</a:t>
            </a:r>
            <a:r>
              <a:rPr lang="ru-RU" sz="2000" b="1" dirty="0"/>
              <a:t> </a:t>
            </a:r>
            <a:r>
              <a:rPr lang="ru-RU" sz="2000" b="1" dirty="0" err="1"/>
              <a:t>підхід</a:t>
            </a:r>
            <a:r>
              <a:rPr lang="ru-RU" sz="2000" b="1" dirty="0"/>
              <a:t>, стати не просто </a:t>
            </a:r>
            <a:r>
              <a:rPr lang="ru-RU" sz="2000" b="1" dirty="0" err="1"/>
              <a:t>вчителем</a:t>
            </a:r>
            <a:r>
              <a:rPr lang="ru-RU" sz="2000" b="1" dirty="0"/>
              <a:t>, а й </a:t>
            </a:r>
            <a:r>
              <a:rPr lang="ru-RU" sz="2000" b="1" dirty="0" err="1"/>
              <a:t>товаришем</a:t>
            </a:r>
            <a:r>
              <a:rPr lang="ru-RU" sz="2000" b="1" dirty="0"/>
              <a:t>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7170" name="Picture 2" descr="C:\Users\1\AppData\Local\Microsoft\Windows\Temporary Internet Files\Content.IE5\NMQRBYKN\MC90040618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61048"/>
            <a:ext cx="388843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0000">
        <p14:ferris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063" y="69269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Так </a:t>
            </a:r>
            <a:r>
              <a:rPr lang="ru-RU" dirty="0" err="1"/>
              <a:t>хочеться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мої</a:t>
            </a:r>
            <a:r>
              <a:rPr lang="ru-RU" dirty="0"/>
              <a:t> </a:t>
            </a:r>
            <a:r>
              <a:rPr lang="ru-RU" dirty="0" err="1"/>
              <a:t>вихованці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добру душу і </a:t>
            </a:r>
            <a:r>
              <a:rPr lang="ru-RU" dirty="0" err="1"/>
              <a:t>серце</a:t>
            </a:r>
            <a:r>
              <a:rPr lang="ru-RU" dirty="0"/>
              <a:t> , </a:t>
            </a:r>
            <a:r>
              <a:rPr lang="ru-RU" dirty="0" err="1"/>
              <a:t>чуле</a:t>
            </a:r>
            <a:r>
              <a:rPr lang="ru-RU" dirty="0"/>
              <a:t> до </a:t>
            </a:r>
            <a:r>
              <a:rPr lang="ru-RU" dirty="0" err="1"/>
              <a:t>людського</a:t>
            </a:r>
            <a:r>
              <a:rPr lang="ru-RU" dirty="0"/>
              <a:t> болю, </a:t>
            </a:r>
            <a:r>
              <a:rPr lang="ru-RU" dirty="0" err="1"/>
              <a:t>мали</a:t>
            </a:r>
            <a:r>
              <a:rPr lang="ru-RU" dirty="0"/>
              <a:t> добре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ввічливі</a:t>
            </a:r>
            <a:r>
              <a:rPr lang="ru-RU" dirty="0"/>
              <a:t> та </a:t>
            </a:r>
            <a:r>
              <a:rPr lang="ru-RU" dirty="0" err="1"/>
              <a:t>поважали</a:t>
            </a:r>
            <a:r>
              <a:rPr lang="ru-RU" dirty="0"/>
              <a:t> старших.</a:t>
            </a:r>
            <a:br>
              <a:rPr lang="ru-RU" dirty="0"/>
            </a:br>
            <a:r>
              <a:rPr lang="ru-RU" dirty="0" err="1"/>
              <a:t>Перевагу</a:t>
            </a:r>
            <a:r>
              <a:rPr lang="ru-RU" dirty="0"/>
              <a:t> надаю </a:t>
            </a:r>
            <a:r>
              <a:rPr lang="ru-RU" dirty="0" err="1"/>
              <a:t>ненав’язливим</a:t>
            </a:r>
            <a:r>
              <a:rPr lang="ru-RU" dirty="0"/>
              <a:t> </a:t>
            </a:r>
            <a:r>
              <a:rPr lang="ru-RU" dirty="0" err="1"/>
              <a:t>порадам</a:t>
            </a:r>
            <a:r>
              <a:rPr lang="ru-RU" dirty="0"/>
              <a:t>, методу </a:t>
            </a:r>
            <a:r>
              <a:rPr lang="ru-RU" dirty="0" err="1"/>
              <a:t>відстрочки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підготуватися</a:t>
            </a:r>
            <a:r>
              <a:rPr lang="ru-RU" dirty="0"/>
              <a:t> та </a:t>
            </a:r>
            <a:r>
              <a:rPr lang="ru-RU" dirty="0" err="1"/>
              <a:t>розумно</a:t>
            </a:r>
            <a:r>
              <a:rPr lang="ru-RU" dirty="0"/>
              <a:t> </a:t>
            </a:r>
            <a:r>
              <a:rPr lang="ru-RU" dirty="0" err="1"/>
              <a:t>підкоритися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; </a:t>
            </a:r>
            <a:r>
              <a:rPr lang="ru-RU" dirty="0" err="1"/>
              <a:t>поважаю</a:t>
            </a:r>
            <a:r>
              <a:rPr lang="ru-RU" dirty="0"/>
              <a:t> </a:t>
            </a:r>
            <a:r>
              <a:rPr lang="ru-RU" dirty="0" err="1"/>
              <a:t>індивідуальність</a:t>
            </a:r>
            <a:r>
              <a:rPr lang="ru-RU" dirty="0"/>
              <a:t> кожного </a:t>
            </a:r>
            <a:r>
              <a:rPr lang="ru-RU" dirty="0" err="1"/>
              <a:t>учня</a:t>
            </a:r>
            <a:r>
              <a:rPr lang="ru-RU" dirty="0"/>
              <a:t>, </a:t>
            </a:r>
            <a:r>
              <a:rPr lang="ru-RU" dirty="0" err="1"/>
              <a:t>шукаю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створюю</a:t>
            </a:r>
            <a:r>
              <a:rPr lang="ru-RU" dirty="0"/>
              <a:t> </a:t>
            </a:r>
            <a:r>
              <a:rPr lang="ru-RU" dirty="0" err="1"/>
              <a:t>привід</a:t>
            </a:r>
            <a:r>
              <a:rPr lang="ru-RU" dirty="0"/>
              <a:t> </a:t>
            </a:r>
            <a:r>
              <a:rPr lang="ru-RU" dirty="0" err="1"/>
              <a:t>похвалити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, </a:t>
            </a:r>
            <a:r>
              <a:rPr lang="ru-RU" dirty="0" err="1"/>
              <a:t>порадіти</a:t>
            </a:r>
            <a:r>
              <a:rPr lang="ru-RU" dirty="0"/>
              <a:t> за </a:t>
            </a:r>
            <a:r>
              <a:rPr lang="ru-RU" dirty="0" err="1"/>
              <a:t>досягнення</a:t>
            </a:r>
            <a:r>
              <a:rPr lang="ru-RU" dirty="0"/>
              <a:t> як самому, так і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класом</a:t>
            </a:r>
            <a:endParaRPr lang="ru-RU" dirty="0"/>
          </a:p>
        </p:txBody>
      </p:sp>
      <p:pic>
        <p:nvPicPr>
          <p:cNvPr id="1026" name="Picture 2" descr="C:\Users\1\Desktop\Мама\фото\SDC14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533">
            <a:off x="884817" y="4240466"/>
            <a:ext cx="3314799" cy="23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Мама\фото\SDC14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897">
            <a:off x="5263346" y="3356675"/>
            <a:ext cx="33169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20000">
        <p14:shred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74838"/>
            <a:ext cx="88204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</a:t>
            </a:r>
            <a:r>
              <a:rPr lang="uk-UA" sz="2400" dirty="0"/>
              <a:t>Інноваційні форми роботи та технології, що </a:t>
            </a:r>
            <a:r>
              <a:rPr lang="uk-UA" sz="2400" dirty="0" smtClean="0"/>
              <a:t>використовуються:</a:t>
            </a:r>
          </a:p>
          <a:p>
            <a:r>
              <a:rPr lang="uk-UA" sz="2800" b="1" i="1" dirty="0" smtClean="0"/>
              <a:t> </a:t>
            </a:r>
            <a:r>
              <a:rPr lang="uk-UA" sz="2800" b="1" i="1" dirty="0"/>
              <a:t>- </a:t>
            </a:r>
            <a:r>
              <a:rPr lang="ru-RU" sz="2800" b="1" i="1" dirty="0"/>
              <a:t> </a:t>
            </a:r>
            <a:r>
              <a:rPr lang="ru-RU" sz="2800" b="1" i="1" dirty="0" err="1"/>
              <a:t>п</a:t>
            </a:r>
            <a:r>
              <a:rPr lang="ru-RU" sz="2800" b="1" i="1" dirty="0" err="1" smtClean="0"/>
              <a:t>арну</a:t>
            </a:r>
            <a:r>
              <a:rPr lang="ru-RU" sz="2800" b="1" i="1" dirty="0" smtClean="0"/>
              <a:t> </a:t>
            </a:r>
            <a:r>
              <a:rPr lang="ru-RU" sz="2800" b="1" i="1" dirty="0"/>
              <a:t>(робота </a:t>
            </a:r>
            <a:r>
              <a:rPr lang="ru-RU" sz="2800" b="1" i="1" dirty="0" err="1"/>
              <a:t>учня</a:t>
            </a:r>
            <a:r>
              <a:rPr lang="ru-RU" sz="2800" b="1" i="1" dirty="0"/>
              <a:t> з педагогом </a:t>
            </a:r>
            <a:r>
              <a:rPr lang="ru-RU" sz="2800" b="1" i="1" dirty="0" err="1"/>
              <a:t>чи</a:t>
            </a:r>
            <a:r>
              <a:rPr lang="ru-RU" sz="2800" b="1" i="1" dirty="0"/>
              <a:t> </a:t>
            </a:r>
            <a:r>
              <a:rPr lang="ru-RU" sz="2800" b="1" i="1" dirty="0" err="1"/>
              <a:t>однолітком</a:t>
            </a:r>
            <a:r>
              <a:rPr lang="ru-RU" sz="2800" b="1" i="1" dirty="0"/>
              <a:t> один на одного</a:t>
            </a:r>
            <a:r>
              <a:rPr lang="ru-RU" sz="2800" b="1" i="1" dirty="0" smtClean="0"/>
              <a:t>)</a:t>
            </a:r>
            <a:r>
              <a:rPr lang="uk-UA" sz="2800" b="1" i="1" dirty="0" smtClean="0"/>
              <a:t>;      </a:t>
            </a:r>
          </a:p>
          <a:p>
            <a:r>
              <a:rPr lang="uk-UA" sz="2800" b="1" i="1" dirty="0" smtClean="0"/>
              <a:t> </a:t>
            </a:r>
            <a:r>
              <a:rPr lang="ru-RU" sz="2800" b="1" i="1" dirty="0" smtClean="0"/>
              <a:t>- </a:t>
            </a:r>
            <a:r>
              <a:rPr lang="ru-RU" sz="2800" b="1" i="1" dirty="0" err="1" smtClean="0"/>
              <a:t>фронтальну</a:t>
            </a:r>
            <a:r>
              <a:rPr lang="ru-RU" sz="2800" b="1" i="1" dirty="0" smtClean="0"/>
              <a:t> </a:t>
            </a:r>
            <a:r>
              <a:rPr lang="ru-RU" sz="2800" b="1" i="1" dirty="0"/>
              <a:t>(учитель </a:t>
            </a:r>
            <a:r>
              <a:rPr lang="ru-RU" sz="2800" b="1" i="1" dirty="0" err="1"/>
              <a:t>навчає</a:t>
            </a:r>
            <a:r>
              <a:rPr lang="ru-RU" sz="2800" b="1" i="1" dirty="0"/>
              <a:t> </a:t>
            </a:r>
            <a:r>
              <a:rPr lang="ru-RU" sz="2800" b="1" i="1" dirty="0" err="1"/>
              <a:t>одночасно</a:t>
            </a:r>
            <a:r>
              <a:rPr lang="ru-RU" sz="2800" b="1" i="1" dirty="0"/>
              <a:t> </a:t>
            </a:r>
            <a:r>
              <a:rPr lang="ru-RU" sz="2800" b="1" i="1" dirty="0" err="1"/>
              <a:t>групу</a:t>
            </a:r>
            <a:r>
              <a:rPr lang="ru-RU" sz="2800" b="1" i="1" dirty="0"/>
              <a:t> </a:t>
            </a:r>
            <a:r>
              <a:rPr lang="ru-RU" sz="2800" b="1" i="1" dirty="0" err="1"/>
              <a:t>учнів</a:t>
            </a:r>
            <a:r>
              <a:rPr lang="ru-RU" sz="2800" b="1" i="1" dirty="0"/>
              <a:t> </a:t>
            </a:r>
            <a:r>
              <a:rPr lang="ru-RU" sz="2800" b="1" i="1" dirty="0" err="1"/>
              <a:t>або</a:t>
            </a:r>
            <a:r>
              <a:rPr lang="ru-RU" sz="2800" b="1" i="1" dirty="0"/>
              <a:t> весь </a:t>
            </a:r>
            <a:r>
              <a:rPr lang="ru-RU" sz="2800" b="1" i="1" dirty="0" err="1"/>
              <a:t>клас</a:t>
            </a:r>
            <a:r>
              <a:rPr lang="ru-RU" sz="2800" b="1" i="1" dirty="0" smtClean="0"/>
              <a:t>);</a:t>
            </a:r>
            <a:endParaRPr lang="ru-RU" sz="2800" b="1" i="1" dirty="0"/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- </a:t>
            </a:r>
            <a:r>
              <a:rPr lang="ru-RU" sz="2800" b="1" i="1" dirty="0" err="1" smtClean="0"/>
              <a:t>групову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або</a:t>
            </a:r>
            <a:r>
              <a:rPr lang="ru-RU" sz="2800" b="1" i="1" dirty="0"/>
              <a:t> </a:t>
            </a:r>
            <a:r>
              <a:rPr lang="ru-RU" sz="2800" b="1" i="1" dirty="0" err="1"/>
              <a:t>кооперативну</a:t>
            </a:r>
            <a:r>
              <a:rPr lang="ru-RU" sz="2800" b="1" i="1" dirty="0"/>
              <a:t> (</a:t>
            </a:r>
            <a:r>
              <a:rPr lang="ru-RU" sz="2800" b="1" i="1" dirty="0" err="1"/>
              <a:t>всі</a:t>
            </a:r>
            <a:r>
              <a:rPr lang="ru-RU" sz="2800" b="1" i="1" dirty="0"/>
              <a:t> </a:t>
            </a:r>
            <a:r>
              <a:rPr lang="ru-RU" sz="2800" b="1" i="1" dirty="0" err="1"/>
              <a:t>учні</a:t>
            </a:r>
            <a:r>
              <a:rPr lang="ru-RU" sz="2800" b="1" i="1" dirty="0"/>
              <a:t> активно </a:t>
            </a:r>
            <a:r>
              <a:rPr lang="ru-RU" sz="2800" b="1" i="1" dirty="0" err="1"/>
              <a:t>навчають</a:t>
            </a:r>
            <a:r>
              <a:rPr lang="ru-RU" sz="2800" b="1" i="1" dirty="0"/>
              <a:t> один одного</a:t>
            </a:r>
            <a:r>
              <a:rPr lang="ru-RU" sz="2800" b="1" i="1" dirty="0" smtClean="0"/>
              <a:t>);</a:t>
            </a:r>
          </a:p>
          <a:p>
            <a:r>
              <a:rPr lang="ru-RU" sz="2800" b="1" i="1" dirty="0" smtClean="0"/>
              <a:t> - </a:t>
            </a:r>
            <a:r>
              <a:rPr lang="ru-RU" sz="2800" b="1" i="1" dirty="0" err="1"/>
              <a:t>і</a:t>
            </a:r>
            <a:r>
              <a:rPr lang="ru-RU" sz="2800" b="1" i="1" dirty="0" err="1" smtClean="0"/>
              <a:t>ндивідуальну</a:t>
            </a:r>
            <a:r>
              <a:rPr lang="ru-RU" sz="2800" b="1" i="1" dirty="0" smtClean="0"/>
              <a:t> </a:t>
            </a:r>
            <a:r>
              <a:rPr lang="ru-RU" sz="2800" b="1" i="1" dirty="0"/>
              <a:t>(</a:t>
            </a:r>
            <a:r>
              <a:rPr lang="ru-RU" sz="2800" b="1" i="1" dirty="0" err="1"/>
              <a:t>самостійну</a:t>
            </a:r>
            <a:r>
              <a:rPr lang="ru-RU" sz="2800" b="1" i="1" dirty="0"/>
              <a:t>) роботу </a:t>
            </a:r>
            <a:r>
              <a:rPr lang="ru-RU" sz="2800" b="1" i="1" dirty="0" err="1"/>
              <a:t>учня</a:t>
            </a:r>
            <a:r>
              <a:rPr lang="ru-RU" sz="2800" b="1" i="1" dirty="0" smtClean="0"/>
              <a:t>.</a:t>
            </a:r>
          </a:p>
          <a:p>
            <a:endParaRPr lang="uk-UA" sz="2800" b="1" i="1" dirty="0"/>
          </a:p>
          <a:p>
            <a:endParaRPr lang="uk-UA" sz="2800" b="1" i="1" dirty="0" smtClean="0"/>
          </a:p>
        </p:txBody>
      </p:sp>
      <p:pic>
        <p:nvPicPr>
          <p:cNvPr id="1029" name="Picture 5" descr="C:\Users\1\AppData\Local\Microsoft\Windows\Temporary Internet Files\Content.IE5\AE7Z2I46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AppData\Local\Microsoft\Windows\Temporary Internet Files\Content.IE5\WYWTCMD2\MC9004282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19621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10000">
        <p14:window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610" y="184482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Інтерактивна</a:t>
            </a:r>
            <a:r>
              <a:rPr lang="ru-RU" sz="2400" dirty="0"/>
              <a:t> </a:t>
            </a:r>
            <a:r>
              <a:rPr lang="ru-RU" sz="2400" dirty="0" err="1"/>
              <a:t>технологія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закономірності</a:t>
            </a:r>
            <a:r>
              <a:rPr lang="ru-RU" sz="2400" dirty="0"/>
              <a:t> та </a:t>
            </a:r>
            <a:r>
              <a:rPr lang="ru-RU" sz="2400" dirty="0" err="1"/>
              <a:t>особливості</a:t>
            </a:r>
            <a:r>
              <a:rPr lang="ru-RU" sz="2400" dirty="0"/>
              <a:t>, а </a:t>
            </a:r>
            <a:r>
              <a:rPr lang="ru-RU" sz="2400" dirty="0" err="1"/>
              <a:t>саме</a:t>
            </a:r>
            <a:r>
              <a:rPr lang="ru-RU" sz="2400" dirty="0"/>
              <a:t>:</a:t>
            </a:r>
          </a:p>
          <a:p>
            <a:r>
              <a:rPr lang="uk-UA" sz="2400" dirty="0"/>
              <a:t>-</a:t>
            </a:r>
            <a:r>
              <a:rPr lang="ru-RU" sz="2400" dirty="0"/>
              <a:t>        </a:t>
            </a:r>
            <a:r>
              <a:rPr lang="uk-UA" sz="2400" dirty="0"/>
              <a:t> відбувається за умов постійної активної взаємодії учнів і педагога,</a:t>
            </a:r>
            <a:endParaRPr lang="ru-RU" sz="2400" dirty="0"/>
          </a:p>
          <a:p>
            <a:r>
              <a:rPr lang="ru-RU" sz="2400" dirty="0"/>
              <a:t>-         педагог-</a:t>
            </a:r>
            <a:r>
              <a:rPr lang="ru-RU" sz="2400" dirty="0" err="1"/>
              <a:t>виступає</a:t>
            </a:r>
            <a:r>
              <a:rPr lang="ru-RU" sz="2400" dirty="0"/>
              <a:t> в </a:t>
            </a:r>
            <a:r>
              <a:rPr lang="ru-RU" sz="2400" dirty="0" err="1"/>
              <a:t>ролі</a:t>
            </a:r>
            <a:r>
              <a:rPr lang="ru-RU" sz="2400" dirty="0"/>
              <a:t> </a:t>
            </a:r>
            <a:r>
              <a:rPr lang="ru-RU" sz="2400" dirty="0" err="1"/>
              <a:t>організатора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виховання</a:t>
            </a:r>
            <a:r>
              <a:rPr lang="ru-RU" sz="2400" dirty="0"/>
              <a:t>, </a:t>
            </a:r>
            <a:r>
              <a:rPr lang="ru-RU" sz="2400" dirty="0" err="1"/>
              <a:t>лідера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uk-UA" sz="2400" dirty="0"/>
              <a:t>,</a:t>
            </a:r>
            <a:endParaRPr lang="ru-RU" sz="2400" dirty="0"/>
          </a:p>
          <a:p>
            <a:r>
              <a:rPr lang="ru-RU" sz="2400" dirty="0"/>
              <a:t>-        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методів</a:t>
            </a:r>
            <a:r>
              <a:rPr lang="ru-RU" sz="2400" dirty="0"/>
              <a:t>, </a:t>
            </a:r>
            <a:r>
              <a:rPr lang="ru-RU" sz="2400" dirty="0" err="1"/>
              <a:t>спільного</a:t>
            </a:r>
            <a:r>
              <a:rPr lang="ru-RU" sz="2400" dirty="0"/>
              <a:t> </a:t>
            </a:r>
            <a:r>
              <a:rPr lang="ru-RU" sz="2400" dirty="0" err="1"/>
              <a:t>вирішення</a:t>
            </a:r>
            <a:r>
              <a:rPr lang="ru-RU" sz="2400" dirty="0"/>
              <a:t> проблем шляхом   </a:t>
            </a:r>
            <a:br>
              <a:rPr lang="ru-RU" sz="2400" dirty="0"/>
            </a:br>
            <a:r>
              <a:rPr lang="ru-RU" sz="2400" dirty="0"/>
              <a:t>          </a:t>
            </a:r>
            <a:r>
              <a:rPr lang="ru-RU" sz="2400" dirty="0" err="1"/>
              <a:t>моделювання</a:t>
            </a:r>
            <a:r>
              <a:rPr lang="ru-RU" sz="2400" dirty="0"/>
              <a:t> </a:t>
            </a:r>
            <a:r>
              <a:rPr lang="ru-RU" sz="2400" dirty="0" err="1"/>
              <a:t>життєвих</a:t>
            </a:r>
            <a:r>
              <a:rPr lang="ru-RU" sz="2400" dirty="0"/>
              <a:t> </a:t>
            </a:r>
            <a:r>
              <a:rPr lang="ru-RU" sz="2400" dirty="0" err="1"/>
              <a:t>ситуацій</a:t>
            </a:r>
            <a:r>
              <a:rPr lang="ru-RU" sz="2400" dirty="0"/>
              <a:t>,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рольових</a:t>
            </a:r>
            <a:r>
              <a:rPr lang="ru-RU" sz="2400" dirty="0"/>
              <a:t> </a:t>
            </a:r>
            <a:r>
              <a:rPr lang="ru-RU" sz="2400" dirty="0" err="1"/>
              <a:t>ігор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1" y="620688"/>
            <a:ext cx="83230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Закономірності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особливості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інтерактивної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технології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15000">
        <p14:warp dir="in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Мама\фото\SDC14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089">
            <a:off x="418898" y="1544675"/>
            <a:ext cx="4261112" cy="31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Мама\фото\SDC14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92" y="4410633"/>
            <a:ext cx="3168352" cy="22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Мама\фото\SDC14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29567"/>
            <a:ext cx="4060716" cy="270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4847" y="137522"/>
            <a:ext cx="728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ПОЗАУРОЧНИЙ ЧАС</a:t>
            </a:r>
          </a:p>
        </p:txBody>
      </p:sp>
    </p:spTree>
    <p:extLst>
      <p:ext uri="{BB962C8B-B14F-4D97-AF65-F5344CB8AC3E}">
        <p14:creationId xmlns:p14="http://schemas.microsoft.com/office/powerpoint/2010/main" val="12471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Мама\фото\SDC14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1279">
            <a:off x="4548428" y="1118426"/>
            <a:ext cx="3945177" cy="32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1\Desktop\Мама\фото\SDC14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074252"/>
            <a:ext cx="3384376" cy="24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Мама\фото\SDC14729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314">
            <a:off x="817476" y="959453"/>
            <a:ext cx="3596301" cy="330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esktop\Мама\фото\SDC14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25" y="3226652"/>
            <a:ext cx="3384376" cy="24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Мама\фото\SDC147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7929">
            <a:off x="4553122" y="3658737"/>
            <a:ext cx="2711840" cy="25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16632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Незакінчена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СПЕЦІАЛЬНІСТЬ: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матір,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дочка, сестра, подруга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народження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КАТЕГОРІЯ: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ЖИТТЄВЕ КРЕДО: </a:t>
            </a:r>
            <a:b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бідкуватися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троянда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колючки, 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тому,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колючок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росте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троянда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Ж.Жубер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ДОСВІДУ:</a:t>
            </a:r>
            <a:b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Саморозвиток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ІДЕЯ ДОСВІДУ:</a:t>
            </a:r>
            <a:b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високорозвиненої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самоаналіз,самопізнання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самовиявлення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самооцінку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самоконтроль,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ПРИНЦИПИ, МЕТОДИ ТА ФОРМИ ДІЯЛЬНОСТІ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опора на принцип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lvl="0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психологізація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хіба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автопортрет не є проектом ?);  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3077" name="Picture 5" descr="C:\Users\1\AppData\Local\Microsoft\Windows\Temporary Internet Files\Content.IE5\WYWTCMD2\MC9001231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9014">
            <a:off x="6513457" y="4099664"/>
            <a:ext cx="2320357" cy="25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0000">
        <p:fade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04055">
            <a:off x="177084" y="904936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b="1" i="1" dirty="0">
                <a:latin typeface="Arial Black" pitchFamily="34" charset="0"/>
              </a:rPr>
              <a:t>Якщо твої плани розраховані на рік –</a:t>
            </a:r>
            <a:br>
              <a:rPr lang="uk-UA" b="1" i="1" dirty="0">
                <a:latin typeface="Arial Black" pitchFamily="34" charset="0"/>
              </a:rPr>
            </a:br>
            <a:r>
              <a:rPr lang="uk-UA" b="1" i="1" dirty="0">
                <a:latin typeface="Arial Black" pitchFamily="34" charset="0"/>
              </a:rPr>
              <a:t>Сій зерно, якщо на десятиріччя –</a:t>
            </a:r>
            <a:br>
              <a:rPr lang="uk-UA" b="1" i="1" dirty="0">
                <a:latin typeface="Arial Black" pitchFamily="34" charset="0"/>
              </a:rPr>
            </a:br>
            <a:r>
              <a:rPr lang="uk-UA" b="1" i="1" dirty="0">
                <a:latin typeface="Arial Black" pitchFamily="34" charset="0"/>
              </a:rPr>
              <a:t>Сади дерева, а якщо на ціле життя –</a:t>
            </a:r>
            <a:br>
              <a:rPr lang="uk-UA" b="1" i="1" dirty="0">
                <a:latin typeface="Arial Black" pitchFamily="34" charset="0"/>
              </a:rPr>
            </a:br>
            <a:r>
              <a:rPr lang="uk-UA" b="1" i="1" dirty="0">
                <a:latin typeface="Arial Black" pitchFamily="34" charset="0"/>
              </a:rPr>
              <a:t>Віддай дітям часточку своєї душі –</a:t>
            </a:r>
            <a:br>
              <a:rPr lang="uk-UA" b="1" i="1" dirty="0">
                <a:latin typeface="Arial Black" pitchFamily="34" charset="0"/>
              </a:rPr>
            </a:br>
            <a:r>
              <a:rPr lang="uk-UA" b="1" i="1" dirty="0">
                <a:latin typeface="Arial Black" pitchFamily="34" charset="0"/>
              </a:rPr>
              <a:t>Навчай і виховуй їх.</a:t>
            </a:r>
            <a:br>
              <a:rPr lang="uk-UA" b="1" i="1" dirty="0">
                <a:latin typeface="Arial Black" pitchFamily="34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7" y="3166316"/>
            <a:ext cx="4396726" cy="3215011"/>
          </a:xfrm>
          <a:prstGeom prst="rect">
            <a:avLst/>
          </a:prstGeom>
        </p:spPr>
      </p:pic>
      <p:pic>
        <p:nvPicPr>
          <p:cNvPr id="2051" name="Picture 3" descr="C:\Users\1\AppData\Local\Microsoft\Windows\Temporary Internet Files\Content.IE5\WYWTCMD2\MC9001230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5643"/>
            <a:ext cx="2984439" cy="54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551011">
            <a:off x="-671506" y="857121"/>
            <a:ext cx="58813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Моє</a:t>
            </a:r>
            <a:r>
              <a:rPr lang="ru-RU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педагогічне</a:t>
            </a:r>
            <a:r>
              <a:rPr lang="ru-RU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кредо</a:t>
            </a:r>
          </a:p>
        </p:txBody>
      </p:sp>
      <p:pic>
        <p:nvPicPr>
          <p:cNvPr id="3074" name="Picture 2" descr="C:\Users\1\Desktop\Мама\фото\Фото0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5816">
            <a:off x="1531115" y="3036079"/>
            <a:ext cx="3178009" cy="33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2084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Моє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 </a:t>
            </a:r>
            <a:r>
              <a:rPr lang="ru-RU" sz="2400" dirty="0"/>
              <a:t>як учителя </a:t>
            </a:r>
            <a:r>
              <a:rPr lang="ru-RU" sz="2400" dirty="0" err="1"/>
              <a:t>почалося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в тих </a:t>
            </a:r>
            <a:r>
              <a:rPr lang="ru-RU" sz="2400" dirty="0" err="1"/>
              <a:t>стінах</a:t>
            </a:r>
            <a:r>
              <a:rPr lang="ru-RU" sz="2400" dirty="0"/>
              <a:t>, де </a:t>
            </a:r>
            <a:r>
              <a:rPr lang="ru-RU" sz="2400" dirty="0" err="1" smtClean="0"/>
              <a:t>вчили</a:t>
            </a:r>
            <a:r>
              <a:rPr lang="ru-RU" sz="2400" dirty="0" smtClean="0"/>
              <a:t>  </a:t>
            </a:r>
            <a:r>
              <a:rPr lang="ru-RU" sz="2400" dirty="0"/>
              <a:t>мене –</a:t>
            </a:r>
            <a:r>
              <a:rPr lang="uk-UA" sz="2400" dirty="0"/>
              <a:t> </a:t>
            </a:r>
            <a:r>
              <a:rPr lang="uk-UA" sz="2400" dirty="0" err="1"/>
              <a:t>Шумлянській</a:t>
            </a:r>
            <a:r>
              <a:rPr lang="uk-UA" sz="2400" dirty="0"/>
              <a:t> ЗОШ І-ІІІ ступенів. Мої вчителі, які тоді не знали термінів "</a:t>
            </a:r>
            <a:r>
              <a:rPr lang="uk-UA" sz="2400" dirty="0" err="1"/>
              <a:t>компетентісно-орінтоване</a:t>
            </a:r>
            <a:r>
              <a:rPr lang="uk-UA" sz="2400" dirty="0"/>
              <a:t> навчання", "проектування особистості", «інтерактивні методи», «інновації у навчанні» - успішно спрямували мій розвиток у тому напрямку, до якого я була схильна. Тому навчання в Тернопільському державному </a:t>
            </a:r>
            <a:r>
              <a:rPr lang="uk-UA" sz="2400" dirty="0" smtClean="0"/>
              <a:t>педагогічному </a:t>
            </a:r>
            <a:r>
              <a:rPr lang="uk-UA" sz="2400" dirty="0"/>
              <a:t>університеті імені  В. Гнатюка було, скоріш, не важким, а цікавим, бо це було моїм свідомим вибором. </a:t>
            </a:r>
            <a:endParaRPr lang="ru-RU" sz="2400" dirty="0"/>
          </a:p>
        </p:txBody>
      </p:sp>
      <p:pic>
        <p:nvPicPr>
          <p:cNvPr id="2050" name="Picture 2" descr="C:\Users\1\AppData\Local\Microsoft\Windows\Temporary Internet Files\Content.IE5\WYWTCMD2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74577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15000">
        <p14:honeycomb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050238"/>
            <a:ext cx="85719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000" b="1" dirty="0">
                <a:solidFill>
                  <a:srgbClr val="000000"/>
                </a:solidFill>
                <a:ea typeface="Times New Roman"/>
                <a:cs typeface="Times New Roman"/>
              </a:rPr>
              <a:t>Працюю вчителем української мови та літератури і світової літератури в </a:t>
            </a:r>
            <a:r>
              <a:rPr lang="uk-UA" sz="2000" b="1" dirty="0" err="1">
                <a:solidFill>
                  <a:srgbClr val="000000"/>
                </a:solidFill>
                <a:ea typeface="Times New Roman"/>
                <a:cs typeface="Times New Roman"/>
              </a:rPr>
              <a:t>Шумлянській</a:t>
            </a:r>
            <a:r>
              <a:rPr lang="uk-UA" sz="2000" b="1" dirty="0">
                <a:solidFill>
                  <a:srgbClr val="000000"/>
                </a:solidFill>
                <a:ea typeface="Times New Roman"/>
                <a:cs typeface="Times New Roman"/>
              </a:rPr>
              <a:t> ЗОШ І-ІІІ ст.. </a:t>
            </a:r>
            <a:r>
              <a:rPr lang="uk-UA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сімнадцятий </a:t>
            </a:r>
            <a:r>
              <a:rPr lang="uk-UA" sz="2000" b="1" dirty="0">
                <a:solidFill>
                  <a:srgbClr val="000000"/>
                </a:solidFill>
                <a:ea typeface="Times New Roman"/>
                <a:cs typeface="Times New Roman"/>
              </a:rPr>
              <a:t>рік. На посаді класного керівника з першого дня роботи в </a:t>
            </a:r>
            <a:r>
              <a:rPr lang="uk-UA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школі. 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000" b="1" dirty="0">
                <a:ea typeface="Times New Roman"/>
                <a:cs typeface="Times New Roman"/>
              </a:rPr>
              <a:t>   </a:t>
            </a:r>
            <a:r>
              <a:rPr lang="uk-UA" sz="2000" b="1" dirty="0">
                <a:solidFill>
                  <a:srgbClr val="000000"/>
                </a:solidFill>
                <a:ea typeface="Times New Roman"/>
                <a:cs typeface="Times New Roman"/>
              </a:rPr>
              <a:t>Професійні досягнення - це успіхи моїх учнів, співпраця </a:t>
            </a:r>
            <a:r>
              <a:rPr lang="ru-RU" sz="2000" b="1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r>
              <a:rPr lang="uk-UA" sz="2000" b="1" dirty="0">
                <a:solidFill>
                  <a:srgbClr val="000000"/>
                </a:solidFill>
                <a:ea typeface="Times New Roman"/>
                <a:cs typeface="Times New Roman"/>
              </a:rPr>
              <a:t>з колегами, бажання зростати як особистості, професіонала.</a:t>
            </a:r>
            <a:endParaRPr lang="ru-RU" sz="2000" b="1" dirty="0">
              <a:effectLst/>
              <a:ea typeface="Calibri"/>
              <a:cs typeface="Times New Roman"/>
            </a:endParaRPr>
          </a:p>
        </p:txBody>
      </p:sp>
      <p:pic>
        <p:nvPicPr>
          <p:cNvPr id="3074" name="Picture 2" descr="C:\Users\1\Desktop\ава\Фото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548681"/>
            <a:ext cx="2654064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ea typeface="Times New Roman"/>
                <a:cs typeface="Times New Roman"/>
              </a:rPr>
              <a:t> В своїй роботі я користуюсь такою настановою</a:t>
            </a:r>
            <a:r>
              <a:rPr lang="uk-UA" sz="2400" b="1" i="1" dirty="0">
                <a:ea typeface="Times New Roman"/>
                <a:cs typeface="Times New Roman"/>
              </a:rPr>
              <a:t>: якщо хочеш бути корисним, працювати до самозабуття, працюй так, щоб ти почував себе творцем, майстром, господарем в улюбленому </a:t>
            </a:r>
            <a:r>
              <a:rPr lang="uk-UA" sz="2400" b="1" i="1" dirty="0" smtClean="0">
                <a:ea typeface="Times New Roman"/>
                <a:cs typeface="Times New Roman"/>
              </a:rPr>
              <a:t>ділі. Працюй </a:t>
            </a:r>
            <a:r>
              <a:rPr lang="uk-UA" sz="2400" b="1" i="1" dirty="0">
                <a:ea typeface="Times New Roman"/>
                <a:cs typeface="Times New Roman"/>
              </a:rPr>
              <a:t>так, щоб очі твої виражали одухотвореність великим людським щастям творчості</a:t>
            </a:r>
            <a:r>
              <a:rPr lang="uk-UA" sz="2400" b="1" i="1" dirty="0" smtClean="0">
                <a:ea typeface="Times New Roman"/>
                <a:cs typeface="Times New Roman"/>
              </a:rPr>
              <a:t>.( </a:t>
            </a:r>
            <a:r>
              <a:rPr lang="uk-UA" sz="2000" b="1" dirty="0" smtClean="0">
                <a:ea typeface="Times New Roman"/>
                <a:cs typeface="Times New Roman"/>
              </a:rPr>
              <a:t>В.О.Сухомлинський</a:t>
            </a:r>
            <a:r>
              <a:rPr lang="uk-UA" sz="2000" b="1" i="1" dirty="0">
                <a:ea typeface="Times New Roman"/>
                <a:cs typeface="Times New Roman"/>
              </a:rPr>
              <a:t>)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ea typeface="Times New Roman"/>
                <a:cs typeface="Times New Roman"/>
              </a:rPr>
              <a:t>Для мене дуже важливим є процес постійної взаємодії вчителя та учня, батьків та педагогів, учнів і вчителів, учнів між собою, навчання, виховання, освіти та самоосвіти. Тому в даній роботі нерозривний зв'язок між методичною та виховною роботою.</a:t>
            </a:r>
            <a:endParaRPr lang="ru-RU" sz="2000" b="1" dirty="0">
              <a:effectLst/>
              <a:ea typeface="Calibri"/>
              <a:cs typeface="Times New Roman"/>
            </a:endParaRPr>
          </a:p>
        </p:txBody>
      </p:sp>
      <p:pic>
        <p:nvPicPr>
          <p:cNvPr id="5122" name="Picture 2" descr="C:\Users\1\AppData\Local\Microsoft\Windows\Temporary Internet Files\Content.IE5\AE7Z2I46\MC9004297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35558"/>
            <a:ext cx="17684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AppData\Local\Microsoft\Windows\Temporary Internet Files\Content.IE5\AE7Z2I46\MC9004326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25613"/>
            <a:ext cx="2520280" cy="20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15000">
        <p14:gallery dir="l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70555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парадигсма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новітніх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фахової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педагога,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виховати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Аргументований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цілеспрямована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виховного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6" descr="C:\Users\1\AppData\Local\Microsoft\Windows\Temporary Internet Files\Content.IE5\K7R8R7XF\MC9004326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85184"/>
            <a:ext cx="295232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15000">
        <p14:flash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AppData\Local\Microsoft\Windows\Temporary Internet Files\Content.IE5\K7R8R7XF\MC9004326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851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AppData\Local\Microsoft\Windows\Temporary Internet Files\Content.IE5\K7R8R7XF\MC9004326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40" y="5237584"/>
            <a:ext cx="265591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5201" y="548680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Calibri" pitchFamily="34" charset="0"/>
                <a:cs typeface="Times New Roman" pitchFamily="18" charset="0"/>
              </a:rPr>
              <a:t> </a:t>
            </a:r>
            <a:endParaRPr lang="uk-UA" sz="2000" b="1" dirty="0" smtClean="0">
              <a:latin typeface="Calibri" pitchFamily="34" charset="0"/>
              <a:cs typeface="Times New Roman" pitchFamily="18" charset="0"/>
            </a:endParaRPr>
          </a:p>
          <a:p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Нове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 завжди цікаво, </a:t>
            </a:r>
            <a:r>
              <a:rPr lang="uk-UA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інтригуюче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але й небезпечно. Переконана, що розпочинати роботу над впровадженням будь - якої виховної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потрібно,насамперед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переосмислення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уроку,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мною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враховані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співзвучність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ідеям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комплексність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обрана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пронизувати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реалізацією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інтерактивних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уроках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мною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гора.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мета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Я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бачу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думаю про не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хочу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але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зійти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вершину хочу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Я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піднімаюсь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ступає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моя нога,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ширший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виднокруг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відкривається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041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5000">
        <p:push dir="u"/>
      </p:transition>
    </mc:Choice>
    <mc:Fallback xmlns="">
      <p:transition spd="slow" advTm="2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305342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Прагну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щоб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кожен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урок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був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чітко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продуманий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, завершений,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емоційно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і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змістовно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насичений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пізнавальними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завданнями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елементами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самостійної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творчості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Чітко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визначаю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мету уроку,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домагаюся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її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розкриття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. На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уроці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іде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не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оцінка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прочитаного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матеріалу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відверта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розмова</a:t>
            </a:r>
            <a:r>
              <a:rPr lang="uk-UA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,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вияв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позиції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учня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до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прочитаного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позиції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автора.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    </a:t>
            </a:r>
          </a:p>
          <a:p>
            <a:pPr>
              <a:defRPr/>
            </a:pP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Кожен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урок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вчителя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–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це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маленький спектакль,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який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зворушить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струни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дитячих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душ, і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якщо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ці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струни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дзвенять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, як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єдина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мелодія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, значить,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вчитель</a:t>
            </a:r>
            <a:r>
              <a:rPr lang="ru-RU" sz="200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ru-RU" sz="2000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відбувся</a:t>
            </a:r>
            <a:r>
              <a:rPr lang="ru-RU" sz="2000" b="1" i="1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. </a:t>
            </a:r>
          </a:p>
        </p:txBody>
      </p:sp>
      <p:pic>
        <p:nvPicPr>
          <p:cNvPr id="4" name="Рисунок 4" descr="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500563"/>
            <a:ext cx="2714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2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0000">
        <p14:glitter pattern="hexagon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756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Використання інтерактивних методів навчання на уроках української мови та літератури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інтерактивних методів навчання на уроках української мови та літератури</dc:title>
  <dc:creator>марущак</dc:creator>
  <cp:lastModifiedBy>Користувач</cp:lastModifiedBy>
  <cp:revision>33</cp:revision>
  <dcterms:created xsi:type="dcterms:W3CDTF">2013-01-13T14:42:15Z</dcterms:created>
  <dcterms:modified xsi:type="dcterms:W3CDTF">2017-10-24T16:36:51Z</dcterms:modified>
</cp:coreProperties>
</file>