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75" r:id="rId4"/>
    <p:sldId id="276" r:id="rId5"/>
    <p:sldId id="277" r:id="rId6"/>
    <p:sldId id="278" r:id="rId7"/>
    <p:sldId id="289" r:id="rId8"/>
    <p:sldId id="290" r:id="rId9"/>
    <p:sldId id="280" r:id="rId10"/>
    <p:sldId id="281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622C-AA81-4C21-995E-A41CBE13B0EF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46A3B-A150-4399-A4EF-AADA7624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432316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42655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52565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08741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1458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1458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7074771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3240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21862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227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3227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7" y="1535113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95937" y="2174875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88392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72088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6217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13693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07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0718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309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52400" y="2133600"/>
            <a:ext cx="8712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C00000"/>
                </a:solidFill>
              </a:rPr>
              <a:t>ВСТАВНІ СЛОВА(СЛОВОСПОЛУЧЕННЯ, РЕЧЕННЯ).ГРУПИ ВСТАВНИХ СЛІВ І СЛОВОСПОЛУЧЕНЬ ЗА ЗНАЧЕННЯМ.РОЗДІЛОВІ ЗНАКИ ПРИ ВСТАВНИХ СЛОВАХ</a:t>
            </a:r>
            <a:endParaRPr lang="uk-U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33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58" y="714356"/>
            <a:ext cx="72151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endParaRPr lang="uk-UA" sz="3200" dirty="0" smtClean="0">
              <a:solidFill>
                <a:prstClr val="black"/>
              </a:solidFill>
              <a:cs typeface="Arial" charset="0"/>
            </a:endParaRP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endParaRPr lang="uk-UA" sz="3200" dirty="0" smtClean="0">
              <a:solidFill>
                <a:prstClr val="black"/>
              </a:solidFill>
              <a:cs typeface="Arial" charset="0"/>
            </a:endParaRP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prstClr val="black"/>
                </a:solidFill>
                <a:cs typeface="Arial" charset="0"/>
              </a:rPr>
              <a:t>—</a:t>
            </a:r>
            <a:r>
              <a:rPr lang="uk-UA" sz="3200" dirty="0" smtClean="0">
                <a:solidFill>
                  <a:prstClr val="black"/>
                </a:solidFill>
                <a:cs typeface="Arial" charset="0"/>
              </a:rPr>
              <a:t> </a:t>
            </a:r>
            <a:r>
              <a:rPr lang="uk-UA" sz="3200" dirty="0" smtClean="0">
                <a:solidFill>
                  <a:prstClr val="black"/>
                </a:solidFill>
                <a:cs typeface="Arial" charset="0"/>
              </a:rPr>
              <a:t>Не </a:t>
            </a:r>
            <a:r>
              <a:rPr lang="uk-UA" sz="3200" dirty="0" smtClean="0">
                <a:solidFill>
                  <a:prstClr val="black"/>
                </a:solidFill>
                <a:cs typeface="Arial" charset="0"/>
              </a:rPr>
              <a:t>бувають вставними слова: </a:t>
            </a:r>
            <a:r>
              <a:rPr lang="uk-UA" sz="3200" b="1" dirty="0" smtClean="0">
                <a:solidFill>
                  <a:prstClr val="black"/>
                </a:solidFill>
                <a:cs typeface="Arial" charset="0"/>
              </a:rPr>
              <a:t>…</a:t>
            </a: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cs typeface="Arial" charset="0"/>
            </a:endParaRP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endParaRPr lang="uk-UA" sz="3200" dirty="0" smtClean="0">
              <a:solidFill>
                <a:prstClr val="black"/>
              </a:solidFill>
              <a:cs typeface="Arial" charset="0"/>
            </a:endParaRP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prstClr val="black"/>
                </a:solidFill>
                <a:cs typeface="Arial" charset="0"/>
              </a:rPr>
              <a:t>— Вставними словами та членами речення можуть бути: </a:t>
            </a:r>
            <a:r>
              <a:rPr lang="uk-UA" sz="3200" b="1" dirty="0" smtClean="0">
                <a:solidFill>
                  <a:prstClr val="black"/>
                </a:solidFill>
                <a:cs typeface="Arial" charset="0"/>
              </a:rPr>
              <a:t>…</a:t>
            </a: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endParaRPr lang="uk-UA" sz="3200" b="1" dirty="0" smtClean="0">
              <a:solidFill>
                <a:prstClr val="black"/>
              </a:solidFill>
              <a:cs typeface="Arial" charset="0"/>
            </a:endParaRPr>
          </a:p>
          <a:p>
            <a:pPr marL="630238" indent="-630238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prstClr val="black"/>
                </a:solidFill>
                <a:cs typeface="Arial" charset="0"/>
              </a:rPr>
              <a:t>- Вставні слова – це…</a:t>
            </a:r>
            <a:endParaRPr lang="uk-UA" sz="32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14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70100" y="3965575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uk-UA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0188" y="4770438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uk-UA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16463" y="3965575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uk-UA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7143750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714375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prstClr val="black"/>
                </a:solidFill>
                <a:cs typeface="Arial" charset="0"/>
              </a:rPr>
              <a:t>ПРОБЛЕМНЕ ПИТАННЯ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prstClr val="black"/>
                </a:solidFill>
                <a:cs typeface="Arial" charset="0"/>
              </a:rPr>
              <a:t>З’ЯСУЙТЕ , ЧИМ РІЗНЯТЬСЯ ПОДАНІ РЕЧЕННЯ</a:t>
            </a:r>
            <a:endParaRPr lang="uk-UA" sz="4000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prstClr val="black"/>
                </a:solidFill>
                <a:cs typeface="Arial" charset="0"/>
              </a:rPr>
              <a:t>Правда в очі ріже.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prstClr val="black"/>
                </a:solidFill>
                <a:cs typeface="Arial" charset="0"/>
              </a:rPr>
              <a:t>Правда, сьогодні чудовий день.</a:t>
            </a:r>
            <a:endParaRPr lang="uk-UA" sz="40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93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7" grpId="0"/>
      <p:bldP spid="17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7307263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C00000"/>
                </a:solidFill>
                <a:cs typeface="Arial" charset="0"/>
              </a:rPr>
              <a:t>У</a:t>
            </a:r>
            <a:r>
              <a:rPr lang="uk-UA" sz="4400" b="1" dirty="0" smtClean="0">
                <a:solidFill>
                  <a:srgbClr val="C00000"/>
                </a:solidFill>
                <a:cs typeface="Arial" charset="0"/>
              </a:rPr>
              <a:t>країнець , що здивував світ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У </a:t>
            </a:r>
            <a:r>
              <a:rPr lang="uk-UA" sz="2000" b="1" dirty="0" err="1" smtClean="0">
                <a:solidFill>
                  <a:srgbClr val="C00000"/>
                </a:solidFill>
                <a:cs typeface="Arial" charset="0"/>
              </a:rPr>
              <a:t>кагорті</a:t>
            </a: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 відомих українців чільне місце безперечно посідає Микола </a:t>
            </a:r>
            <a:r>
              <a:rPr lang="uk-UA" sz="2000" b="1" dirty="0" err="1" smtClean="0">
                <a:solidFill>
                  <a:srgbClr val="C00000"/>
                </a:solidFill>
                <a:cs typeface="Arial" charset="0"/>
              </a:rPr>
              <a:t>Сядристий</a:t>
            </a: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 , роботи якого знає весь світ.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Майстра здебільшого цікавлять природні матеріали : насіння трав , дерев. За словами умільця будь-яка насінина по-перше є дуже гарною по-друге довговічною.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З половини макової зернини як це не дивно маестро примудрився зробити гніздечко для пташенят, а зі шматочка вишневої кісточки – портрет-барельєф Соломії Крушельницької.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Його твори можуть загубитися серед порошинок. Наприклад найменший у світі годинник , якого </a:t>
            </a:r>
            <a:r>
              <a:rPr lang="uk-UA" sz="2000" b="1" dirty="0" err="1" smtClean="0">
                <a:solidFill>
                  <a:srgbClr val="C00000"/>
                </a:solidFill>
                <a:cs typeface="Arial" charset="0"/>
              </a:rPr>
              <a:t>Сядристий</a:t>
            </a: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 уставив замість ока золотій </a:t>
            </a:r>
            <a:r>
              <a:rPr lang="uk-UA" sz="2000" b="1" dirty="0" err="1" smtClean="0">
                <a:solidFill>
                  <a:srgbClr val="C00000"/>
                </a:solidFill>
                <a:cs typeface="Arial" charset="0"/>
              </a:rPr>
              <a:t>бабці.Складається</a:t>
            </a: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 цей годинник уявіть собі зі ста тридцяти деталей.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cs typeface="Arial" charset="0"/>
              </a:rPr>
              <a:t>О.Лань </a:t>
            </a:r>
            <a:endParaRPr lang="uk-UA" sz="20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75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928813" y="214313"/>
            <a:ext cx="4856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smtClean="0">
                <a:solidFill>
                  <a:srgbClr val="C00000"/>
                </a:solidFill>
                <a:cs typeface="Arial" charset="0"/>
              </a:rPr>
              <a:t>Групи вставних слів</a:t>
            </a: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250824" y="1000105"/>
          <a:ext cx="7964514" cy="55007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820978"/>
                <a:gridCol w="5143536"/>
              </a:tblGrid>
              <a:tr h="816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endParaRPr lang="uk-U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539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Приклади</a:t>
                      </a:r>
                      <a:endParaRPr lang="uk-U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539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3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3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85750" y="2068513"/>
            <a:ext cx="278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Упевненість</a:t>
            </a:r>
            <a:endParaRPr lang="ru-RU" sz="24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50" y="3038475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Невпевненість</a:t>
            </a:r>
            <a:endParaRPr lang="ru-RU" sz="24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85750" y="3956050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Джерело повідомлення</a:t>
            </a:r>
            <a:endParaRPr lang="uk-UA" sz="2400" b="1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85750" y="5143500"/>
            <a:ext cx="278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Зв’язок думок, послідовність викладу</a:t>
            </a:r>
            <a:endParaRPr lang="uk-UA" sz="2400" b="1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071813" y="1884363"/>
            <a:ext cx="5143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Безумовно, безперечно,</a:t>
            </a:r>
            <a:br>
              <a:rPr lang="uk-UA" sz="2400" smtClean="0">
                <a:solidFill>
                  <a:prstClr val="black"/>
                </a:solidFill>
                <a:cs typeface="Arial" charset="0"/>
              </a:rPr>
            </a:br>
            <a:r>
              <a:rPr lang="uk-UA" sz="2400" smtClean="0">
                <a:solidFill>
                  <a:prstClr val="black"/>
                </a:solidFill>
                <a:cs typeface="Arial" charset="0"/>
              </a:rPr>
              <a:t>без сумніву, певна річ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071813" y="3038475"/>
            <a:ext cx="514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Здається, видно, мабуть, може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071813" y="3956050"/>
            <a:ext cx="514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По-моєму, по-твоєму, кажуть, </a:t>
            </a:r>
            <a:br>
              <a:rPr lang="uk-UA" sz="2400" smtClean="0">
                <a:solidFill>
                  <a:prstClr val="black"/>
                </a:solidFill>
                <a:cs typeface="Arial" charset="0"/>
              </a:rPr>
            </a:br>
            <a:r>
              <a:rPr lang="uk-UA" sz="2400" smtClean="0">
                <a:solidFill>
                  <a:prstClr val="black"/>
                </a:solidFill>
                <a:cs typeface="Arial" charset="0"/>
              </a:rPr>
              <a:t>як кажуть, мовляв, на мою думку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71813" y="5143500"/>
            <a:ext cx="514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По-перше, по-друге, нарешті, </a:t>
            </a:r>
            <a:br>
              <a:rPr lang="uk-UA" sz="2400" smtClean="0">
                <a:solidFill>
                  <a:prstClr val="black"/>
                </a:solidFill>
                <a:cs typeface="Arial" charset="0"/>
              </a:rPr>
            </a:br>
            <a:r>
              <a:rPr lang="uk-UA" sz="2400" smtClean="0">
                <a:solidFill>
                  <a:prstClr val="black"/>
                </a:solidFill>
                <a:cs typeface="Arial" charset="0"/>
              </a:rPr>
              <a:t>до речі, між іншим, крім того, навпаки, отже, наприклад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489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928813" y="214313"/>
            <a:ext cx="4856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smtClean="0">
                <a:solidFill>
                  <a:srgbClr val="C00000"/>
                </a:solidFill>
                <a:cs typeface="Arial" charset="0"/>
              </a:rPr>
              <a:t>Групи вставних слів</a:t>
            </a: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250824" y="1000105"/>
          <a:ext cx="7964514" cy="5485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3535358"/>
                <a:gridCol w="4429156"/>
              </a:tblGrid>
              <a:tr h="816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endParaRPr lang="uk-U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539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Приклади</a:t>
                      </a:r>
                      <a:endParaRPr lang="uk-U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539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7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3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3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85750" y="1871663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Привертають </a:t>
            </a:r>
            <a:br>
              <a:rPr lang="uk-UA" sz="2400" b="1" smtClean="0">
                <a:solidFill>
                  <a:prstClr val="black"/>
                </a:solidFill>
                <a:cs typeface="Arial" charset="0"/>
              </a:rPr>
            </a:b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увагу співрозмовника</a:t>
            </a:r>
            <a:endParaRPr lang="ru-RU" sz="24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50" y="3254375"/>
            <a:ext cx="342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Ставлення </a:t>
            </a:r>
            <a:br>
              <a:rPr lang="uk-UA" sz="2400" b="1" smtClean="0">
                <a:solidFill>
                  <a:prstClr val="black"/>
                </a:solidFill>
                <a:cs typeface="Arial" charset="0"/>
              </a:rPr>
            </a:b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до висловлюваного</a:t>
            </a:r>
            <a:endParaRPr lang="uk-UA" sz="2400" b="1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85750" y="4410075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Увічливість</a:t>
            </a:r>
            <a:endParaRPr lang="uk-UA" sz="2400" b="1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85750" y="5157788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Оцінка повідомлюваного </a:t>
            </a:r>
            <a:br>
              <a:rPr lang="uk-UA" sz="2400" b="1" smtClean="0">
                <a:solidFill>
                  <a:prstClr val="black"/>
                </a:solidFill>
                <a:cs typeface="Arial" charset="0"/>
              </a:rPr>
            </a:br>
            <a:r>
              <a:rPr lang="uk-UA" sz="2400" b="1" smtClean="0">
                <a:solidFill>
                  <a:prstClr val="black"/>
                </a:solidFill>
                <a:cs typeface="Arial" charset="0"/>
              </a:rPr>
              <a:t>як звичайного</a:t>
            </a:r>
            <a:endParaRPr lang="uk-UA" sz="2400" b="1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786188" y="2055813"/>
            <a:ext cx="4429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Чуєте, бачиш, уяви собі, </a:t>
            </a:r>
            <a:br>
              <a:rPr lang="uk-UA" sz="2400" smtClean="0">
                <a:solidFill>
                  <a:prstClr val="black"/>
                </a:solidFill>
                <a:cs typeface="Arial" charset="0"/>
              </a:rPr>
            </a:br>
            <a:r>
              <a:rPr lang="uk-UA" sz="2400" smtClean="0">
                <a:solidFill>
                  <a:prstClr val="black"/>
                </a:solidFill>
                <a:cs typeface="Arial" charset="0"/>
              </a:rPr>
              <a:t>зверніть увагу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786188" y="3254375"/>
            <a:ext cx="4429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На щастя, на диво, на жаль, </a:t>
            </a:r>
            <a:br>
              <a:rPr lang="uk-UA" sz="2400" smtClean="0">
                <a:solidFill>
                  <a:prstClr val="black"/>
                </a:solidFill>
                <a:cs typeface="Arial" charset="0"/>
              </a:rPr>
            </a:br>
            <a:r>
              <a:rPr lang="uk-UA" sz="2400" smtClean="0">
                <a:solidFill>
                  <a:prstClr val="black"/>
                </a:solidFill>
                <a:cs typeface="Arial" charset="0"/>
              </a:rPr>
              <a:t>як на зло, на сором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786188" y="4410075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Будь ласка, прошу вас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786188" y="5527675"/>
            <a:ext cx="4429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uk-UA" sz="2400" smtClean="0">
                <a:solidFill>
                  <a:prstClr val="black"/>
                </a:solidFill>
                <a:cs typeface="Arial" charset="0"/>
              </a:rPr>
              <a:t>Було, як водиться</a:t>
            </a:r>
            <a:endParaRPr lang="uk-UA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060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07165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12140" algn="l"/>
              </a:tabLst>
            </a:pP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Minion Pro"/>
              </a:rPr>
              <a:t>“Займи</a:t>
            </a:r>
            <a:r>
              <a:rPr lang="uk-UA" sz="3200" dirty="0" smtClean="0">
                <a:solidFill>
                  <a:srgbClr val="FF0000"/>
                </a:solidFill>
                <a:latin typeface="Times New Roman"/>
                <a:ea typeface="Times New Roman"/>
                <a:cs typeface="Minion Pro"/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Minion Pro"/>
              </a:rPr>
              <a:t>позицію”</a:t>
            </a:r>
            <a:r>
              <a:rPr lang="uk-UA" sz="3200" dirty="0" smtClean="0">
                <a:solidFill>
                  <a:srgbClr val="FF0000"/>
                </a:solidFill>
                <a:latin typeface="Times New Roman"/>
                <a:ea typeface="Times New Roman"/>
                <a:cs typeface="Minion Pro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1214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Times New Roman"/>
                <a:ea typeface="Times New Roman"/>
                <a:cs typeface="Minion Pro"/>
              </a:rPr>
              <a:t>Звертання та вставні слова – це поняття ідентичні?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12140" algn="l"/>
              </a:tabLst>
            </a:pPr>
            <a:r>
              <a:rPr lang="uk-UA" sz="3200" dirty="0" smtClean="0">
                <a:solidFill>
                  <a:srgbClr val="FF0000"/>
                </a:solidFill>
                <a:latin typeface="Times New Roman"/>
                <a:ea typeface="Times New Roman"/>
                <a:cs typeface="Minion Pro"/>
              </a:rPr>
              <a:t>1)Так           2)Ні                 3)Частково</a:t>
            </a:r>
            <a:endParaRPr lang="uk-UA" sz="3200" dirty="0" smtClean="0">
              <a:solidFill>
                <a:srgbClr val="FF0000"/>
              </a:solidFill>
              <a:latin typeface="Times New Roman"/>
              <a:ea typeface="Times New Roman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2158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2338" y="819150"/>
            <a:ext cx="41259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smtClean="0">
                <a:solidFill>
                  <a:srgbClr val="C00000"/>
                </a:solidFill>
                <a:cs typeface="Arial" charset="0"/>
              </a:rPr>
              <a:t>Запам’ятайте!</a:t>
            </a:r>
            <a:endParaRPr lang="uk-UA" sz="440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035" y="1756147"/>
            <a:ext cx="1258678" cy="393954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1450" y="2020888"/>
            <a:ext cx="627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cs typeface="Arial" charset="0"/>
              </a:rPr>
              <a:t>Не бувають вставними слова: 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навіть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майже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приблизно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принаймні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все-таки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якраз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мовби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неначе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причому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</a:t>
            </a:r>
            <a:br>
              <a:rPr lang="uk-UA" sz="3200" b="1" i="1" smtClean="0">
                <a:solidFill>
                  <a:prstClr val="black"/>
                </a:solidFill>
                <a:cs typeface="Arial" charset="0"/>
              </a:rPr>
            </a:b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саме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особливо</a:t>
            </a:r>
            <a:r>
              <a:rPr lang="uk-UA" sz="3200" i="1" smtClean="0">
                <a:solidFill>
                  <a:prstClr val="black"/>
                </a:solidFill>
                <a:cs typeface="Arial" charset="0"/>
              </a:rPr>
              <a:t>.</a:t>
            </a:r>
            <a:endParaRPr lang="uk-UA" sz="320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96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25" y="642938"/>
            <a:ext cx="4125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smtClean="0">
                <a:solidFill>
                  <a:srgbClr val="C00000"/>
                </a:solidFill>
                <a:cs typeface="Arial" charset="0"/>
              </a:rPr>
              <a:t>Запам’ятайте!</a:t>
            </a:r>
            <a:endParaRPr lang="uk-UA" sz="440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1509464"/>
            <a:ext cx="1258678" cy="39395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1500188"/>
            <a:ext cx="7524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cs typeface="Arial" charset="0"/>
              </a:rPr>
              <a:t>Залежно від контексту можуть бути </a:t>
            </a:r>
            <a:br>
              <a:rPr lang="uk-UA" sz="3200" smtClean="0">
                <a:solidFill>
                  <a:prstClr val="black"/>
                </a:solidFill>
                <a:cs typeface="Arial" charset="0"/>
              </a:rPr>
            </a:br>
            <a:r>
              <a:rPr lang="uk-UA" sz="3200" smtClean="0">
                <a:solidFill>
                  <a:prstClr val="black"/>
                </a:solidFill>
                <a:cs typeface="Arial" charset="0"/>
              </a:rPr>
              <a:t>і вставними словами, і членами речення: 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правда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кажуть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може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звичайно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здається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можливо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видно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навпаки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справді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очевидно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нарешті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на щастя</a:t>
            </a:r>
            <a:r>
              <a:rPr lang="uk-UA" sz="3200" b="1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uk-UA" sz="3200" b="1" i="1" smtClean="0">
                <a:solidFill>
                  <a:prstClr val="black"/>
                </a:solidFill>
                <a:cs typeface="Arial" charset="0"/>
              </a:rPr>
              <a:t> виходить.</a:t>
            </a:r>
            <a:endParaRPr lang="uk-UA" sz="3200" b="1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38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700" y="96838"/>
            <a:ext cx="75961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cs typeface="Arial" charset="0"/>
              </a:rPr>
              <a:t> “ПРЕС”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prstClr val="black"/>
                </a:solidFill>
                <a:cs typeface="Arial" charset="0"/>
              </a:rPr>
              <a:t>Здивувати світ може кожна людина.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prstClr val="black"/>
                </a:solidFill>
                <a:cs typeface="Arial" charset="0"/>
              </a:rPr>
              <a:t>Я вважаю, що…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prstClr val="black"/>
                </a:solidFill>
                <a:cs typeface="Arial" charset="0"/>
              </a:rPr>
              <a:t>…тому, що…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prstClr val="black"/>
                </a:solidFill>
                <a:cs typeface="Arial" charset="0"/>
              </a:rPr>
              <a:t>Наприклад,…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prstClr val="black"/>
                </a:solidFill>
                <a:cs typeface="Arial" charset="0"/>
              </a:rPr>
              <a:t>Отже,…</a:t>
            </a:r>
            <a:endParaRPr lang="uk-UA" sz="2400" i="1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809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286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ВР</dc:creator>
  <cp:lastModifiedBy>admin</cp:lastModifiedBy>
  <cp:revision>8</cp:revision>
  <dcterms:created xsi:type="dcterms:W3CDTF">2017-12-03T10:25:41Z</dcterms:created>
  <dcterms:modified xsi:type="dcterms:W3CDTF">2017-12-17T15:16:30Z</dcterms:modified>
</cp:coreProperties>
</file>