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5"/>
  </p:notesMasterIdLst>
  <p:sldIdLst>
    <p:sldId id="312" r:id="rId2"/>
    <p:sldId id="373" r:id="rId3"/>
    <p:sldId id="341" r:id="rId4"/>
    <p:sldId id="420" r:id="rId5"/>
    <p:sldId id="421" r:id="rId6"/>
    <p:sldId id="423" r:id="rId7"/>
    <p:sldId id="422" r:id="rId8"/>
    <p:sldId id="400" r:id="rId9"/>
    <p:sldId id="375" r:id="rId10"/>
    <p:sldId id="355" r:id="rId11"/>
    <p:sldId id="380" r:id="rId12"/>
    <p:sldId id="365" r:id="rId13"/>
    <p:sldId id="354" r:id="rId14"/>
    <p:sldId id="358" r:id="rId15"/>
    <p:sldId id="353" r:id="rId16"/>
    <p:sldId id="392" r:id="rId17"/>
    <p:sldId id="378" r:id="rId18"/>
    <p:sldId id="370" r:id="rId19"/>
    <p:sldId id="413" r:id="rId20"/>
    <p:sldId id="417" r:id="rId21"/>
    <p:sldId id="317" r:id="rId22"/>
    <p:sldId id="419" r:id="rId23"/>
    <p:sldId id="391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00FF"/>
    <a:srgbClr val="FF0066"/>
    <a:srgbClr val="CCFFFF"/>
    <a:srgbClr val="BF0152"/>
    <a:srgbClr val="FFFF2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Помірний стиль 4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ітлий стиль 3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ий стиль 1 –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18" autoAdjust="0"/>
    <p:restoredTop sz="94607" autoAdjust="0"/>
  </p:normalViewPr>
  <p:slideViewPr>
    <p:cSldViewPr>
      <p:cViewPr>
        <p:scale>
          <a:sx n="75" d="100"/>
          <a:sy n="75" d="100"/>
        </p:scale>
        <p:origin x="-144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7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E527-5785-4656-9D49-E21A9585E69D}" type="datetimeFigureOut">
              <a:rPr lang="uk-UA" smtClean="0"/>
              <a:pPr/>
              <a:t>20.12.2017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E2D78-0AD5-499B-9ABA-80CB0637BE4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5986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2D78-0AD5-499B-9ABA-80CB0637BE43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491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2D78-0AD5-499B-9ABA-80CB0637BE43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2759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5EBA2B-FDC5-44E0-A949-F84CBC0F4708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C04B7-D3B2-4C9C-AD54-D2F3A588CA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7FFBD-8022-4597-BF23-F954F822B170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5020D-67E5-41FA-BBFC-8CBEE22532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7D942A-602F-42B0-AE93-505B0915F28E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5E924-5DDE-4D48-888F-B85E05133F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EBE0E2-F9A2-483A-AC3C-B5DBD157B51F}" type="datetimeFigureOut">
              <a:rPr lang="ru-RU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EF7540-EF9D-4AE6-B97A-8D36B1469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1907416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E32127-B7D4-4172-89ED-E4B44ABCEF2F}" type="datetimeFigureOut">
              <a:rPr lang="ru-RU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53DAC3-CA1A-4355-B382-EEC700D45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5708713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17B76A-75AA-42C6-A798-A3CEEBF08C86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DDB5A-5E63-46D3-AF0C-BCB0B49965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D0F2F-18D2-4935-8379-E959D46C5FE8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77CF6-E14B-447F-930A-FF0099BD47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CAEC3-FEC7-4E24-8881-883B2A92DCB5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0FFEE-E8EB-4D15-A0BE-00CC7F9137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66AD4-06CD-46BA-8512-3166E2817594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DB6BE-079A-449A-8CA9-2F655B54F2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8B5993-7AC7-4389-A732-9C5F83F4DED5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40A86-5C47-4A59-91AF-CF4CC371CF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12D74A-6A94-421F-968B-A0042A48741E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A754F-E2B9-4B5A-8CD4-B19C29CE59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C7D6E2-47B7-4A1E-A207-9218F6F4B3AF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F7923-1DDC-4C69-A3CA-F5BA5C9048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4F1E9-FB3E-4BBF-9001-78D6C988E882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BA705-6242-46D6-B3AD-ED0D38EEE9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91DAE51-F4DA-4229-BB03-FFD49B469FB8}" type="datetimeFigureOut">
              <a:rPr lang="ru-RU" smtClean="0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EFD6DB7-BF08-4FD7-B374-4B787E0AD6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media" Target="../media/media1.mp3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Joiner17121021402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7975" y="6038056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84" t="356" r="-1" b="15014"/>
          <a:stretch/>
        </p:blipFill>
        <p:spPr bwMode="auto">
          <a:xfrm>
            <a:off x="-41966" y="0"/>
            <a:ext cx="92074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 descr="IMG_057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44208" y="-675456"/>
            <a:ext cx="3064186" cy="4608512"/>
          </a:xfrm>
          <a:effectLst>
            <a:softEdge rad="635000"/>
          </a:effectLst>
        </p:spPr>
      </p:pic>
      <p:sp>
        <p:nvSpPr>
          <p:cNvPr id="5134" name="Rectangle 14"/>
          <p:cNvSpPr>
            <a:spLocks noGrp="1"/>
          </p:cNvSpPr>
          <p:nvPr>
            <p:ph type="subTitle" idx="1"/>
          </p:nvPr>
        </p:nvSpPr>
        <p:spPr>
          <a:xfrm>
            <a:off x="1115616" y="-459432"/>
            <a:ext cx="6192688" cy="4391074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endParaRPr lang="uk-UA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  <a:p>
            <a:pPr lvl="1">
              <a:buFont typeface="Arial" charset="0"/>
              <a:buNone/>
            </a:pPr>
            <a:r>
              <a:rPr lang="uk-UA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</a:t>
            </a:r>
            <a:r>
              <a:rPr lang="uk-UA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З досвіду роботи</a:t>
            </a:r>
          </a:p>
          <a:p>
            <a:pPr lvl="1">
              <a:buFont typeface="Arial" charset="0"/>
              <a:buNone/>
            </a:pPr>
            <a:r>
              <a:rPr lang="uk-UA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   </a:t>
            </a:r>
            <a:r>
              <a:rPr lang="uk-UA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Матвійчук Лілії      Миколаївни, </a:t>
            </a:r>
          </a:p>
          <a:p>
            <a:pPr lvl="1">
              <a:buFont typeface="Arial" charset="0"/>
              <a:buNone/>
            </a:pPr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у</a:t>
            </a:r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чителя </a:t>
            </a:r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української  мови і літератури</a:t>
            </a:r>
            <a:b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Підлісецької</a:t>
            </a:r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  ЗОШ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I-II</a:t>
            </a:r>
            <a:r>
              <a:rPr lang="uk-UA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5132" name="AutoShape 12" descr="Фото: 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4221088"/>
            <a:ext cx="5817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</a:p>
        </p:txBody>
      </p:sp>
      <p:pic>
        <p:nvPicPr>
          <p:cNvPr id="8" name="Picture 4" descr="IMG_076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75" y="3642698"/>
            <a:ext cx="4253770" cy="3041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pic>
        <p:nvPicPr>
          <p:cNvPr id="9" name="Picture 3" descr="H:\про школу\PA0505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860032" y="3682811"/>
            <a:ext cx="4100745" cy="3033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8"/>
          <p:cNvSpPr>
            <a:spLocks noGrp="1"/>
          </p:cNvSpPr>
          <p:nvPr>
            <p:ph type="title"/>
          </p:nvPr>
        </p:nvSpPr>
        <p:spPr>
          <a:xfrm>
            <a:off x="698500" y="0"/>
            <a:ext cx="73298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Миттєвості уроку…</a:t>
            </a:r>
            <a:br>
              <a:rPr lang="uk-UA" sz="4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endParaRPr lang="uk-UA" sz="1800" b="1" i="1" dirty="0" smtClean="0">
              <a:solidFill>
                <a:srgbClr val="BF015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4452" name="Rectangle 4"/>
          <p:cNvSpPr>
            <a:spLocks noGrp="1"/>
          </p:cNvSpPr>
          <p:nvPr>
            <p:ph sz="quarter" idx="13"/>
          </p:nvPr>
        </p:nvSpPr>
        <p:spPr>
          <a:xfrm>
            <a:off x="474137" y="1098029"/>
            <a:ext cx="4464496" cy="4661941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</a:t>
            </a:r>
            <a:r>
              <a:rPr lang="uk-UA" sz="18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Мультимедійні засоби на уроках розвитку </a:t>
            </a:r>
            <a:r>
              <a:rPr lang="uk-UA" sz="18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зв'язного мовлення</a:t>
            </a:r>
          </a:p>
          <a:p>
            <a:pPr algn="ctr">
              <a:buFont typeface="Arial" charset="0"/>
              <a:buNone/>
            </a:pP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Складання словесної   картинки</a:t>
            </a:r>
          </a:p>
        </p:txBody>
      </p:sp>
      <p:pic>
        <p:nvPicPr>
          <p:cNvPr id="104454" name="Picture 6" descr="P114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61574"/>
            <a:ext cx="4405674" cy="298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2" descr="IMG_23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81414" y="1511648"/>
            <a:ext cx="3383074" cy="224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6"/>
          <p:cNvSpPr txBox="1">
            <a:spLocks/>
          </p:cNvSpPr>
          <p:nvPr/>
        </p:nvSpPr>
        <p:spPr>
          <a:xfrm>
            <a:off x="4788024" y="692696"/>
            <a:ext cx="4038600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buFont typeface="Arial" charset="0"/>
              <a:buNone/>
            </a:pPr>
            <a:r>
              <a:rPr lang="uk-UA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    Перегляд фільму дозволяє порівняти авторський текст і його режисерську інтерпретацію.</a:t>
            </a:r>
            <a:r>
              <a:rPr lang="ru-RU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  <a:endParaRPr lang="uk-UA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pic>
        <p:nvPicPr>
          <p:cNvPr id="11" name="Picture 5" descr="IMG_078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414" y="4678304"/>
            <a:ext cx="3562586" cy="209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847065" y="3754974"/>
            <a:ext cx="46434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Складання порівняльної характеристики героїв</a:t>
            </a:r>
            <a:r>
              <a:rPr lang="ru-RU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  <a:r>
              <a:rPr lang="ru-RU" altLang="ko-KR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історичної</a:t>
            </a:r>
            <a:r>
              <a:rPr lang="ru-RU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  <a:r>
              <a:rPr lang="uk-UA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повісті</a:t>
            </a:r>
            <a:r>
              <a:rPr lang="ru-RU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  <a:r>
              <a:rPr lang="ru-RU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І.Франка «Захар Беркут»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44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6" grpId="0"/>
      <p:bldP spid="104452" grpId="0" build="p"/>
      <p:bldP spid="10" grpId="0" build="p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14" r="11734" b="17343"/>
          <a:stretch/>
        </p:blipFill>
        <p:spPr bwMode="auto">
          <a:xfrm>
            <a:off x="5160982" y="4640874"/>
            <a:ext cx="3659490" cy="2157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5977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2"/>
          <p:cNvSpPr>
            <a:spLocks noGrp="1"/>
          </p:cNvSpPr>
          <p:nvPr>
            <p:ph type="title"/>
          </p:nvPr>
        </p:nvSpPr>
        <p:spPr>
          <a:xfrm>
            <a:off x="1698712" y="108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i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Миттєвості уроку…</a:t>
            </a:r>
            <a:br>
              <a:rPr lang="uk-UA" sz="4000" b="1" i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</a:br>
            <a:r>
              <a:rPr lang="uk-UA" sz="4000" b="1" i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/>
            </a:r>
            <a:br>
              <a:rPr lang="uk-UA" sz="4000" b="1" i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</a:br>
            <a:endParaRPr lang="uk-UA" sz="4000" b="1" i="1" dirty="0" smtClean="0">
              <a:solidFill>
                <a:srgbClr val="FF0066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80228" name="Picture 4" descr="IMG_0783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17363" y="-7516813"/>
            <a:ext cx="6586538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 txBox="1">
            <a:spLocks/>
          </p:cNvSpPr>
          <p:nvPr/>
        </p:nvSpPr>
        <p:spPr>
          <a:xfrm>
            <a:off x="4471255" y="-459432"/>
            <a:ext cx="4899521" cy="2087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 typeface="Arial" charset="0"/>
              <a:buNone/>
            </a:pPr>
            <a:endParaRPr lang="uk-UA" sz="1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auto">
              <a:buFont typeface="Arial" charset="0"/>
              <a:buNone/>
            </a:pPr>
            <a:endParaRPr lang="uk-UA" sz="1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auto">
              <a:buFont typeface="Arial" charset="0"/>
              <a:buNone/>
            </a:pPr>
            <a:endParaRPr lang="uk-UA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auto">
              <a:buFont typeface="Arial" charset="0"/>
              <a:buNone/>
            </a:pP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Урок-пошук «Павло </a:t>
            </a:r>
            <a:r>
              <a:rPr lang="uk-UA" altLang="ko-KR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Глазовий</a:t>
            </a:r>
            <a:r>
              <a:rPr lang="uk-UA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- патріарх українського гумору» (6 клас)</a:t>
            </a:r>
            <a:r>
              <a:rPr lang="ru-RU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uk-UA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auto">
              <a:buFont typeface="Arial" charset="0"/>
              <a:buNone/>
            </a:pPr>
            <a:endParaRPr lang="uk-UA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auto">
              <a:buFont typeface="Arial" charset="0"/>
              <a:buNone/>
            </a:pPr>
            <a:r>
              <a:rPr lang="uk-UA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                                                 </a:t>
            </a:r>
          </a:p>
        </p:txBody>
      </p:sp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7294" y="1259844"/>
            <a:ext cx="3567443" cy="236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160982" y="3353023"/>
            <a:ext cx="38175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endParaRPr lang="uk-UA" altLang="ko-KR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0" hangingPunct="0"/>
            <a:r>
              <a:rPr lang="uk-UA" altLang="ko-KR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Урок-відкриття «Неоніла </a:t>
            </a:r>
            <a:r>
              <a:rPr lang="uk-UA" altLang="ko-KR" sz="1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Крем’янчанка</a:t>
            </a:r>
            <a:r>
              <a:rPr lang="uk-UA" altLang="ko-KR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. Опрацювання </a:t>
            </a:r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легенд зі збірки «Орлине гніздо» </a:t>
            </a:r>
            <a:r>
              <a:rPr lang="uk-UA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»</a:t>
            </a:r>
            <a:endParaRPr lang="ru-RU" altLang="ko-KR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3" name="Rectangle 9"/>
          <p:cNvSpPr txBox="1">
            <a:spLocks/>
          </p:cNvSpPr>
          <p:nvPr/>
        </p:nvSpPr>
        <p:spPr>
          <a:xfrm>
            <a:off x="540023" y="1488889"/>
            <a:ext cx="4257601" cy="4744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 typeface="Arial" charset="0"/>
              <a:buNone/>
            </a:pP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      </a:t>
            </a:r>
            <a:r>
              <a:rPr lang="uk-UA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Плейкаст</a:t>
            </a: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– оригінальний спосіб виразити себе на </a:t>
            </a:r>
            <a:r>
              <a:rPr lang="uk-UA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уроці</a:t>
            </a: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літератури</a:t>
            </a:r>
          </a:p>
        </p:txBody>
      </p:sp>
      <p:pic>
        <p:nvPicPr>
          <p:cNvPr id="15" name="Picture 17" descr="IMG_23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9539" y="2570388"/>
            <a:ext cx="4798568" cy="31491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1" name="Rectangle 9"/>
          <p:cNvSpPr>
            <a:spLocks noGrp="1"/>
          </p:cNvSpPr>
          <p:nvPr>
            <p:ph sz="quarter" idx="13"/>
          </p:nvPr>
        </p:nvSpPr>
        <p:spPr>
          <a:xfrm>
            <a:off x="-612576" y="188640"/>
            <a:ext cx="7056784" cy="98072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Шевченко в моїй родині</a:t>
            </a:r>
            <a:endParaRPr lang="uk-UA" sz="2800" i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6197" name="Picture 5" descr="DSCN44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130" y="3967603"/>
            <a:ext cx="3540488" cy="2916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6199" name="Picture 7" descr="DSCN44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446" y="905396"/>
            <a:ext cx="3571978" cy="303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/>
          </p:cNvSpPr>
          <p:nvPr>
            <p:ph type="title"/>
          </p:nvPr>
        </p:nvSpPr>
        <p:spPr>
          <a:xfrm>
            <a:off x="4623424" y="23788"/>
            <a:ext cx="47525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Музична вітальня “Шевченко в музиці”</a:t>
            </a:r>
          </a:p>
        </p:txBody>
      </p:sp>
      <p:pic>
        <p:nvPicPr>
          <p:cNvPr id="9" name="Picture 11" descr="20170310_13204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905396"/>
            <a:ext cx="2431579" cy="324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20170310_1402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76056" y="3831895"/>
            <a:ext cx="3606552" cy="302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/>
          </p:cNvSpPr>
          <p:nvPr>
            <p:ph type="title"/>
          </p:nvPr>
        </p:nvSpPr>
        <p:spPr>
          <a:xfrm>
            <a:off x="1187624" y="27732"/>
            <a:ext cx="77768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Ми чуємо Тебе, Кобзарю, крізь століття…</a:t>
            </a:r>
          </a:p>
        </p:txBody>
      </p:sp>
      <p:sp>
        <p:nvSpPr>
          <p:cNvPr id="103428" name="Rectangle 4"/>
          <p:cNvSpPr>
            <a:spLocks noGrp="1"/>
          </p:cNvSpPr>
          <p:nvPr>
            <p:ph sz="quarter" idx="13"/>
          </p:nvPr>
        </p:nvSpPr>
        <p:spPr>
          <a:xfrm>
            <a:off x="1073150" y="1628800"/>
            <a:ext cx="3606800" cy="93612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Читацький марафон</a:t>
            </a:r>
          </a:p>
        </p:txBody>
      </p:sp>
      <p:sp>
        <p:nvSpPr>
          <p:cNvPr id="103429" name="Rectangle 5"/>
          <p:cNvSpPr>
            <a:spLocks noGrp="1"/>
          </p:cNvSpPr>
          <p:nvPr>
            <p:ph sz="quarter" idx="14"/>
          </p:nvPr>
        </p:nvSpPr>
        <p:spPr>
          <a:xfrm>
            <a:off x="5148064" y="1556793"/>
            <a:ext cx="4495800" cy="100811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        </a:t>
            </a:r>
            <a:r>
              <a:rPr lang="uk-UA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Родинне свято</a:t>
            </a:r>
            <a:r>
              <a:rPr lang="uk-UA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     “Поговоримо крізь віки”</a:t>
            </a:r>
          </a:p>
        </p:txBody>
      </p:sp>
      <p:pic>
        <p:nvPicPr>
          <p:cNvPr id="103430" name="Picture 6" descr="DSCN43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75" y="2132856"/>
            <a:ext cx="4824413" cy="3563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DSCN44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12616"/>
            <a:ext cx="4787900" cy="3600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034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00" decel="100000" fill="hold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Rectangle 8"/>
          <p:cNvSpPr>
            <a:spLocks noGrp="1"/>
          </p:cNvSpPr>
          <p:nvPr>
            <p:ph type="title"/>
          </p:nvPr>
        </p:nvSpPr>
        <p:spPr>
          <a:xfrm>
            <a:off x="1073150" y="0"/>
            <a:ext cx="79430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Вечір </a:t>
            </a:r>
            <a:r>
              <a:rPr lang="uk-UA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пам</a:t>
            </a:r>
            <a:r>
              <a:rPr lang="uk-UA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ʼ</a:t>
            </a:r>
            <a:r>
              <a:rPr lang="uk-UA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яті</a:t>
            </a:r>
            <a:r>
              <a:rPr lang="uk-UA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до </a:t>
            </a:r>
            <a:r>
              <a:rPr lang="uk-UA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річниці </a:t>
            </a:r>
            <a:r>
              <a:rPr lang="uk-UA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Майдану</a:t>
            </a:r>
          </a:p>
        </p:txBody>
      </p:sp>
      <p:pic>
        <p:nvPicPr>
          <p:cNvPr id="107526" name="Picture 6" descr="DSCN19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1538" y="2214554"/>
            <a:ext cx="4692080" cy="44495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7527" name="Picture 7" descr="DSCN194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340768"/>
            <a:ext cx="4536504" cy="3402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2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7" descr="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142984"/>
            <a:ext cx="7679904" cy="54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75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/>
          <p:cNvSpPr>
            <a:spLocks noGrp="1"/>
          </p:cNvSpPr>
          <p:nvPr>
            <p:ph type="title"/>
          </p:nvPr>
        </p:nvSpPr>
        <p:spPr>
          <a:xfrm>
            <a:off x="1331640" y="245840"/>
            <a:ext cx="6512511" cy="1512168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Тиждень української писемності</a:t>
            </a:r>
            <a:br>
              <a:rPr lang="uk-UA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Написання Всеукраїнського </a:t>
            </a:r>
            <a:r>
              <a:rPr lang="uk-UA" sz="2800" dirty="0" err="1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радіодиктанту</a:t>
            </a:r>
            <a:r>
              <a:rPr lang="uk-UA" sz="28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uk-UA" sz="28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endParaRPr lang="uk-UA" sz="2800" b="1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410" name="Picture 10" descr="4952185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3150" y="3212976"/>
            <a:ext cx="4467473" cy="3373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pic>
        <p:nvPicPr>
          <p:cNvPr id="8" name="Picture 9" descr="DSCN66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021" y="1484784"/>
            <a:ext cx="4272476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Rectangle 2"/>
          <p:cNvSpPr>
            <a:spLocks noGrp="1"/>
          </p:cNvSpPr>
          <p:nvPr>
            <p:ph type="title"/>
          </p:nvPr>
        </p:nvSpPr>
        <p:spPr>
          <a:xfrm>
            <a:off x="1073150" y="188640"/>
            <a:ext cx="510886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Міжнародний День рідної мови</a:t>
            </a:r>
          </a:p>
        </p:txBody>
      </p:sp>
      <p:pic>
        <p:nvPicPr>
          <p:cNvPr id="208900" name="Picture 4" descr="20161109_10105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75" y="1196752"/>
            <a:ext cx="5496611" cy="4122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5648830" y="1777878"/>
            <a:ext cx="3494450" cy="72543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uk-UA" sz="2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День вишиванки</a:t>
            </a:r>
          </a:p>
        </p:txBody>
      </p:sp>
      <p:pic>
        <p:nvPicPr>
          <p:cNvPr id="6" name="Picture 5" descr="IMG_08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71800" y="2429294"/>
            <a:ext cx="6252087" cy="4168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Конкурс “Патріот”</a:t>
            </a:r>
          </a:p>
        </p:txBody>
      </p:sp>
      <p:pic>
        <p:nvPicPr>
          <p:cNvPr id="178181" name="Picture 5" descr="DSCN175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980728"/>
            <a:ext cx="7671211" cy="5753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1" descr="0232127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63359">
            <a:off x="7709694" y="562769"/>
            <a:ext cx="12065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Rectangle 4"/>
          <p:cNvSpPr>
            <a:spLocks noGrp="1"/>
          </p:cNvSpPr>
          <p:nvPr>
            <p:ph type="title"/>
          </p:nvPr>
        </p:nvSpPr>
        <p:spPr>
          <a:xfrm>
            <a:off x="1073150" y="61913"/>
            <a:ext cx="8179370" cy="1143000"/>
          </a:xfrm>
        </p:spPr>
        <p:txBody>
          <a:bodyPr/>
          <a:lstStyle/>
          <a:p>
            <a:pPr marL="0" indent="0" algn="l">
              <a:buNone/>
            </a:pPr>
            <a:r>
              <a:rPr lang="uk-UA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Вчимось бути  милосердними</a:t>
            </a:r>
          </a:p>
        </p:txBody>
      </p:sp>
      <p:pic>
        <p:nvPicPr>
          <p:cNvPr id="142343" name="Picture 7" descr="file2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7201"/>
            <a:ext cx="3671887" cy="3240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345" name="Picture 9" descr="file2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4032250" cy="3313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346" name="Picture 10" descr="file2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083" y="888752"/>
            <a:ext cx="7735913" cy="5789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423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title"/>
          </p:nvPr>
        </p:nvSpPr>
        <p:spPr>
          <a:xfrm>
            <a:off x="1268261" y="0"/>
            <a:ext cx="3672408" cy="764828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Екскурсія до музею О.</a:t>
            </a:r>
            <a:r>
              <a:rPr lang="uk-UA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Неприцького-Грановського</a:t>
            </a:r>
            <a:endParaRPr lang="uk-UA" sz="24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/>
          </p:cNvSpPr>
          <p:nvPr/>
        </p:nvSpPr>
        <p:spPr>
          <a:xfrm>
            <a:off x="683568" y="3993556"/>
            <a:ext cx="3356239" cy="7315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uk-UA" sz="2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Екскурсія Берестечко-Дубно </a:t>
            </a:r>
            <a:endParaRPr lang="uk-UA" sz="2800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13" descr="4072403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276549"/>
            <a:ext cx="3638137" cy="2150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pic>
        <p:nvPicPr>
          <p:cNvPr id="176132" name="Picture 4" descr="20160607_1314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75" y="1387634"/>
            <a:ext cx="4013102" cy="2407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0" name="Picture 21" descr="57384167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83" y="4725144"/>
            <a:ext cx="3841682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pic>
        <p:nvPicPr>
          <p:cNvPr id="11" name="Picture 13" descr="IMG_117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49180" y="4149080"/>
            <a:ext cx="3653769" cy="263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sp>
        <p:nvSpPr>
          <p:cNvPr id="12" name="Rectangle 4"/>
          <p:cNvSpPr txBox="1">
            <a:spLocks/>
          </p:cNvSpPr>
          <p:nvPr/>
        </p:nvSpPr>
        <p:spPr>
          <a:xfrm>
            <a:off x="6236568" y="282278"/>
            <a:ext cx="2348127" cy="571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uk-UA" sz="2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Екскурсія до Львова</a:t>
            </a:r>
          </a:p>
        </p:txBody>
      </p:sp>
      <p:sp>
        <p:nvSpPr>
          <p:cNvPr id="13" name="Rectangle 4"/>
          <p:cNvSpPr txBox="1">
            <a:spLocks/>
          </p:cNvSpPr>
          <p:nvPr/>
        </p:nvSpPr>
        <p:spPr>
          <a:xfrm>
            <a:off x="5364088" y="3431878"/>
            <a:ext cx="3779911" cy="571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uk-UA" sz="2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Екскурсія Кришталева печера  </a:t>
            </a:r>
          </a:p>
        </p:txBody>
      </p:sp>
    </p:spTree>
    <p:extLst>
      <p:ext uri="{BB962C8B-B14F-4D97-AF65-F5344CB8AC3E}">
        <p14:creationId xmlns:p14="http://schemas.microsoft.com/office/powerpoint/2010/main" xmlns="" val="42468502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Rectangle 2"/>
          <p:cNvSpPr>
            <a:spLocks noGrp="1"/>
          </p:cNvSpPr>
          <p:nvPr>
            <p:ph type="title" sz="quarter"/>
          </p:nvPr>
        </p:nvSpPr>
        <p:spPr>
          <a:xfrm>
            <a:off x="107504" y="15032"/>
            <a:ext cx="9145016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Фізкультхвилинки, ранкова гімнастика,</a:t>
            </a:r>
            <a:r>
              <a:rPr lang="uk-UA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uk-UA" sz="2800" dirty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/>
            </a:r>
            <a:br>
              <a:rPr lang="uk-UA" sz="2800" dirty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Су-</a:t>
            </a:r>
            <a:r>
              <a:rPr lang="ru-RU" sz="2800" b="1" dirty="0" err="1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Джок</a:t>
            </a:r>
            <a:r>
              <a:rPr lang="ru-RU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терапія</a:t>
            </a:r>
            <a:r>
              <a:rPr lang="ru-RU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 </a:t>
            </a:r>
            <a:r>
              <a:rPr lang="ru-RU" sz="2800" b="1" dirty="0" err="1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сучасні</a:t>
            </a:r>
            <a:r>
              <a:rPr lang="ru-RU" sz="2800" dirty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/>
            </a:r>
            <a:br>
              <a:rPr lang="ru-RU" sz="2800" dirty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</a:br>
            <a:r>
              <a:rPr lang="ru-RU" sz="2800" b="1" dirty="0" err="1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здоров'язбережувальні</a:t>
            </a:r>
            <a:r>
              <a:rPr lang="ru-RU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технології</a:t>
            </a:r>
            <a:endParaRPr lang="uk-UA" sz="2800" b="1" dirty="0" smtClean="0">
              <a:solidFill>
                <a:srgbClr val="FF0066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</p:txBody>
      </p:sp>
      <p:pic>
        <p:nvPicPr>
          <p:cNvPr id="173068" name="Picture 12" descr="IMG_235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556792"/>
            <a:ext cx="3456384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3067" name="Picture 11" descr="IMG_236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412776"/>
            <a:ext cx="3564396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" name="Picture 11" descr="IMG_138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4005064"/>
            <a:ext cx="3773599" cy="2514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Rectangle 14"/>
          <p:cNvSpPr>
            <a:spLocks noGrp="1" noChangeArrowheads="1"/>
          </p:cNvSpPr>
          <p:nvPr>
            <p:ph sz="quarter" idx="4"/>
          </p:nvPr>
        </p:nvSpPr>
        <p:spPr bwMode="auto">
          <a:xfrm>
            <a:off x="5940152" y="4682680"/>
            <a:ext cx="30963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" indent="0" algn="ctr" eaLnBrk="0" hangingPunct="0">
              <a:buNone/>
            </a:pPr>
            <a:r>
              <a:rPr lang="ru-RU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Елементи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  <a:r>
              <a:rPr lang="ru-RU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психогімнастики</a:t>
            </a:r>
            <a:endParaRPr lang="ru-RU" sz="2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uk-UA" altLang="uk-UA" sz="1800"/>
          </a:p>
        </p:txBody>
      </p:sp>
      <p:pic>
        <p:nvPicPr>
          <p:cNvPr id="2975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5" name="Picture 1" descr="0232127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63359">
            <a:off x="7671079" y="238069"/>
            <a:ext cx="12065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57" name="Rectangle 61"/>
          <p:cNvSpPr>
            <a:spLocks noGrp="1"/>
          </p:cNvSpPr>
          <p:nvPr>
            <p:ph type="title" sz="quarter" idx="4294967295"/>
          </p:nvPr>
        </p:nvSpPr>
        <p:spPr>
          <a:xfrm>
            <a:off x="1085230" y="80963"/>
            <a:ext cx="6512511" cy="1143000"/>
          </a:xfrm>
        </p:spPr>
        <p:txBody>
          <a:bodyPr/>
          <a:lstStyle/>
          <a:p>
            <a:r>
              <a:rPr lang="uk-UA" altLang="uk-UA" sz="3200" b="1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Блог вчителя української мови та літератури</a:t>
            </a:r>
            <a:br>
              <a:rPr lang="uk-UA" altLang="uk-UA" sz="3200" b="1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uk-UA" altLang="uk-UA" sz="3200" b="1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http://l-matviichuk.blogspot.com</a:t>
            </a:r>
          </a:p>
        </p:txBody>
      </p:sp>
      <p:pic>
        <p:nvPicPr>
          <p:cNvPr id="29762" name="Picture 66" descr="л-м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68362" y="692696"/>
            <a:ext cx="4038600" cy="2511425"/>
          </a:xfrm>
        </p:spPr>
      </p:pic>
      <p:pic>
        <p:nvPicPr>
          <p:cNvPr id="29767" name="Picture 71" descr="1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36096" y="1628651"/>
            <a:ext cx="2519362" cy="3168650"/>
          </a:xfrm>
        </p:spPr>
      </p:pic>
      <p:pic>
        <p:nvPicPr>
          <p:cNvPr id="29768" name="Picture 72" descr="2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28184" y="3447380"/>
            <a:ext cx="2654349" cy="3296726"/>
          </a:xfrm>
          <a:noFill/>
        </p:spPr>
      </p:pic>
      <p:pic>
        <p:nvPicPr>
          <p:cNvPr id="29769" name="Picture 73" descr="IMG_23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4176464" cy="338773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37526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Grp="1"/>
          </p:cNvSpPr>
          <p:nvPr>
            <p:ph type="title" idx="4294967295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uk-UA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Результати педагогічної діяльності</a:t>
            </a:r>
            <a:br>
              <a:rPr lang="uk-UA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endParaRPr lang="uk-UA" sz="44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8258" name="Group 6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153178220"/>
              </p:ext>
            </p:extLst>
          </p:nvPr>
        </p:nvGraphicFramePr>
        <p:xfrm>
          <a:off x="1073150" y="764704"/>
          <a:ext cx="8027987" cy="6194109"/>
        </p:xfrm>
        <a:graphic>
          <a:graphicData uri="http://schemas.openxmlformats.org/drawingml/2006/table">
            <a:tbl>
              <a:tblPr/>
              <a:tblGrid>
                <a:gridCol w="2879923"/>
                <a:gridCol w="4104456"/>
                <a:gridCol w="1043608"/>
              </a:tblGrid>
              <a:tr h="696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Друковані матеріали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Тема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Рік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7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Цикл уроків за творчістю П.</a:t>
                      </a:r>
                      <a:r>
                        <a:rPr kumimoji="0" lang="uk-UA" sz="18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Глазового</a:t>
                      </a: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 у 6 класі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libri" pitchFamily="34" charset="0"/>
                        </a:rPr>
                        <a:t>цикл уроків /Л. Матвійчук //Укр. мова та літ. (Шк. світ). – 2015. – № 7-8. 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Павло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Глазовий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патріарх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українського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гумору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Особистість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Павла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Глазового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у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гуморесках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«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Еволюція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», «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Найважча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роль». </a:t>
                      </a:r>
                      <a:r>
                        <a:rPr kumimoji="0" lang="ru-RU" sz="1600" b="1" i="0" u="none" strike="noStrike" cap="none" spc="0" normalizeH="0" baseline="0" dirty="0" err="1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Відомості</a:t>
                      </a:r>
                      <a:r>
                        <a:rPr kumimoji="0" lang="ru-RU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про автора</a:t>
                      </a:r>
                      <a:endParaRPr kumimoji="0" lang="uk-UA" sz="1600" b="1" i="0" u="none" strike="noStrike" cap="none" spc="0" normalizeH="0" baseline="0" dirty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2014 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Конспекти уроків за творчістю О.Теліги у 7 класі (за новою програмою)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1. </a:t>
                      </a: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Не треба слів! Хай буде тільки діло!</a:t>
                      </a:r>
                      <a:b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</a:b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Образ ліричного героя у творчості Олени Теліги.</a:t>
                      </a:r>
                      <a:b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</a:b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/>
                      </a:r>
                      <a:b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</a:br>
                      <a:r>
                        <a:rPr kumimoji="0" lang="uk-UA" sz="16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2. Олена Теліга – поетеса “вогняних меж”, “лицар духу”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Arial" charset="0"/>
                        </a:rPr>
                        <a:t>2015 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8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Конспект уроку з літератури рідного краю у 9 класі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Конспект уроку за творчістю М.Гоголя у 9 класі (за новою програмою)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1" i="0" u="none" strike="noStrike" cap="none" spc="0" normalizeH="0" baseline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«Неоніла Крем’янчанка. Опрацювання легенд зі збірки «Орлине гніздо» 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1" i="0" u="none" strike="noStrike" cap="none" spc="0" normalizeH="0" baseline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Calibri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М.В.Гоголь і Україна. Повість «Тарас Бульба».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1" i="0" u="none" strike="noStrike" cap="none" spc="0" normalizeH="0" baseline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        Поняття про повість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2016 р.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800" b="1" i="0" u="none" strike="noStrike" cap="none" spc="0" normalizeH="0" baseline="0" dirty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800" b="1" i="0" u="none" strike="noStrike" cap="none" spc="0" normalizeH="0" baseline="0" dirty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800" b="1" i="0" u="none" strike="noStrike" cap="none" spc="0" normalizeH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</a:rPr>
                        <a:t>2017 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81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9075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875304831"/>
              </p:ext>
            </p:extLst>
          </p:nvPr>
        </p:nvGraphicFramePr>
        <p:xfrm>
          <a:off x="1180654" y="548680"/>
          <a:ext cx="7963346" cy="307910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38610"/>
                <a:gridCol w="3672408"/>
                <a:gridCol w="1503754"/>
                <a:gridCol w="584478"/>
                <a:gridCol w="864096"/>
              </a:tblGrid>
              <a:tr h="346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2013-2014н.р.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Конкурс читців поезій до 200-річниці від Дня народження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Т.Г.Шевченка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Ісмаїлова Анастасія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ІІІ м.</a:t>
                      </a:r>
                    </a:p>
                  </a:txBody>
                  <a:tcPr horzOverflow="overflow"/>
                </a:tc>
              </a:tr>
              <a:tr h="346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2014-2015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н.р</a:t>
                      </a: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Районний конкурс читців до 201-річниці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Т.Г.Шевченка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Давидчук Олена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Гран-прі</a:t>
                      </a:r>
                    </a:p>
                  </a:txBody>
                  <a:tcPr horzOverflow="overflow"/>
                </a:tc>
              </a:tr>
              <a:tr h="346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2014-2015 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Районний конкурс читців до 80-річчя від Дня народження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В.Симоненка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Давидчук</a:t>
                      </a: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Олена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ІІ м.</a:t>
                      </a:r>
                    </a:p>
                  </a:txBody>
                  <a:tcPr horzOverflow="overflow"/>
                </a:tc>
              </a:tr>
              <a:tr h="346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 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Конкурс відео-робіт “Мій Шевченко” (заочний тур)МАН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Давидчук</a:t>
                      </a: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Олена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участь</a:t>
                      </a:r>
                    </a:p>
                  </a:txBody>
                  <a:tcPr horzOverflow="overflow"/>
                </a:tc>
              </a:tr>
              <a:tr h="346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 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Конкурс патріотичної поезії та прози “Свята Покрова”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Давидчук Олег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ІІІ м.</a:t>
                      </a:r>
                    </a:p>
                  </a:txBody>
                  <a:tcPr horzOverflow="overflow"/>
                </a:tc>
              </a:tr>
              <a:tr h="346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 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Міжнародний мовно-літературний конкурс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ім.Т.Шевченка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Набок Дмитро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кл</a:t>
                      </a: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ІІІ м.</a:t>
                      </a:r>
                    </a:p>
                  </a:txBody>
                  <a:tcPr horzOverflow="overflow"/>
                </a:tc>
              </a:tr>
              <a:tr h="4251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 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Районний</a:t>
                      </a:r>
                      <a:r>
                        <a:rPr kumimoji="0" lang="ru-RU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конкурс </a:t>
                      </a: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читців</a:t>
                      </a:r>
                      <a:r>
                        <a:rPr kumimoji="0" lang="ru-RU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поезій</a:t>
                      </a:r>
                      <a:r>
                        <a:rPr kumimoji="0" lang="ru-RU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присвячений</a:t>
                      </a:r>
                      <a:r>
                        <a:rPr kumimoji="0" lang="ru-RU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160-річчю </a:t>
                      </a: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kumimoji="0" lang="ru-RU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дня </a:t>
                      </a: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народження</a:t>
                      </a:r>
                      <a:r>
                        <a:rPr kumimoji="0" lang="ru-RU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І.Франка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Ключ Олександра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ІІІ м.</a:t>
                      </a:r>
                    </a:p>
                  </a:txBody>
                  <a:tcPr horzOverflow="overflow"/>
                </a:tc>
              </a:tr>
              <a:tr h="255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 н.р.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Районний конкурс читців поезій </a:t>
                      </a: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Т.Г.Шевченка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Давидчук</a:t>
                      </a: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Олег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 кл.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Гран-прі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59132" name="Rectangle 60"/>
          <p:cNvSpPr>
            <a:spLocks/>
          </p:cNvSpPr>
          <p:nvPr/>
        </p:nvSpPr>
        <p:spPr bwMode="auto">
          <a:xfrm>
            <a:off x="533375" y="-242889"/>
            <a:ext cx="822960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altLang="uk-UA" sz="3600" b="1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Відомості про учасників конкурсів</a:t>
            </a: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807133612"/>
              </p:ext>
            </p:extLst>
          </p:nvPr>
        </p:nvGraphicFramePr>
        <p:xfrm>
          <a:off x="1197918" y="3645024"/>
          <a:ext cx="7946082" cy="303120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21346"/>
                <a:gridCol w="3672408"/>
                <a:gridCol w="1512168"/>
                <a:gridCol w="576064"/>
                <a:gridCol w="864096"/>
              </a:tblGrid>
              <a:tr h="3714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2016-2017н.р.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патріотичної поезії та прози “Свята Покрова”(районний етап)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Романюк Вікторія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5кл.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Гран-прі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3791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 н.р.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патріотичної поезії та прози “Свята Покрова”(обласний етап)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Романюк Вікторія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кл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м.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2236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 н.р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Районний конкурс читців поезій </a:t>
                      </a:r>
                      <a:r>
                        <a:rPr kumimoji="0" lang="uk-UA" altLang="uk-UA" sz="10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Т.Г.Шевченка</a:t>
                      </a:r>
                      <a:endParaRPr kumimoji="0" lang="uk-UA" altLang="uk-UA" sz="105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Давидчук</a:t>
                      </a: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Олег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кл.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Гран-прі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4282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 н.р.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патріотичної поезії та прози “Свята Покрова”(районний етап)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Романюк Вікторія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кл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м.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416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 н.р.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Міжнародний мовно-літературний конкурс </a:t>
                      </a:r>
                      <a:r>
                        <a:rPr kumimoji="0" lang="uk-UA" altLang="uk-UA" sz="10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ім.Т.Шевченка</a:t>
                      </a: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”(районний етап)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Кутрань Юлія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кл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м.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4083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 н.р.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знавців української мови імені П.Яцика ”(районний етап)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Гунька Богдана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кл.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м.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4289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 н.р.</a:t>
                      </a:r>
                      <a:endParaRPr kumimoji="0" lang="uk-UA" altLang="uk-UA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знавців української мови імені </a:t>
                      </a:r>
                      <a:r>
                        <a:rPr kumimoji="0" lang="uk-UA" altLang="uk-UA" sz="10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П.Яцика</a:t>
                      </a: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”(районний етап)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Середович</a:t>
                      </a: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Максим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kumimoji="0" lang="uk-UA" altLang="uk-UA" sz="10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altLang="uk-UA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м.</a:t>
                      </a:r>
                      <a:endParaRPr kumimoji="0" lang="uk-UA" altLang="uk-UA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512111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9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91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91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9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9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9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9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59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1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matve\OneDrive\Робочий стіл\IMG_23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67" t="9125" r="24028" b="4071"/>
          <a:stretch/>
        </p:blipFill>
        <p:spPr bwMode="auto">
          <a:xfrm rot="291939">
            <a:off x="2278378" y="3595222"/>
            <a:ext cx="2299413" cy="3241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pic>
        <p:nvPicPr>
          <p:cNvPr id="29" name="Picture 4" descr="\\Ноутбук\робочий стіл\IMG_23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98" t="8288" r="26038"/>
          <a:stretch/>
        </p:blipFill>
        <p:spPr bwMode="auto">
          <a:xfrm>
            <a:off x="208074" y="1111529"/>
            <a:ext cx="1713012" cy="231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pic>
        <p:nvPicPr>
          <p:cNvPr id="31" name="Picture 8" descr="0-02-05-6b492269747dc05acbcdb783088c00b0437a776d6d8084ee1a3f862d47e46b1a_fu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75918" y="973521"/>
            <a:ext cx="2209155" cy="3426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pic>
        <p:nvPicPr>
          <p:cNvPr id="32" name="Picture 12" descr="сканирование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46992"/>
            <a:ext cx="2076450" cy="2779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pic>
        <p:nvPicPr>
          <p:cNvPr id="33" name="Picture 13" descr="сканирование0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07829">
            <a:off x="1690639" y="1131733"/>
            <a:ext cx="1862137" cy="2592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pic>
        <p:nvPicPr>
          <p:cNvPr id="34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06" b="10185"/>
          <a:stretch>
            <a:fillRect/>
          </a:stretch>
        </p:blipFill>
        <p:spPr bwMode="auto">
          <a:xfrm rot="233626">
            <a:off x="5012755" y="1211890"/>
            <a:ext cx="2011685" cy="2951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pic>
        <p:nvPicPr>
          <p:cNvPr id="35" name="Picture 22" descr="20160526_10122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06" b="6904"/>
          <a:stretch/>
        </p:blipFill>
        <p:spPr bwMode="auto">
          <a:xfrm>
            <a:off x="6687220" y="4006180"/>
            <a:ext cx="2049462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pic>
        <p:nvPicPr>
          <p:cNvPr id="36" name="Picture 2" descr="\\Ноутбук\робочий стіл\IMG_234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2" t="9918" r="38499"/>
          <a:stretch/>
        </p:blipFill>
        <p:spPr bwMode="auto">
          <a:xfrm>
            <a:off x="4914874" y="3680100"/>
            <a:ext cx="2324100" cy="3242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  <p:sp>
        <p:nvSpPr>
          <p:cNvPr id="206863" name="Rectangle 15"/>
          <p:cNvSpPr>
            <a:spLocks noGrp="1"/>
          </p:cNvSpPr>
          <p:nvPr>
            <p:ph type="title"/>
          </p:nvPr>
        </p:nvSpPr>
        <p:spPr>
          <a:xfrm>
            <a:off x="1494231" y="-19185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Переможці конкурсів – золотий фонд школи</a:t>
            </a:r>
          </a:p>
        </p:txBody>
      </p:sp>
      <p:pic>
        <p:nvPicPr>
          <p:cNvPr id="9" name="Picture 21" descr="20160526_1014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7" t="4246" r="4017" b="4246"/>
          <a:stretch/>
        </p:blipFill>
        <p:spPr bwMode="auto">
          <a:xfrm>
            <a:off x="683903" y="3450843"/>
            <a:ext cx="2160910" cy="2692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6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584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ctangle 6"/>
          <p:cNvSpPr>
            <a:spLocks noGrp="1"/>
          </p:cNvSpPr>
          <p:nvPr>
            <p:ph type="title"/>
          </p:nvPr>
        </p:nvSpPr>
        <p:spPr>
          <a:xfrm>
            <a:off x="1073150" y="260648"/>
            <a:ext cx="7675314" cy="1143000"/>
          </a:xfrm>
        </p:spPr>
        <p:txBody>
          <a:bodyPr/>
          <a:lstStyle/>
          <a:p>
            <a:pPr marL="0" indent="0" algn="l">
              <a:buNone/>
            </a:pPr>
            <a:r>
              <a:rPr lang="uk-UA" altLang="uk-UA" sz="2400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Педагогічне </a:t>
            </a: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кредо:</a:t>
            </a:r>
            <a:r>
              <a:rPr lang="uk-UA" altLang="uk-UA" sz="2400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uk-UA" altLang="uk-UA" sz="2400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Три </a:t>
            </a:r>
            <a:r>
              <a:rPr lang="uk-UA" altLang="uk-UA" sz="2400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дороги є у людини, щоб розумно вчинити: перша, найблагородніша – роздуми, друга, найлегша – наслідування, третя, </a:t>
            </a: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гірка  - досвід  .             </a:t>
            </a:r>
            <a:r>
              <a:rPr lang="uk-UA" altLang="uk-UA" sz="2400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 </a:t>
            </a: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	</a:t>
            </a: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		</a:t>
            </a: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Конфуцій</a:t>
            </a:r>
            <a:r>
              <a:rPr lang="uk-UA" altLang="uk-UA" sz="2400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 </a:t>
            </a:r>
            <a: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﻿ </a:t>
            </a:r>
            <a:br>
              <a:rPr lang="uk-UA" altLang="uk-UA" sz="2400" dirty="0" smtClean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altLang="uk-UA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</a:t>
            </a:r>
            <a:r>
              <a:rPr lang="ru-RU" altLang="ko-KR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етодична </a:t>
            </a:r>
            <a:r>
              <a:rPr lang="ru-RU" altLang="ko-KR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проблема </a:t>
            </a:r>
            <a:r>
              <a:rPr lang="ru-RU" altLang="ko-KR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altLang="ko-KR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uk-UA" sz="36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5543" name="Rectangle 7"/>
          <p:cNvSpPr>
            <a:spLocks noGrp="1"/>
          </p:cNvSpPr>
          <p:nvPr>
            <p:ph sz="quarter" idx="13"/>
          </p:nvPr>
        </p:nvSpPr>
        <p:spPr>
          <a:xfrm>
            <a:off x="755576" y="2500306"/>
            <a:ext cx="8027987" cy="2903544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altLang="ko-KR" dirty="0" smtClean="0"/>
              <a:t>               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Формування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життєвих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  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компетентностей 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на уроках 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української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 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мови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та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літератури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за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допомогою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мультимедійних</a:t>
            </a:r>
            <a:r>
              <a:rPr lang="ru-RU" altLang="ko-K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altLang="ko-KR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технологій</a:t>
            </a:r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6" name="Picture 12" descr="IMG_23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29124" y="4000504"/>
            <a:ext cx="417306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ylzVn4jfOsQ/VHyiYCu1AAI/AAAAAAAAAM8/dwBgg348EGs/s1600/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000108"/>
            <a:ext cx="7786742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876256" y="1628800"/>
            <a:ext cx="9087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3"/>
          </p:nvPr>
        </p:nvSpPr>
        <p:spPr>
          <a:xfrm>
            <a:off x="1666800" y="418871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3600" b="1" dirty="0" smtClean="0">
                <a:solidFill>
                  <a:srgbClr val="CC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АКТУАЛЬНІСТЬ ДОСВІДУ</a:t>
            </a:r>
            <a:endParaRPr lang="uk-UA" sz="3600" dirty="0">
              <a:solidFill>
                <a:srgbClr val="CC0066"/>
              </a:solidFill>
            </a:endParaRPr>
          </a:p>
        </p:txBody>
      </p:sp>
      <p:pic>
        <p:nvPicPr>
          <p:cNvPr id="10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41842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27" y="47667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4400" dirty="0" smtClean="0">
                <a:solidFill>
                  <a:srgbClr val="CC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ІДЕЯ </a:t>
            </a:r>
            <a:r>
              <a:rPr lang="uk-UA" sz="4400" dirty="0">
                <a:solidFill>
                  <a:srgbClr val="CC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ДОСВІДУ</a:t>
            </a:r>
            <a:r>
              <a:rPr lang="uk-UA" sz="4400" dirty="0">
                <a:solidFill>
                  <a:srgbClr val="FF0000"/>
                </a:solidFill>
              </a:rPr>
              <a:t/>
            </a:r>
            <a:br>
              <a:rPr lang="uk-UA" sz="4400" dirty="0">
                <a:solidFill>
                  <a:srgbClr val="FF0000"/>
                </a:solidFill>
              </a:rPr>
            </a:br>
            <a:endParaRPr lang="uk-UA" sz="4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835696" y="1484784"/>
            <a:ext cx="6400800" cy="3474720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v"/>
              <a:defRPr/>
            </a:pPr>
            <a:r>
              <a:rPr lang="uk-UA" sz="2400" b="1" i="1" dirty="0">
                <a:solidFill>
                  <a:srgbClr val="660066"/>
                </a:solidFill>
              </a:rPr>
              <a:t>Поєднання традиційних джерел інформації  та нетрадиційних;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400" b="1" i="1" dirty="0">
                <a:solidFill>
                  <a:srgbClr val="660066"/>
                </a:solidFill>
              </a:rPr>
              <a:t> </a:t>
            </a:r>
            <a:r>
              <a:rPr lang="uk-UA" sz="2400" b="1" i="1" dirty="0" smtClean="0">
                <a:solidFill>
                  <a:srgbClr val="660066"/>
                </a:solidFill>
              </a:rPr>
              <a:t>н</a:t>
            </a:r>
            <a:r>
              <a:rPr lang="uk-UA" sz="2400" b="1" i="1" dirty="0" smtClean="0">
                <a:solidFill>
                  <a:srgbClr val="660066"/>
                </a:solidFill>
              </a:rPr>
              <a:t>овий </a:t>
            </a:r>
            <a:r>
              <a:rPr lang="uk-UA" sz="2400" b="1" i="1" dirty="0">
                <a:solidFill>
                  <a:srgbClr val="660066"/>
                </a:solidFill>
              </a:rPr>
              <a:t>рівень засвоєння навчального матеріалу, що пов'язаний із використанням </a:t>
            </a:r>
            <a:r>
              <a:rPr lang="uk-UA" sz="2400" b="1" i="1" dirty="0" err="1">
                <a:solidFill>
                  <a:srgbClr val="660066"/>
                </a:solidFill>
              </a:rPr>
              <a:t>медіазасобів</a:t>
            </a:r>
            <a:r>
              <a:rPr lang="uk-UA" sz="2400" b="1" i="1" dirty="0">
                <a:solidFill>
                  <a:srgbClr val="660066"/>
                </a:solidFill>
              </a:rPr>
              <a:t>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адаптація</a:t>
            </a:r>
            <a:r>
              <a:rPr lang="ru-RU" sz="2400" b="1" i="1" dirty="0">
                <a:solidFill>
                  <a:srgbClr val="660066"/>
                </a:solidFill>
              </a:rPr>
              <a:t> до умов </a:t>
            </a:r>
            <a:r>
              <a:rPr lang="ru-RU" sz="2400" b="1" i="1" dirty="0" err="1">
                <a:solidFill>
                  <a:srgbClr val="660066"/>
                </a:solidFill>
              </a:rPr>
              <a:t>життя</a:t>
            </a:r>
            <a:r>
              <a:rPr lang="ru-RU" sz="2400" b="1" i="1" dirty="0">
                <a:solidFill>
                  <a:srgbClr val="660066"/>
                </a:solidFill>
              </a:rPr>
              <a:t>, </a:t>
            </a:r>
            <a:r>
              <a:rPr lang="ru-RU" sz="2400" b="1" i="1" dirty="0" err="1">
                <a:solidFill>
                  <a:srgbClr val="660066"/>
                </a:solidFill>
              </a:rPr>
              <a:t>що</a:t>
            </a:r>
            <a:r>
              <a:rPr lang="ru-RU" sz="2400" b="1" i="1" dirty="0">
                <a:solidFill>
                  <a:srgbClr val="660066"/>
                </a:solidFill>
              </a:rPr>
              <a:t>  </a:t>
            </a:r>
            <a:r>
              <a:rPr lang="ru-RU" sz="2400" b="1" i="1" dirty="0" err="1">
                <a:solidFill>
                  <a:srgbClr val="660066"/>
                </a:solidFill>
              </a:rPr>
              <a:t>постійно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змінюються</a:t>
            </a:r>
            <a:r>
              <a:rPr lang="ru-RU" sz="2400" b="1" i="1" dirty="0">
                <a:solidFill>
                  <a:srgbClr val="660066"/>
                </a:solidFill>
              </a:rPr>
              <a:t>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i="1" dirty="0">
                <a:solidFill>
                  <a:srgbClr val="660066"/>
                </a:solidFill>
              </a:rPr>
              <a:t>  </a:t>
            </a:r>
            <a:r>
              <a:rPr lang="ru-RU" sz="2400" b="1" i="1" dirty="0" err="1">
                <a:solidFill>
                  <a:srgbClr val="660066"/>
                </a:solidFill>
              </a:rPr>
              <a:t>оволодіння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високим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рівнем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комунікабельності</a:t>
            </a:r>
            <a:r>
              <a:rPr lang="ru-RU" sz="2400" b="1" i="1" dirty="0">
                <a:solidFill>
                  <a:srgbClr val="660066"/>
                </a:solidFill>
              </a:rPr>
              <a:t>; 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застосування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отриманих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знань</a:t>
            </a:r>
            <a:r>
              <a:rPr lang="ru-RU" sz="2400" b="1" i="1" dirty="0">
                <a:solidFill>
                  <a:srgbClr val="660066"/>
                </a:solidFill>
              </a:rPr>
              <a:t> у </a:t>
            </a:r>
            <a:r>
              <a:rPr lang="ru-RU" sz="2400" b="1" i="1" dirty="0" err="1">
                <a:solidFill>
                  <a:srgbClr val="660066"/>
                </a:solidFill>
              </a:rPr>
              <a:t>життєвих</a:t>
            </a:r>
            <a:r>
              <a:rPr lang="ru-RU" sz="24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err="1">
                <a:solidFill>
                  <a:srgbClr val="660066"/>
                </a:solidFill>
              </a:rPr>
              <a:t>ситуаціях</a:t>
            </a:r>
            <a:endParaRPr lang="uk-UA" sz="2400" b="1" i="1" dirty="0">
              <a:solidFill>
                <a:srgbClr val="660066"/>
              </a:solidFill>
            </a:endParaRPr>
          </a:p>
          <a:p>
            <a:endParaRPr lang="uk-UA" sz="2400" dirty="0"/>
          </a:p>
        </p:txBody>
      </p:sp>
      <p:pic>
        <p:nvPicPr>
          <p:cNvPr id="4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monite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8676" y="5877272"/>
            <a:ext cx="1181100" cy="6527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627512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454132" y="1556792"/>
            <a:ext cx="7934292" cy="3474720"/>
          </a:xfrm>
        </p:spPr>
        <p:txBody>
          <a:bodyPr>
            <a:noAutofit/>
          </a:bodyPr>
          <a:lstStyle/>
          <a:p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Розвиток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особистості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учня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та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його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адаптація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у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інформаційному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просторі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; </a:t>
            </a:r>
            <a:endParaRPr lang="uk-UA" sz="2400" b="1" i="1" dirty="0">
              <a:solidFill>
                <a:srgbClr val="253D75"/>
              </a:solidFill>
              <a:latin typeface="Arial" charset="0"/>
              <a:ea typeface="HG明朝B"/>
              <a:cs typeface="Arial" charset="0"/>
            </a:endParaRPr>
          </a:p>
          <a:p>
            <a:pPr marL="45720" indent="0">
              <a:lnSpc>
                <a:spcPct val="80000"/>
              </a:lnSpc>
              <a:buNone/>
            </a:pPr>
            <a:endParaRPr lang="en-US" sz="2400" b="1" i="1" dirty="0">
              <a:solidFill>
                <a:srgbClr val="002060"/>
              </a:solidFill>
              <a:latin typeface="Lucida Sans" pitchFamily="34" charset="0"/>
              <a:ea typeface="HG明朝B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Формування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інформаційної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культури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учнів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,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забезпечення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їх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інформаційних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 потреб; </a:t>
            </a:r>
          </a:p>
          <a:p>
            <a:pPr marL="45720" indent="0">
              <a:lnSpc>
                <a:spcPct val="80000"/>
              </a:lnSpc>
              <a:buNone/>
            </a:pPr>
            <a:endParaRPr lang="ru-RU" altLang="ja-JP" sz="2400" b="1" i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Удосконалення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науково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- методичного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забезпечення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навчально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-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виховного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 </a:t>
            </a:r>
            <a:r>
              <a:rPr lang="ru-RU" altLang="ja-JP" sz="2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процесу</a:t>
            </a:r>
            <a:r>
              <a:rPr lang="ru-RU" altLang="ja-JP" sz="2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; </a:t>
            </a:r>
          </a:p>
          <a:p>
            <a:pPr>
              <a:lnSpc>
                <a:spcPct val="80000"/>
              </a:lnSpc>
            </a:pPr>
            <a:endParaRPr lang="ru-RU" altLang="ja-JP" sz="2400" b="1" i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400" b="1" i="1" dirty="0" err="1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Оптимізація</a:t>
            </a:r>
            <a:r>
              <a:rPr lang="ru-RU" sz="2400" b="1" i="1" dirty="0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  </a:t>
            </a:r>
            <a:r>
              <a:rPr lang="ru-RU" sz="2400" b="1" i="1" dirty="0" err="1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освіти</a:t>
            </a:r>
            <a:r>
              <a:rPr lang="ru-RU" sz="2400" b="1" i="1" dirty="0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   на  </a:t>
            </a:r>
            <a:r>
              <a:rPr lang="ru-RU" sz="2400" b="1" i="1" dirty="0" err="1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основі</a:t>
            </a:r>
            <a:r>
              <a:rPr lang="ru-RU" sz="2400" b="1" i="1" dirty="0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   </a:t>
            </a:r>
            <a:r>
              <a:rPr lang="ru-RU" sz="2400" b="1" i="1" dirty="0" err="1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використання</a:t>
            </a:r>
            <a:r>
              <a:rPr lang="ru-RU" sz="2400" b="1" i="1" dirty="0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 </a:t>
            </a:r>
            <a:r>
              <a:rPr lang="en-US" sz="2400" b="1" i="1" dirty="0">
                <a:solidFill>
                  <a:srgbClr val="543466"/>
                </a:solidFill>
                <a:latin typeface="Lucida Sans" pitchFamily="34" charset="0"/>
                <a:ea typeface="HG明朝B"/>
                <a:cs typeface="Arial" charset="0"/>
              </a:rPr>
              <a:t>  </a:t>
            </a:r>
            <a:r>
              <a:rPr lang="ru-RU" sz="2400" b="1" i="1" dirty="0" err="1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медіатехнологі</a:t>
            </a:r>
            <a:r>
              <a:rPr lang="uk-UA" sz="2400" b="1" i="1" dirty="0" smtClean="0">
                <a:solidFill>
                  <a:srgbClr val="543466"/>
                </a:solidFill>
                <a:latin typeface="Arial" charset="0"/>
                <a:ea typeface="HG明朝B"/>
                <a:cs typeface="Arial" charset="0"/>
              </a:rPr>
              <a:t>й;</a:t>
            </a:r>
            <a:endParaRPr lang="uk-UA" sz="2400" b="1" i="1" dirty="0">
              <a:solidFill>
                <a:srgbClr val="543466"/>
              </a:solidFill>
              <a:latin typeface="Arial" charset="0"/>
              <a:ea typeface="HG明朝B"/>
              <a:cs typeface="Arial" charset="0"/>
            </a:endParaRPr>
          </a:p>
          <a:p>
            <a:pPr>
              <a:lnSpc>
                <a:spcPct val="80000"/>
              </a:lnSpc>
            </a:pPr>
            <a:endParaRPr lang="uk-UA" sz="2400" b="1" i="1" dirty="0">
              <a:solidFill>
                <a:srgbClr val="543466"/>
              </a:solidFill>
              <a:latin typeface="Arial" charset="0"/>
              <a:ea typeface="HG明朝B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uk-UA" sz="2400" b="1" i="1" dirty="0">
                <a:solidFill>
                  <a:srgbClr val="002060"/>
                </a:solidFill>
                <a:latin typeface="Arial" charset="0"/>
                <a:ea typeface="HG明朝B"/>
                <a:cs typeface="Arial" charset="0"/>
              </a:rPr>
              <a:t>Розвиток  творчих </a:t>
            </a:r>
            <a:r>
              <a:rPr lang="uk-UA" sz="2400" b="1" i="1" dirty="0" smtClean="0">
                <a:solidFill>
                  <a:srgbClr val="002060"/>
                </a:solidFill>
                <a:latin typeface="Arial" charset="0"/>
                <a:ea typeface="HG明朝B"/>
                <a:cs typeface="Arial" charset="0"/>
              </a:rPr>
              <a:t>здібностей.</a:t>
            </a:r>
            <a:endParaRPr lang="uk-UA" sz="2400" b="1" i="1" dirty="0">
              <a:solidFill>
                <a:srgbClr val="002060"/>
              </a:solidFill>
              <a:latin typeface="Arial" charset="0"/>
              <a:ea typeface="HG明朝B"/>
              <a:cs typeface="Arial" charset="0"/>
            </a:endParaRPr>
          </a:p>
          <a:p>
            <a:endParaRPr lang="uk-UA" sz="2400" dirty="0"/>
          </a:p>
        </p:txBody>
      </p:sp>
      <p:pic>
        <p:nvPicPr>
          <p:cNvPr id="4" name="Picture 42" descr="pd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7023" y="5682704"/>
            <a:ext cx="1655233" cy="1143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4132" y="478557"/>
            <a:ext cx="7499176" cy="563165"/>
          </a:xfrm>
          <a:prstGeom prst="rect">
            <a:avLst/>
          </a:prstGeom>
          <a:ln>
            <a:noFill/>
          </a:ln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напрями реалізації досвіду:</a:t>
            </a:r>
            <a:endParaRPr kumimoji="0" lang="ru-RU" sz="4400" i="0" u="none" strike="noStrike" kern="1200" cap="none" spc="0" normalizeH="0" baseline="0" noProof="0" dirty="0" smtClean="0">
              <a:ln w="6350">
                <a:noFill/>
              </a:ln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66352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1.bp.blogspot.com/-DqFuN1sYigc/T7UR4qyrenI/AAAAAAAAABE/BhWw5HxM-ek/s1600/imag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0" y="5232636"/>
            <a:ext cx="2540000" cy="165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440160"/>
          </a:xfrm>
          <a:noFill/>
          <a:ln>
            <a:noFill/>
          </a:ln>
          <a:effectLst/>
        </p:spPr>
        <p:txBody>
          <a:bodyPr/>
          <a:lstStyle/>
          <a:p>
            <a:pPr marL="0" indent="0">
              <a:buNone/>
            </a:pPr>
            <a:r>
              <a:rPr lang="uk-UA" sz="36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Теоретичну базу досвіду становлять положення, що ґрунтуються на роботах:</a:t>
            </a:r>
            <a:endParaRPr lang="uk-UA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529184" y="1340768"/>
            <a:ext cx="7344816" cy="3474720"/>
          </a:xfrm>
        </p:spPr>
        <p:txBody>
          <a:bodyPr>
            <a:noAutofit/>
          </a:bodyPr>
          <a:lstStyle/>
          <a:p>
            <a:r>
              <a:rPr lang="uk-UA" sz="2400" b="1" i="1" dirty="0" err="1">
                <a:solidFill>
                  <a:srgbClr val="7030A0"/>
                </a:solidFill>
              </a:rPr>
              <a:t>О.І.Пометун</a:t>
            </a:r>
            <a:r>
              <a:rPr lang="uk-UA" sz="2400" b="1" i="1" dirty="0">
                <a:solidFill>
                  <a:srgbClr val="7030A0"/>
                </a:solidFill>
              </a:rPr>
              <a:t>. «Енциклопедія інтерактивного </a:t>
            </a:r>
          </a:p>
          <a:p>
            <a:pPr>
              <a:buNone/>
            </a:pPr>
            <a:r>
              <a:rPr lang="uk-UA" sz="2400" b="1" i="1" dirty="0">
                <a:solidFill>
                  <a:srgbClr val="7030A0"/>
                </a:solidFill>
              </a:rPr>
              <a:t>    навчання»</a:t>
            </a:r>
          </a:p>
          <a:p>
            <a:r>
              <a:rPr lang="uk-UA" sz="2400" b="1" i="1" dirty="0" err="1">
                <a:solidFill>
                  <a:srgbClr val="7030A0"/>
                </a:solidFill>
              </a:rPr>
              <a:t>С.С.Риженко</a:t>
            </a:r>
            <a:endParaRPr lang="uk-UA" sz="2400" b="1" i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sz="2400" b="1" i="1" dirty="0">
                <a:solidFill>
                  <a:srgbClr val="7030A0"/>
                </a:solidFill>
              </a:rPr>
              <a:t>«Про досвід використання мультимедійних технологій у навчальному процесі»</a:t>
            </a:r>
          </a:p>
          <a:p>
            <a:r>
              <a:rPr lang="uk-UA" sz="2400" b="1" i="1" dirty="0">
                <a:solidFill>
                  <a:srgbClr val="7030A0"/>
                </a:solidFill>
              </a:rPr>
              <a:t> О.П. </a:t>
            </a:r>
            <a:r>
              <a:rPr lang="uk-UA" sz="2400" b="1" i="1" dirty="0" err="1">
                <a:solidFill>
                  <a:srgbClr val="7030A0"/>
                </a:solidFill>
              </a:rPr>
              <a:t>Буйницька</a:t>
            </a:r>
            <a:r>
              <a:rPr lang="uk-UA" sz="2400" b="1" i="1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uk-UA" sz="2400" b="1" i="1" dirty="0">
                <a:solidFill>
                  <a:srgbClr val="7030A0"/>
                </a:solidFill>
              </a:rPr>
              <a:t>«Інформаційні технології та технічні засоби навчання»</a:t>
            </a:r>
          </a:p>
          <a:p>
            <a:r>
              <a:rPr lang="uk-UA" sz="2400" b="1" i="1" dirty="0">
                <a:solidFill>
                  <a:srgbClr val="7030A0"/>
                </a:solidFill>
              </a:rPr>
              <a:t>Т.І. </a:t>
            </a:r>
            <a:r>
              <a:rPr lang="uk-UA" sz="2400" b="1" i="1" dirty="0" err="1">
                <a:solidFill>
                  <a:srgbClr val="7030A0"/>
                </a:solidFill>
              </a:rPr>
              <a:t>Туркот</a:t>
            </a:r>
            <a:endParaRPr lang="uk-UA" sz="2400" b="1" i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sz="2400" b="1" i="1" dirty="0">
                <a:solidFill>
                  <a:srgbClr val="7030A0"/>
                </a:solidFill>
              </a:rPr>
              <a:t>«Технології та методи навчання у сучасній вищій школі»</a:t>
            </a:r>
          </a:p>
          <a:p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xmlns="" val="23959456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5"/>
          <p:cNvSpPr>
            <a:spLocks noGrp="1"/>
          </p:cNvSpPr>
          <p:nvPr>
            <p:ph type="title" sz="quarter"/>
          </p:nvPr>
        </p:nvSpPr>
        <p:spPr>
          <a:xfrm>
            <a:off x="827584" y="260648"/>
            <a:ext cx="85792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ko-KR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Інформаційні технології – беззаперечні помічники</a:t>
            </a:r>
            <a:r>
              <a:rPr lang="ru-RU" altLang="ko-KR" sz="2800" dirty="0" smtClean="0">
                <a:solidFill>
                  <a:srgbClr val="FF0066"/>
                </a:solidFill>
              </a:rPr>
              <a:t> </a:t>
            </a:r>
            <a:endParaRPr lang="uk-UA" sz="2800" dirty="0" smtClean="0">
              <a:solidFill>
                <a:srgbClr val="FF0066"/>
              </a:solidFill>
            </a:endParaRPr>
          </a:p>
        </p:txBody>
      </p:sp>
      <p:pic>
        <p:nvPicPr>
          <p:cNvPr id="224268" name="Picture 12" descr="Рисунок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624" y="3717032"/>
            <a:ext cx="2736304" cy="2907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7" descr="images (4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59" y="4365104"/>
            <a:ext cx="2493249" cy="2374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" name="Picture 13" descr="1000318-titl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088" y="1915806"/>
            <a:ext cx="2448272" cy="25461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0" descr="1502792926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456" y="3593349"/>
            <a:ext cx="2089058" cy="2943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кутник 2"/>
          <p:cNvSpPr/>
          <p:nvPr/>
        </p:nvSpPr>
        <p:spPr>
          <a:xfrm>
            <a:off x="4932040" y="1124744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dirty="0" smtClean="0">
              <a:solidFill>
                <a:srgbClr val="FF0066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r>
              <a:rPr lang="uk-UA" sz="20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Електронно-звукові посібники</a:t>
            </a:r>
            <a:endParaRPr lang="uk-UA" sz="2000" dirty="0"/>
          </a:p>
        </p:txBody>
      </p:sp>
      <p:pic>
        <p:nvPicPr>
          <p:cNvPr id="16" name="Picture 10" descr="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60" y="1196752"/>
            <a:ext cx="3856980" cy="2396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4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6" name="Picture 12" descr="6100_wh_1920_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9028" y="1410596"/>
            <a:ext cx="1857375" cy="216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morning" dir="t"/>
          </a:scene3d>
          <a:sp3d prstMaterial="powder"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/>
          </p:cNvSpPr>
          <p:nvPr>
            <p:ph type="title"/>
          </p:nvPr>
        </p:nvSpPr>
        <p:spPr>
          <a:xfrm>
            <a:off x="858837" y="0"/>
            <a:ext cx="8218488" cy="993775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ko-KR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Проведення різних видів робіт із використанням мобільних додатків</a:t>
            </a:r>
            <a:r>
              <a:rPr lang="uk-UA" altLang="ko-KR" sz="2800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uk-UA" sz="2800" b="1" dirty="0" smtClean="0">
                <a:solidFill>
                  <a:srgbClr val="FF00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для вивчення української мови</a:t>
            </a:r>
          </a:p>
        </p:txBody>
      </p:sp>
      <p:pic>
        <p:nvPicPr>
          <p:cNvPr id="175108" name="Picture 4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440" y="1411287"/>
            <a:ext cx="1906587" cy="190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morning" dir="t"/>
          </a:scene3d>
          <a:sp3d prstMaterial="powder">
            <a:bevelT w="25400" h="19050"/>
            <a:contourClr>
              <a:srgbClr val="FFFFFF"/>
            </a:contourClr>
          </a:sp3d>
          <a:extLst/>
        </p:spPr>
      </p:pic>
      <p:pic>
        <p:nvPicPr>
          <p:cNvPr id="175109" name="Picture 5" descr="unnamed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499" y="1486197"/>
            <a:ext cx="2303462" cy="197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morning" dir="t"/>
          </a:scene3d>
          <a:sp3d prstMaterial="powder">
            <a:bevelT w="25400" h="19050"/>
            <a:contourClr>
              <a:srgbClr val="FFFFFF"/>
            </a:contourClr>
          </a:sp3d>
          <a:extLst/>
        </p:spPr>
      </p:pic>
      <p:pic>
        <p:nvPicPr>
          <p:cNvPr id="175111" name="Picture 7" descr="596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044" y="4278024"/>
            <a:ext cx="2232025" cy="218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morning" dir="t"/>
          </a:scene3d>
          <a:sp3d prstMaterial="powder">
            <a:bevelT w="25400" h="19050"/>
            <a:contourClr>
              <a:srgbClr val="FFFFFF"/>
            </a:contourClr>
          </a:sp3d>
          <a:extLst/>
        </p:spPr>
      </p:pic>
      <p:pic>
        <p:nvPicPr>
          <p:cNvPr id="175113" name="Picture 9" descr="792312_a_290_2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425" y="4334603"/>
            <a:ext cx="2305050" cy="216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morning" dir="t"/>
          </a:scene3d>
          <a:sp3d prstMaterial="powder">
            <a:bevelT w="25400" h="19050"/>
            <a:contourClr>
              <a:srgbClr val="FFFFFF"/>
            </a:contourClr>
          </a:sp3d>
          <a:extLst/>
        </p:spPr>
      </p:pic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1279028" y="3539360"/>
            <a:ext cx="33115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«Український </a:t>
            </a:r>
            <a:endParaRPr lang="uk-UA" altLang="ko-KR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eaLnBrk="0" hangingPunct="0"/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altLang="ko-KR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правопис</a:t>
            </a:r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r>
              <a:rPr lang="ru-RU" altLang="ko-K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3347864" y="3429000"/>
            <a:ext cx="35464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uk-UA" altLang="ko-KR" sz="1800" b="1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«Тлумачний словник української мови»</a:t>
            </a:r>
            <a:r>
              <a:rPr lang="ru-RU" altLang="ko-KR" dirty="0"/>
              <a:t> 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6235327" y="3252097"/>
            <a:ext cx="316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«Вивчайте  українську 6000 слів»</a:t>
            </a:r>
            <a:r>
              <a:rPr lang="ru-RU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1054770" y="6422960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«Р.І.Д.»</a:t>
            </a:r>
            <a:r>
              <a:rPr lang="ru-RU" altLang="ko-K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 rot="10800000" flipV="1">
            <a:off x="3492500" y="6237288"/>
            <a:ext cx="295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altLang="ko-KR" sz="1800" b="1" dirty="0">
                <a:solidFill>
                  <a:srgbClr val="BF015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«Mova»</a:t>
            </a:r>
            <a:r>
              <a:rPr lang="ru-RU" altLang="ko-KR" dirty="0"/>
              <a:t> </a:t>
            </a:r>
          </a:p>
        </p:txBody>
      </p:sp>
      <p:pic>
        <p:nvPicPr>
          <p:cNvPr id="175120" name="Picture 16" descr="images (3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1083" y="3933825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morning" dir="t"/>
          </a:scene3d>
          <a:sp3d prstMaterial="powder">
            <a:bevelT w="25400" h="19050"/>
            <a:contourClr>
              <a:srgbClr val="FFFFFF"/>
            </a:contourClr>
          </a:sp3d>
          <a:extLst/>
        </p:spPr>
      </p:pic>
      <p:sp>
        <p:nvSpPr>
          <p:cNvPr id="175121" name="Rectangle 17"/>
          <p:cNvSpPr>
            <a:spLocks noChangeArrowheads="1"/>
          </p:cNvSpPr>
          <p:nvPr/>
        </p:nvSpPr>
        <p:spPr bwMode="auto">
          <a:xfrm>
            <a:off x="6084888" y="6216650"/>
            <a:ext cx="3419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сервіс </a:t>
            </a:r>
            <a:r>
              <a:rPr lang="en-US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 2.0</a:t>
            </a:r>
            <a:endParaRPr lang="uk-UA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0" hangingPunct="0"/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(Вікіпедія)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11657</TotalTime>
  <Words>775</Words>
  <Application>Microsoft Office PowerPoint</Application>
  <PresentationFormat>Экран (4:3)</PresentationFormat>
  <Paragraphs>179</Paragraphs>
  <Slides>23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Слайд 1</vt:lpstr>
      <vt:lpstr>Фізкультхвилинки, ранкова гімнастика,  Су-Джок терапія- сучасні здоров'язбережувальні технології</vt:lpstr>
      <vt:lpstr>Педагогічне кредо: Три дороги є у людини, щоб розумно вчинити: перша, найблагородніша – роздуми, друга, найлегша – наслідування, третя, гірка  - досвід  .                  Конфуцій ﻿  Методична проблема  </vt:lpstr>
      <vt:lpstr>Слайд 4</vt:lpstr>
      <vt:lpstr>ІДЕЯ ДОСВІДУ </vt:lpstr>
      <vt:lpstr>Слайд 6</vt:lpstr>
      <vt:lpstr>Теоретичну базу досвіду становлять положення, що ґрунтуються на роботах:</vt:lpstr>
      <vt:lpstr>Інформаційні технології – беззаперечні помічники </vt:lpstr>
      <vt:lpstr>Проведення різних видів робіт із використанням мобільних додатків для вивчення української мови</vt:lpstr>
      <vt:lpstr>Миттєвості уроку… </vt:lpstr>
      <vt:lpstr>Миттєвості уроку…  </vt:lpstr>
      <vt:lpstr>Музична вітальня “Шевченко в музиці”</vt:lpstr>
      <vt:lpstr>Ми чуємо Тебе, Кобзарю, крізь століття…</vt:lpstr>
      <vt:lpstr>Вечір памʼяті до річниці Майдану</vt:lpstr>
      <vt:lpstr>Тиждень української писемності Написання Всеукраїнського радіодиктанту </vt:lpstr>
      <vt:lpstr>Міжнародний День рідної мови</vt:lpstr>
      <vt:lpstr>Конкурс “Патріот”</vt:lpstr>
      <vt:lpstr>Вчимось бути  милосердними</vt:lpstr>
      <vt:lpstr>Екскурсія до музею О.Неприцького-Грановського</vt:lpstr>
      <vt:lpstr>Блог вчителя української мови та літератури http://l-matviichuk.blogspot.com</vt:lpstr>
      <vt:lpstr>Результати педагогічної діяльності </vt:lpstr>
      <vt:lpstr>Слайд 22</vt:lpstr>
      <vt:lpstr>Переможці конкурсів – золотий фонд школи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коля</dc:creator>
  <cp:lastModifiedBy>GALYNA</cp:lastModifiedBy>
  <cp:revision>283</cp:revision>
  <dcterms:modified xsi:type="dcterms:W3CDTF">2017-12-20T09:35:43Z</dcterms:modified>
</cp:coreProperties>
</file>