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8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0FE9-EDAC-497F-BB1E-768E5608815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6185-B968-4862-97A2-319A8E678B0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dirty="0" smtClean="0"/>
              <a:t>Теоретичні основи надання психологічної допомоги при </a:t>
            </a:r>
            <a:r>
              <a:rPr lang="uk-UA" sz="4800" dirty="0" err="1" smtClean="0"/>
              <a:t>психотравмі</a:t>
            </a: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60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Класифікація надзвичайних ситуацій за </a:t>
            </a:r>
            <a:r>
              <a:rPr lang="uk-UA" dirty="0" smtClean="0">
                <a:effectLst/>
              </a:rPr>
              <a:t>В.В.</a:t>
            </a:r>
            <a:r>
              <a:rPr lang="uk-UA" dirty="0" err="1" smtClean="0">
                <a:effectLst/>
              </a:rPr>
              <a:t>Рубцовим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uk-UA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Природні катаклізми</a:t>
            </a:r>
            <a:endParaRPr lang="ru-RU" dirty="0"/>
          </a:p>
          <a:p>
            <a:pPr lvl="0"/>
            <a:r>
              <a:rPr lang="uk-UA" dirty="0"/>
              <a:t>Епідемії</a:t>
            </a:r>
            <a:endParaRPr lang="ru-RU" dirty="0"/>
          </a:p>
          <a:p>
            <a:pPr lvl="0"/>
            <a:r>
              <a:rPr lang="uk-UA" dirty="0"/>
              <a:t>Техногенні катастрофи</a:t>
            </a:r>
            <a:endParaRPr lang="ru-RU" dirty="0"/>
          </a:p>
          <a:p>
            <a:pPr lvl="0"/>
            <a:r>
              <a:rPr lang="uk-UA" dirty="0"/>
              <a:t>Соціальні катастрофи</a:t>
            </a:r>
            <a:endParaRPr lang="ru-RU" dirty="0"/>
          </a:p>
          <a:p>
            <a:pPr lvl="0"/>
            <a:r>
              <a:rPr lang="uk-UA" dirty="0"/>
              <a:t>Фізичне та психічне насилля</a:t>
            </a:r>
            <a:endParaRPr lang="ru-RU" dirty="0"/>
          </a:p>
          <a:p>
            <a:pPr lvl="0"/>
            <a:r>
              <a:rPr lang="uk-UA" dirty="0"/>
              <a:t>Стигматизація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171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Autofit/>
          </a:bodyPr>
          <a:lstStyle/>
          <a:p>
            <a:r>
              <a:rPr lang="uk-UA" sz="3600" dirty="0">
                <a:effectLst/>
              </a:rPr>
              <a:t>Причини глибоких травматичних уражень у надзвичайних  ситуаціях  </a:t>
            </a:r>
            <a:r>
              <a:rPr lang="uk-UA" sz="3600" dirty="0" smtClean="0">
                <a:effectLst/>
              </a:rPr>
              <a:t>(за </a:t>
            </a:r>
            <a:r>
              <a:rPr lang="uk-UA" sz="3600" dirty="0" err="1" smtClean="0">
                <a:effectLst/>
              </a:rPr>
              <a:t>Малкіною</a:t>
            </a:r>
            <a:r>
              <a:rPr lang="uk-UA" sz="3600" dirty="0" smtClean="0">
                <a:effectLst/>
              </a:rPr>
              <a:t> </a:t>
            </a:r>
            <a:r>
              <a:rPr lang="uk-UA" sz="3600" dirty="0" err="1">
                <a:effectLst/>
              </a:rPr>
              <a:t>–Пих</a:t>
            </a:r>
            <a:r>
              <a:rPr lang="uk-UA" sz="3600" dirty="0">
                <a:effectLst/>
              </a:rPr>
              <a:t> І.Г</a:t>
            </a:r>
            <a:r>
              <a:rPr lang="uk-UA" sz="3600" dirty="0" smtClean="0">
                <a:effectLst/>
              </a:rPr>
              <a:t>): 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Раптовість </a:t>
            </a:r>
            <a:endParaRPr lang="ru-RU" dirty="0"/>
          </a:p>
          <a:p>
            <a:pPr lvl="0"/>
            <a:r>
              <a:rPr lang="uk-UA" dirty="0"/>
              <a:t>Відсутність схожого досвіду</a:t>
            </a:r>
            <a:endParaRPr lang="ru-RU" dirty="0"/>
          </a:p>
          <a:p>
            <a:pPr lvl="0"/>
            <a:r>
              <a:rPr lang="uk-UA" dirty="0"/>
              <a:t>Тривалість</a:t>
            </a:r>
            <a:endParaRPr lang="ru-RU" dirty="0"/>
          </a:p>
          <a:p>
            <a:pPr lvl="0"/>
            <a:r>
              <a:rPr lang="uk-UA" dirty="0"/>
              <a:t>Недостатність </a:t>
            </a:r>
            <a:r>
              <a:rPr lang="uk-UA" dirty="0" smtClean="0"/>
              <a:t>контролю</a:t>
            </a:r>
            <a:endParaRPr lang="ru-RU" dirty="0"/>
          </a:p>
          <a:p>
            <a:pPr lvl="0"/>
            <a:r>
              <a:rPr lang="uk-UA" dirty="0"/>
              <a:t>Горе і втрата близьких</a:t>
            </a:r>
            <a:endParaRPr lang="ru-RU" dirty="0"/>
          </a:p>
          <a:p>
            <a:pPr lvl="0" algn="just"/>
            <a:r>
              <a:rPr lang="uk-UA" dirty="0"/>
              <a:t>Постійні зміни</a:t>
            </a:r>
            <a:endParaRPr lang="ru-RU" dirty="0"/>
          </a:p>
          <a:p>
            <a:pPr lvl="0"/>
            <a:r>
              <a:rPr lang="uk-UA" dirty="0"/>
              <a:t>Експозиція </a:t>
            </a:r>
            <a:r>
              <a:rPr lang="uk-UA" dirty="0" smtClean="0"/>
              <a:t>смерті</a:t>
            </a:r>
            <a:endParaRPr lang="ru-RU" dirty="0"/>
          </a:p>
          <a:p>
            <a:pPr lvl="0"/>
            <a:r>
              <a:rPr lang="uk-UA" dirty="0"/>
              <a:t>Моральна </a:t>
            </a:r>
            <a:r>
              <a:rPr lang="uk-UA" dirty="0" smtClean="0"/>
              <a:t>нестійкість </a:t>
            </a:r>
            <a:endParaRPr lang="ru-RU" dirty="0"/>
          </a:p>
          <a:p>
            <a:pPr lvl="0"/>
            <a:r>
              <a:rPr lang="uk-UA" dirty="0"/>
              <a:t>Поведінка під час </a:t>
            </a:r>
            <a:r>
              <a:rPr lang="uk-UA" dirty="0" smtClean="0"/>
              <a:t>подій</a:t>
            </a:r>
            <a:endParaRPr lang="ru-RU" dirty="0"/>
          </a:p>
          <a:p>
            <a:pPr lvl="0"/>
            <a:r>
              <a:rPr lang="uk-UA" dirty="0"/>
              <a:t>Масштаб </a:t>
            </a:r>
            <a:r>
              <a:rPr lang="uk-UA" dirty="0" smtClean="0"/>
              <a:t>руйнувань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349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272808" cy="1290266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Динаміка зміни </a:t>
            </a:r>
            <a:r>
              <a:rPr lang="uk-UA" sz="3600" dirty="0" smtClean="0"/>
              <a:t>стану </a:t>
            </a:r>
            <a:r>
              <a:rPr lang="uk-UA" sz="3600" dirty="0"/>
              <a:t>людини під впливом </a:t>
            </a:r>
            <a:r>
              <a:rPr lang="uk-UA" sz="3600" dirty="0" err="1"/>
              <a:t>психотравми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dokumenty\малюнки\пр1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 r="5850"/>
          <a:stretch>
            <a:fillRect/>
          </a:stretch>
        </p:blipFill>
        <p:spPr bwMode="auto">
          <a:xfrm>
            <a:off x="1792288" y="260649"/>
            <a:ext cx="5486400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5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 Стадія 1</a:t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Гострий </a:t>
            </a:r>
            <a:r>
              <a:rPr lang="uk-UA" dirty="0">
                <a:solidFill>
                  <a:srgbClr val="FF0000"/>
                </a:solidFill>
              </a:rPr>
              <a:t>емоційний шок: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uk-UA" dirty="0"/>
              <a:t>Розвивається  після емоційного ступору і триває від 3 до 5 годин</a:t>
            </a:r>
            <a:endParaRPr lang="ru-RU" dirty="0"/>
          </a:p>
          <a:p>
            <a:pPr lvl="0"/>
            <a:r>
              <a:rPr lang="uk-UA" dirty="0"/>
              <a:t>Характеризується загальним психічним напруженням</a:t>
            </a:r>
            <a:endParaRPr lang="ru-RU" dirty="0"/>
          </a:p>
          <a:p>
            <a:pPr lvl="0"/>
            <a:r>
              <a:rPr lang="uk-UA" dirty="0"/>
              <a:t>Скарги на </a:t>
            </a:r>
            <a:r>
              <a:rPr lang="uk-UA" dirty="0" err="1" smtClean="0"/>
              <a:t>голово-</a:t>
            </a:r>
            <a:r>
              <a:rPr lang="uk-UA" dirty="0" smtClean="0"/>
              <a:t> кружіння, </a:t>
            </a:r>
            <a:r>
              <a:rPr lang="uk-UA" dirty="0"/>
              <a:t>задишку, головний </a:t>
            </a:r>
            <a:r>
              <a:rPr lang="uk-UA" dirty="0" smtClean="0"/>
              <a:t>біль, </a:t>
            </a:r>
            <a:r>
              <a:rPr lang="uk-UA" dirty="0"/>
              <a:t>серцебиття, сухість у роті</a:t>
            </a:r>
            <a:endParaRPr lang="ru-RU" dirty="0"/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Windows\System32\config\systemprofile\Pictures\24d767ce6c156eb07b1fc26c266211f5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2989210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165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072" y="188640"/>
            <a:ext cx="3008313" cy="116205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Стадія 2</a:t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Психофізіологічна мобілізація: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uk-UA" dirty="0"/>
              <a:t>Стрес  усвідомлення, пов'язаний з контактами з постраждалими, з усвідомлення масштабів трагедії – триває до 3 діб</a:t>
            </a:r>
            <a:endParaRPr lang="ru-RU" dirty="0"/>
          </a:p>
          <a:p>
            <a:pPr lvl="0"/>
            <a:r>
              <a:rPr lang="uk-UA" dirty="0" err="1"/>
              <a:t>Тошнота</a:t>
            </a:r>
            <a:r>
              <a:rPr lang="uk-UA" dirty="0"/>
              <a:t>, </a:t>
            </a:r>
            <a:r>
              <a:rPr lang="uk-UA" dirty="0" err="1"/>
              <a:t>рвота</a:t>
            </a:r>
            <a:endParaRPr lang="ru-RU" dirty="0"/>
          </a:p>
          <a:p>
            <a:r>
              <a:rPr lang="uk-UA" dirty="0"/>
              <a:t>Панічні реакції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Windows\System32\config\systemprofile\Pictures\0,,16615748_404,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2" y="1916832"/>
            <a:ext cx="3238500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040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368152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Стадія3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Стадія  розв'язки: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uk-UA" dirty="0" smtClean="0"/>
              <a:t>Триває від  3 до12 </a:t>
            </a:r>
            <a:r>
              <a:rPr lang="uk-UA" dirty="0"/>
              <a:t>днів після травми</a:t>
            </a:r>
            <a:endParaRPr lang="ru-RU" dirty="0"/>
          </a:p>
          <a:p>
            <a:pPr lvl="0"/>
            <a:r>
              <a:rPr lang="uk-UA" dirty="0"/>
              <a:t>Зберігається знижений емоційний фон, обмеження соціальних  контактів, </a:t>
            </a:r>
            <a:r>
              <a:rPr lang="uk-UA" dirty="0" err="1"/>
              <a:t>гіпомімія</a:t>
            </a:r>
            <a:r>
              <a:rPr lang="uk-UA" dirty="0"/>
              <a:t>, зниження  інтонаційного забарвлення мови</a:t>
            </a:r>
            <a:endParaRPr lang="ru-RU" dirty="0"/>
          </a:p>
          <a:p>
            <a:pPr lvl="0"/>
            <a:r>
              <a:rPr lang="uk-UA" dirty="0"/>
              <a:t>Сповільнення рухів</a:t>
            </a:r>
            <a:endParaRPr lang="ru-RU" dirty="0"/>
          </a:p>
          <a:p>
            <a:pPr lvl="0"/>
            <a:r>
              <a:rPr lang="uk-UA" dirty="0"/>
              <a:t>Перевтома</a:t>
            </a:r>
            <a:endParaRPr lang="ru-RU" dirty="0"/>
          </a:p>
          <a:p>
            <a:pPr lvl="0"/>
            <a:r>
              <a:rPr lang="uk-UA" dirty="0"/>
              <a:t>В кінці періоду з’являється  гостре бажання виговоритися</a:t>
            </a:r>
            <a:endParaRPr lang="ru-RU" dirty="0"/>
          </a:p>
          <a:p>
            <a:pPr lvl="0"/>
            <a:r>
              <a:rPr lang="uk-UA" dirty="0" smtClean="0"/>
              <a:t>З'являються </a:t>
            </a:r>
            <a:r>
              <a:rPr lang="uk-UA" dirty="0"/>
              <a:t>сни, інколи не просто тривожні, а  кошмарного змісту, які відображають в різних формах враження від пережитої трагедії</a:t>
            </a:r>
            <a:r>
              <a:rPr lang="uk-UA" dirty="0" smtClean="0"/>
              <a:t>.</a:t>
            </a: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Windows\System32\config\systemprofile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240360" cy="29641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750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uk-UA" dirty="0"/>
              <a:t>Починається приблизно з 12 дня від  пережитої події</a:t>
            </a:r>
            <a:endParaRPr lang="ru-RU" dirty="0"/>
          </a:p>
          <a:p>
            <a:pPr lvl="0"/>
            <a:r>
              <a:rPr lang="uk-UA" dirty="0"/>
              <a:t>Розширюється коло соціальних контактів</a:t>
            </a:r>
            <a:endParaRPr lang="ru-RU" dirty="0"/>
          </a:p>
          <a:p>
            <a:pPr lvl="0"/>
            <a:r>
              <a:rPr lang="uk-UA" dirty="0"/>
              <a:t>Збільшується емоційність мови, збагачуються мімічні реакції</a:t>
            </a:r>
            <a:endParaRPr lang="ru-RU" dirty="0"/>
          </a:p>
          <a:p>
            <a:pPr lvl="0"/>
            <a:r>
              <a:rPr lang="uk-UA" dirty="0"/>
              <a:t>Можуть розвиватися різні форми психосоматичних розладів, пов’язаних з порушенням роботи </a:t>
            </a:r>
            <a:r>
              <a:rPr lang="uk-UA" dirty="0" err="1"/>
              <a:t>кишково</a:t>
            </a:r>
            <a:r>
              <a:rPr lang="uk-UA" dirty="0"/>
              <a:t> – шлункового тракту, </a:t>
            </a:r>
            <a:r>
              <a:rPr lang="uk-UA" dirty="0" err="1"/>
              <a:t>серцево</a:t>
            </a:r>
            <a:r>
              <a:rPr lang="uk-UA" dirty="0"/>
              <a:t> – судинної системи, ендокринної системи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Стадія 4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>
                <a:solidFill>
                  <a:srgbClr val="FF0000"/>
                </a:solidFill>
              </a:rPr>
              <a:t>Стадія</a:t>
            </a:r>
            <a:r>
              <a:rPr lang="uk-UA" dirty="0" smtClean="0">
                <a:solidFill>
                  <a:srgbClr val="FF0000"/>
                </a:solidFill>
              </a:rPr>
              <a:t> відновлення: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Windows\System32\config\systemprofile\Picture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096344" cy="25922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360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uk-UA" dirty="0">
                <a:solidFill>
                  <a:srgbClr val="FF0000"/>
                </a:solidFill>
              </a:rPr>
              <a:t>Завдання первинної психологічної допомоги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Завдання первинної психологічної допомоги -  психологічна підтримка життєздатності особистості за допомогою поведінкових прийомів та методів, скерованих на зняття збудження, тривоги , інших негативних станів, на прийняття ситуації втрати, зменшення душевного болю і пошук ресурсних психологічних можливостей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1800" b="1" dirty="0"/>
              <a:t>Під первинною психологічною  допомогою розуміють комплекс заходів, скерованих на </a:t>
            </a:r>
            <a:endParaRPr lang="ru-RU" sz="1800" b="1" dirty="0"/>
          </a:p>
          <a:p>
            <a:r>
              <a:rPr lang="uk-UA" sz="1800" b="1" dirty="0"/>
              <a:t>регуляцію актуального психологічного, психофізіологічного станів і негативних емоційних переживань людини  чи групи людей, які постраждали   від  дії кризової чи надзвичайної </a:t>
            </a:r>
            <a:r>
              <a:rPr lang="uk-UA" sz="1800" b="1" dirty="0" smtClean="0"/>
              <a:t>події, </a:t>
            </a:r>
            <a:r>
              <a:rPr lang="uk-UA" sz="1800" b="1" dirty="0"/>
              <a:t>при допомозі професійних методів, які відповідають ситуації. </a:t>
            </a:r>
            <a:endParaRPr lang="ru-RU" sz="1800" b="1" dirty="0"/>
          </a:p>
          <a:p>
            <a:r>
              <a:rPr lang="uk-UA" sz="1800" b="1" dirty="0"/>
              <a:t> </a:t>
            </a:r>
            <a:endParaRPr lang="ru-RU" sz="1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405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FF0000"/>
                </a:solidFill>
              </a:rPr>
              <a:t>Принципи</a:t>
            </a:r>
            <a:r>
              <a:rPr lang="ru-RU" dirty="0" smtClean="0">
                <a:solidFill>
                  <a:srgbClr val="FF0000"/>
                </a:solidFill>
              </a:rPr>
              <a:t> та </a:t>
            </a:r>
            <a:r>
              <a:rPr lang="ru-RU" dirty="0" err="1" smtClean="0">
                <a:solidFill>
                  <a:srgbClr val="FF0000"/>
                </a:solidFill>
              </a:rPr>
              <a:t>етапи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надання</a:t>
            </a:r>
            <a:r>
              <a:rPr lang="ru-RU" dirty="0" smtClean="0">
                <a:solidFill>
                  <a:srgbClr val="FF0000"/>
                </a:solidFill>
              </a:rPr>
              <a:t> ППД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077459"/>
          </a:xfrm>
        </p:spPr>
        <p:txBody>
          <a:bodyPr>
            <a:normAutofit/>
          </a:bodyPr>
          <a:lstStyle/>
          <a:p>
            <a:r>
              <a:rPr lang="uk-UA" dirty="0" smtClean="0"/>
              <a:t>Принципи:    </a:t>
            </a:r>
            <a:endParaRPr lang="ru-RU" dirty="0"/>
          </a:p>
          <a:p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uk-UA" dirty="0"/>
              <a:t>Невідкладність</a:t>
            </a:r>
            <a:endParaRPr lang="ru-RU" dirty="0"/>
          </a:p>
          <a:p>
            <a:pPr lvl="0"/>
            <a:r>
              <a:rPr lang="uk-UA" dirty="0"/>
              <a:t>Наближеність</a:t>
            </a:r>
            <a:endParaRPr lang="ru-RU" dirty="0"/>
          </a:p>
          <a:p>
            <a:pPr lvl="0"/>
            <a:r>
              <a:rPr lang="uk-UA" dirty="0"/>
              <a:t>Єдність психологічного впливу</a:t>
            </a:r>
            <a:endParaRPr lang="ru-RU" dirty="0"/>
          </a:p>
          <a:p>
            <a:pPr lvl="0"/>
            <a:r>
              <a:rPr lang="uk-UA" dirty="0"/>
              <a:t>Очікування на відновлення нормального стану</a:t>
            </a:r>
            <a:endParaRPr lang="ru-RU" dirty="0"/>
          </a:p>
          <a:p>
            <a:r>
              <a:rPr lang="uk-UA" dirty="0"/>
              <a:t>Простота психологічного впливу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Етапи: 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uk-UA" dirty="0"/>
              <a:t>Підготовчий</a:t>
            </a:r>
            <a:endParaRPr lang="ru-RU" dirty="0"/>
          </a:p>
          <a:p>
            <a:pPr lvl="0"/>
            <a:r>
              <a:rPr lang="uk-UA" dirty="0"/>
              <a:t>Виявлення групи ризику, встановлення контактів</a:t>
            </a:r>
            <a:endParaRPr lang="ru-RU" dirty="0"/>
          </a:p>
          <a:p>
            <a:pPr lvl="0"/>
            <a:r>
              <a:rPr lang="uk-UA" dirty="0"/>
              <a:t>Надання допомоги</a:t>
            </a:r>
            <a:endParaRPr lang="ru-RU" dirty="0"/>
          </a:p>
          <a:p>
            <a:pPr lvl="0"/>
            <a:r>
              <a:rPr lang="uk-UA" dirty="0"/>
              <a:t>Завершення роботи</a:t>
            </a:r>
            <a:endParaRPr lang="ru-RU" dirty="0"/>
          </a:p>
          <a:p>
            <a:r>
              <a:rPr lang="uk-UA" dirty="0"/>
              <a:t>Аналіз  процесу і результатів 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31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build="p"/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Види надання первинної психологічної допомоги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Екстрена  </a:t>
            </a:r>
            <a:r>
              <a:rPr lang="uk-UA" dirty="0" err="1"/>
              <a:t>допсихологічна</a:t>
            </a:r>
            <a:r>
              <a:rPr lang="uk-UA" dirty="0"/>
              <a:t> допомога</a:t>
            </a:r>
            <a:endParaRPr lang="ru-RU" dirty="0"/>
          </a:p>
          <a:p>
            <a:pPr lvl="0"/>
            <a:r>
              <a:rPr lang="uk-UA" dirty="0"/>
              <a:t>Інформаційна терапія</a:t>
            </a:r>
            <a:endParaRPr lang="ru-RU" dirty="0"/>
          </a:p>
          <a:p>
            <a:pPr lvl="0"/>
            <a:r>
              <a:rPr lang="uk-UA" dirty="0"/>
              <a:t>Психологічний супровід, емоційна підтримка</a:t>
            </a:r>
            <a:endParaRPr lang="ru-RU" dirty="0"/>
          </a:p>
          <a:p>
            <a:pPr lvl="0"/>
            <a:r>
              <a:rPr lang="uk-UA" dirty="0"/>
              <a:t>Психологічна інтервенція</a:t>
            </a:r>
            <a:endParaRPr lang="ru-RU" dirty="0"/>
          </a:p>
          <a:p>
            <a:pPr lvl="0"/>
            <a:r>
              <a:rPr lang="uk-UA" dirty="0"/>
              <a:t>Кризове втручання</a:t>
            </a:r>
            <a:endParaRPr lang="ru-RU" dirty="0"/>
          </a:p>
          <a:p>
            <a:pPr lvl="0"/>
            <a:r>
              <a:rPr lang="uk-UA" dirty="0"/>
              <a:t>Виявлення негативних соціально – психологічних механізмів (паніка, плітки, зараження)</a:t>
            </a:r>
            <a:endParaRPr lang="ru-RU" dirty="0"/>
          </a:p>
          <a:p>
            <a:pPr lvl="0"/>
            <a:r>
              <a:rPr lang="uk-UA" dirty="0"/>
              <a:t>Психодіагностика</a:t>
            </a:r>
            <a:endParaRPr lang="ru-RU" dirty="0"/>
          </a:p>
          <a:p>
            <a:pPr lvl="0"/>
            <a:r>
              <a:rPr lang="uk-UA" dirty="0"/>
              <a:t>Психотерапевтична робота з постраждалими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261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uk-UA" i="1" dirty="0">
                <a:solidFill>
                  <a:schemeClr val="accent1">
                    <a:lumMod val="50000"/>
                  </a:schemeClr>
                </a:solidFill>
              </a:rPr>
              <a:t> « Світ підвішений на тонкій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ниточці</a:t>
            </a:r>
            <a:b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i="1" dirty="0">
                <a:solidFill>
                  <a:schemeClr val="accent1">
                    <a:lumMod val="50000"/>
                  </a:schemeClr>
                </a:solidFill>
              </a:rPr>
              <a:t>і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i="1" dirty="0">
                <a:solidFill>
                  <a:schemeClr val="accent1">
                    <a:lumMod val="50000"/>
                  </a:schemeClr>
                </a:solidFill>
              </a:rPr>
              <a:t>ця ниточка – психіка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людини…» </a:t>
            </a:r>
            <a:b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200" b="1" i="1" dirty="0"/>
              <a:t>Карл Густав </a:t>
            </a:r>
            <a:r>
              <a:rPr lang="uk-UA" sz="2200" b="1" i="1" dirty="0" smtClean="0"/>
              <a:t>Юнг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82714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Найбільш ефективними є техніки: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uk-UA" dirty="0"/>
              <a:t>Нейролінгвістичного програмування</a:t>
            </a:r>
            <a:endParaRPr lang="ru-RU" dirty="0"/>
          </a:p>
          <a:p>
            <a:r>
              <a:rPr lang="uk-UA" dirty="0"/>
              <a:t>Тілесно орієнтованої  терапії</a:t>
            </a:r>
            <a:endParaRPr lang="ru-RU" dirty="0"/>
          </a:p>
          <a:p>
            <a:r>
              <a:rPr lang="uk-UA" dirty="0"/>
              <a:t>Арт терапії</a:t>
            </a:r>
            <a:endParaRPr lang="ru-RU" dirty="0"/>
          </a:p>
          <a:p>
            <a:r>
              <a:rPr lang="uk-UA" dirty="0"/>
              <a:t>Позитивної психотерапії</a:t>
            </a:r>
            <a:endParaRPr lang="ru-RU" dirty="0"/>
          </a:p>
          <a:p>
            <a:r>
              <a:rPr lang="uk-UA" dirty="0"/>
              <a:t>Методи релаксації і саморегуляції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1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Нейролінгвістичне  </a:t>
            </a:r>
            <a:r>
              <a:rPr lang="uk-UA" dirty="0" smtClean="0">
                <a:solidFill>
                  <a:srgbClr val="FF0000"/>
                </a:solidFill>
              </a:rPr>
              <a:t>програмування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>
                <a:solidFill>
                  <a:srgbClr val="7030A0"/>
                </a:solidFill>
              </a:rPr>
              <a:t>Засновники </a:t>
            </a:r>
            <a:r>
              <a:rPr lang="uk-UA" dirty="0" err="1">
                <a:solidFill>
                  <a:srgbClr val="7030A0"/>
                </a:solidFill>
              </a:rPr>
              <a:t>–Джон</a:t>
            </a:r>
            <a:r>
              <a:rPr lang="uk-UA" dirty="0">
                <a:solidFill>
                  <a:srgbClr val="7030A0"/>
                </a:solidFill>
              </a:rPr>
              <a:t> </a:t>
            </a:r>
            <a:r>
              <a:rPr lang="uk-UA" dirty="0" err="1" smtClean="0">
                <a:solidFill>
                  <a:srgbClr val="7030A0"/>
                </a:solidFill>
              </a:rPr>
              <a:t>Гриндер</a:t>
            </a:r>
            <a:r>
              <a:rPr lang="uk-UA" dirty="0">
                <a:solidFill>
                  <a:srgbClr val="7030A0"/>
                </a:solidFill>
              </a:rPr>
              <a:t>,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>
                <a:solidFill>
                  <a:srgbClr val="7030A0"/>
                </a:solidFill>
              </a:rPr>
              <a:t>Ричард </a:t>
            </a:r>
            <a:r>
              <a:rPr lang="uk-UA" dirty="0" err="1" smtClean="0">
                <a:solidFill>
                  <a:srgbClr val="7030A0"/>
                </a:solidFill>
              </a:rPr>
              <a:t>Бєндлер</a:t>
            </a:r>
            <a:endParaRPr lang="uk-UA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Напрям </a:t>
            </a:r>
            <a:r>
              <a:rPr lang="uk-UA" dirty="0"/>
              <a:t>психотерапії, який базується на техніці  моделювання вербальної і невербальної поведінки людини і формуванні зв’язків між формами мови, рухами очей і тіла і пам’яттю. Найбільш  часто використовуються у роботі з </a:t>
            </a:r>
            <a:r>
              <a:rPr lang="uk-UA" dirty="0" err="1"/>
              <a:t>психотравмою</a:t>
            </a:r>
            <a:r>
              <a:rPr lang="uk-UA" dirty="0"/>
              <a:t>  невеликі компактні техніки  НЛП – «круги сили», зміни модальності  тощо.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Windows\System32\config\systemprofile\Pictures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2464"/>
            <a:ext cx="3528392" cy="324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34080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>
                <a:solidFill>
                  <a:srgbClr val="FF0000"/>
                </a:solidFill>
              </a:rPr>
              <a:t>Тілесноорієнтована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терапія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 </a:t>
            </a:r>
            <a:r>
              <a:rPr lang="uk-UA" dirty="0">
                <a:solidFill>
                  <a:srgbClr val="7030A0"/>
                </a:solidFill>
              </a:rPr>
              <a:t>Засновники </a:t>
            </a:r>
            <a:r>
              <a:rPr lang="uk-UA" dirty="0" err="1">
                <a:solidFill>
                  <a:srgbClr val="7030A0"/>
                </a:solidFill>
              </a:rPr>
              <a:t>–Вільгельм</a:t>
            </a:r>
            <a:r>
              <a:rPr lang="uk-UA" dirty="0">
                <a:solidFill>
                  <a:srgbClr val="7030A0"/>
                </a:solidFill>
              </a:rPr>
              <a:t>  </a:t>
            </a:r>
            <a:r>
              <a:rPr lang="uk-UA" dirty="0" err="1">
                <a:solidFill>
                  <a:srgbClr val="7030A0"/>
                </a:solidFill>
              </a:rPr>
              <a:t>Райх</a:t>
            </a:r>
            <a:r>
              <a:rPr lang="uk-UA" dirty="0">
                <a:solidFill>
                  <a:srgbClr val="7030A0"/>
                </a:solidFill>
              </a:rPr>
              <a:t>  і </a:t>
            </a:r>
            <a:r>
              <a:rPr lang="uk-UA" dirty="0" err="1">
                <a:solidFill>
                  <a:srgbClr val="7030A0"/>
                </a:solidFill>
              </a:rPr>
              <a:t>Александр</a:t>
            </a:r>
            <a:r>
              <a:rPr lang="uk-UA" dirty="0">
                <a:solidFill>
                  <a:srgbClr val="7030A0"/>
                </a:solidFill>
              </a:rPr>
              <a:t> </a:t>
            </a:r>
            <a:r>
              <a:rPr lang="uk-UA" dirty="0" err="1" smtClean="0">
                <a:solidFill>
                  <a:srgbClr val="7030A0"/>
                </a:solidFill>
              </a:rPr>
              <a:t>Лоуєн</a:t>
            </a:r>
            <a:endParaRPr lang="uk-UA" dirty="0" smtClean="0">
              <a:solidFill>
                <a:srgbClr val="7030A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С</a:t>
            </a:r>
            <a:r>
              <a:rPr lang="uk-UA" dirty="0" smtClean="0"/>
              <a:t>посіб </a:t>
            </a:r>
            <a:r>
              <a:rPr lang="uk-UA" dirty="0"/>
              <a:t>зцілення через роботу з тілом. Все, що відбувається в душі людини залишає відбиток у тілі. Стрес  часто викликає проблеми у роботі тіла психосоматичної природи. Таким чином, забезпечення  нормального психологічного стану тісно пов’язане з набуттям тілесного комфорту. Розслаблення м’язового каркасу дозволяє повноцінно відпочити і відновити сили.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Windows\System32\config\systemprofile\Pictures\Wilhelm-Rei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564904"/>
            <a:ext cx="1656184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099" name="Picture 3" descr="C:\Windows\System32\config\systemprofile\Pictures\lou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17032"/>
            <a:ext cx="1692188" cy="23092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45628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>
                <a:solidFill>
                  <a:srgbClr val="FF0000"/>
                </a:solidFill>
              </a:rPr>
              <a:t>Арт-</a:t>
            </a:r>
            <a:r>
              <a:rPr lang="uk-UA" dirty="0">
                <a:solidFill>
                  <a:srgbClr val="FF0000"/>
                </a:solidFill>
              </a:rPr>
              <a:t> терапія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rgbClr val="7030A0"/>
                </a:solidFill>
              </a:rPr>
              <a:t>П</a:t>
            </a:r>
            <a:r>
              <a:rPr lang="uk-UA" dirty="0" smtClean="0">
                <a:solidFill>
                  <a:srgbClr val="7030A0"/>
                </a:solidFill>
              </a:rPr>
              <a:t>ершопроходець </a:t>
            </a:r>
            <a:r>
              <a:rPr lang="uk-UA" dirty="0">
                <a:solidFill>
                  <a:srgbClr val="7030A0"/>
                </a:solidFill>
              </a:rPr>
              <a:t>– Адріан </a:t>
            </a:r>
            <a:r>
              <a:rPr lang="uk-UA" dirty="0" err="1" smtClean="0">
                <a:solidFill>
                  <a:srgbClr val="7030A0"/>
                </a:solidFill>
              </a:rPr>
              <a:t>Хілл</a:t>
            </a:r>
            <a:r>
              <a:rPr lang="uk-UA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- </a:t>
            </a:r>
            <a:r>
              <a:rPr lang="uk-UA" dirty="0"/>
              <a:t>буквально лікування мистецтвом. </a:t>
            </a:r>
            <a:r>
              <a:rPr lang="uk-UA" dirty="0" smtClean="0"/>
              <a:t>Насамперед </a:t>
            </a:r>
            <a:r>
              <a:rPr lang="uk-UA" dirty="0"/>
              <a:t>мається на увазі мистецтво візуального ряду - малюнок, живопис, колаж, мозаїка, інсталяція, ляльки, грим, </a:t>
            </a:r>
            <a:r>
              <a:rPr lang="uk-UA" dirty="0" err="1"/>
              <a:t>боді</a:t>
            </a:r>
            <a:r>
              <a:rPr lang="uk-UA" dirty="0"/>
              <a:t> </a:t>
            </a:r>
            <a:r>
              <a:rPr lang="uk-UA" dirty="0" err="1"/>
              <a:t>–арт</a:t>
            </a:r>
            <a:r>
              <a:rPr lang="uk-UA" dirty="0"/>
              <a:t>, маски. Арт  – терапія – потужний інструмент, який дозволяє висловити почуття  та емоції, в тому числі негативні,   у  символічній формі. Особливо корисний інструмент у роботі з дітьми, починаючи з дошкільного віку.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C:\Windows\System32\config\systemprofile\Pictures\Edgar_Douglas_Adrian_no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2259013" cy="3190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7560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Позитивна психотерапія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Засновник </a:t>
            </a:r>
            <a:r>
              <a:rPr lang="uk-UA" dirty="0">
                <a:solidFill>
                  <a:srgbClr val="7030A0"/>
                </a:solidFill>
              </a:rPr>
              <a:t>– </a:t>
            </a:r>
            <a:r>
              <a:rPr lang="uk-UA" dirty="0" err="1" smtClean="0">
                <a:solidFill>
                  <a:srgbClr val="7030A0"/>
                </a:solidFill>
              </a:rPr>
              <a:t>Носсрат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err="1" smtClean="0">
                <a:solidFill>
                  <a:srgbClr val="7030A0"/>
                </a:solidFill>
              </a:rPr>
              <a:t>Пезешкіан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Психотерапевтична </a:t>
            </a:r>
            <a:r>
              <a:rPr lang="uk-UA" dirty="0"/>
              <a:t>концепція і стратегія, яка скерована на створення ресурсу, на можливість побачити проблему з іншої сторони, побачити позитивні сторони життя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Windows\System32\config\systemprofile\Pictures\Nossrat_Peseschkian_2010_03_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18" y="2852936"/>
            <a:ext cx="2035454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64145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Раціональна </a:t>
            </a:r>
            <a:r>
              <a:rPr lang="uk-UA" dirty="0" smtClean="0">
                <a:solidFill>
                  <a:srgbClr val="FF0000"/>
                </a:solidFill>
              </a:rPr>
              <a:t>психотерапія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Засновник </a:t>
            </a:r>
            <a:r>
              <a:rPr lang="uk-UA" dirty="0" err="1" smtClean="0">
                <a:solidFill>
                  <a:srgbClr val="7030A0"/>
                </a:solidFill>
              </a:rPr>
              <a:t>–Єлліс</a:t>
            </a:r>
            <a:r>
              <a:rPr lang="uk-UA" dirty="0" smtClean="0">
                <a:solidFill>
                  <a:srgbClr val="7030A0"/>
                </a:solidFill>
              </a:rPr>
              <a:t> Альберт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dirty="0"/>
              <a:t>С</a:t>
            </a:r>
            <a:r>
              <a:rPr lang="uk-UA" dirty="0" smtClean="0"/>
              <a:t>уть методу </a:t>
            </a:r>
            <a:r>
              <a:rPr lang="uk-UA" dirty="0"/>
              <a:t>полягає в тому, що спеціаліст, апелюючи до </a:t>
            </a:r>
            <a:r>
              <a:rPr lang="uk-UA" dirty="0" smtClean="0"/>
              <a:t>свідомості, </a:t>
            </a:r>
            <a:r>
              <a:rPr lang="uk-UA" dirty="0"/>
              <a:t>шляхом переконання формує правильне ставлення до оточуючої дійсності. Застосування цієї методики дозволяє знизити психологічну  напругу.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Windows\System32\config\systemprofile\Pictures\Albert_Ell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2454275" cy="324008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02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Як </a:t>
            </a:r>
            <a:r>
              <a:rPr lang="ru-RU" dirty="0" err="1" smtClean="0"/>
              <a:t>впоратися</a:t>
            </a:r>
            <a:r>
              <a:rPr lang="ru-RU" dirty="0" smtClean="0"/>
              <a:t> з </a:t>
            </a:r>
            <a:r>
              <a:rPr lang="ru-RU" dirty="0" err="1" smtClean="0"/>
              <a:t>траге</a:t>
            </a:r>
            <a:r>
              <a:rPr lang="uk-UA" dirty="0" smtClean="0"/>
              <a:t>дією?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Діти виявляються найбільш </a:t>
            </a:r>
            <a:r>
              <a:rPr lang="uk-UA" dirty="0" smtClean="0"/>
              <a:t>уразливими </a:t>
            </a:r>
            <a:r>
              <a:rPr lang="uk-UA" dirty="0"/>
              <a:t>і </a:t>
            </a:r>
            <a:r>
              <a:rPr lang="uk-UA" dirty="0" smtClean="0"/>
              <a:t>беззахисними </a:t>
            </a:r>
            <a:r>
              <a:rPr lang="uk-UA" dirty="0"/>
              <a:t>перед  </a:t>
            </a:r>
            <a:r>
              <a:rPr lang="uk-UA" dirty="0" smtClean="0"/>
              <a:t>катастрофами…</a:t>
            </a:r>
            <a:endParaRPr lang="ru-RU" dirty="0"/>
          </a:p>
          <a:p>
            <a:r>
              <a:rPr lang="uk-UA" dirty="0"/>
              <a:t>Що в кризовій ситуації важливо знати вчителю і шкільному психологові, до чого бути готовим, щоб допомогти дитині?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657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Гострота реакції може залежати від кількох факторів: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/>
              <a:t>ступінь залучення (знаходився в епіцентрі події, сам потрапив у заручники; серед заручників були рідні та близькі; стежив за подіями по телевізору</a:t>
            </a:r>
            <a:r>
              <a:rPr lang="uk-UA" dirty="0" smtClean="0"/>
              <a:t>);</a:t>
            </a:r>
          </a:p>
          <a:p>
            <a:r>
              <a:rPr lang="uk-UA" dirty="0" smtClean="0"/>
              <a:t>  </a:t>
            </a:r>
            <a:r>
              <a:rPr lang="uk-UA" dirty="0"/>
              <a:t>індивідуальні особливості (чутливість, наявність навичок опанування);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наявність попереднього травматичного досвіду (втрата близьких, був у ролі жертви або свідка катастрофи та ін.).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824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Фізичні реакції на травму  у дитини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збудження </a:t>
            </a:r>
          </a:p>
          <a:p>
            <a:r>
              <a:rPr lang="uk-UA" dirty="0" smtClean="0"/>
              <a:t>підвищена настороженість</a:t>
            </a:r>
          </a:p>
          <a:p>
            <a:r>
              <a:rPr lang="uk-UA" dirty="0" smtClean="0"/>
              <a:t>м'язова напруженість</a:t>
            </a:r>
          </a:p>
          <a:p>
            <a:r>
              <a:rPr lang="uk-UA" dirty="0" smtClean="0"/>
              <a:t>переривчастий пульс</a:t>
            </a:r>
          </a:p>
          <a:p>
            <a:r>
              <a:rPr lang="uk-UA" dirty="0" smtClean="0"/>
              <a:t>підвищене потовиділення</a:t>
            </a:r>
          </a:p>
          <a:p>
            <a:r>
              <a:rPr lang="uk-UA" dirty="0" smtClean="0"/>
              <a:t>зміна дихання</a:t>
            </a:r>
          </a:p>
          <a:p>
            <a:r>
              <a:rPr lang="uk-UA" dirty="0" smtClean="0"/>
              <a:t>розлад </a:t>
            </a:r>
            <a:r>
              <a:rPr lang="uk-UA" dirty="0"/>
              <a:t>шлунково-кишкового </a:t>
            </a:r>
            <a:r>
              <a:rPr lang="uk-UA" dirty="0" smtClean="0"/>
              <a:t>тракту</a:t>
            </a:r>
          </a:p>
          <a:p>
            <a:r>
              <a:rPr lang="uk-UA" dirty="0" smtClean="0"/>
              <a:t>порушення сну</a:t>
            </a:r>
          </a:p>
          <a:p>
            <a:r>
              <a:rPr lang="uk-UA" dirty="0" smtClean="0"/>
              <a:t>головний  </a:t>
            </a:r>
            <a:r>
              <a:rPr lang="uk-UA" dirty="0"/>
              <a:t>та інші </a:t>
            </a:r>
            <a:r>
              <a:rPr lang="uk-UA" dirty="0" smtClean="0"/>
              <a:t>види болю</a:t>
            </a:r>
            <a:endParaRPr lang="uk-UA" dirty="0"/>
          </a:p>
          <a:p>
            <a:r>
              <a:rPr lang="uk-UA" dirty="0" smtClean="0"/>
              <a:t>незвичайні </a:t>
            </a:r>
            <a:r>
              <a:rPr lang="uk-UA" dirty="0"/>
              <a:t>скарги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загострення </a:t>
            </a:r>
            <a:r>
              <a:rPr lang="uk-UA" dirty="0"/>
              <a:t>хронічних </a:t>
            </a:r>
            <a:r>
              <a:rPr lang="uk-UA" dirty="0" smtClean="0"/>
              <a:t>захворювань</a:t>
            </a:r>
          </a:p>
          <a:p>
            <a:r>
              <a:rPr lang="uk-UA" dirty="0" smtClean="0"/>
              <a:t>психосоматика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789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Поведінкові реакції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поведінкова регресія</a:t>
            </a:r>
          </a:p>
          <a:p>
            <a:r>
              <a:rPr lang="uk-UA" b="1" dirty="0" smtClean="0"/>
              <a:t>зміна </a:t>
            </a:r>
            <a:r>
              <a:rPr lang="uk-UA" b="1" dirty="0"/>
              <a:t>харчової </a:t>
            </a:r>
            <a:r>
              <a:rPr lang="uk-UA" b="1" dirty="0" smtClean="0"/>
              <a:t>поведінки</a:t>
            </a:r>
          </a:p>
          <a:p>
            <a:r>
              <a:rPr lang="uk-UA" b="1" dirty="0" smtClean="0"/>
              <a:t>обмеження </a:t>
            </a:r>
            <a:r>
              <a:rPr lang="uk-UA" b="1" dirty="0"/>
              <a:t>соціальних контактів аж до ізоляції, відходу в </a:t>
            </a:r>
            <a:r>
              <a:rPr lang="uk-UA" b="1" dirty="0" smtClean="0"/>
              <a:t>себе</a:t>
            </a:r>
          </a:p>
          <a:p>
            <a:r>
              <a:rPr lang="uk-UA" b="1" dirty="0" smtClean="0"/>
              <a:t>жорстке </a:t>
            </a:r>
            <a:r>
              <a:rPr lang="uk-UA" b="1" dirty="0"/>
              <a:t>дотримання чи заперечення культурних стандартів </a:t>
            </a:r>
            <a:r>
              <a:rPr lang="uk-UA" b="1" dirty="0" smtClean="0"/>
              <a:t>поведінки</a:t>
            </a:r>
            <a:endParaRPr lang="uk-UA" b="1" dirty="0"/>
          </a:p>
          <a:p>
            <a:r>
              <a:rPr lang="uk-UA" b="1" dirty="0" smtClean="0"/>
              <a:t>зміна </a:t>
            </a:r>
            <a:r>
              <a:rPr lang="uk-UA" b="1" dirty="0"/>
              <a:t>зовнішнього </a:t>
            </a:r>
            <a:r>
              <a:rPr lang="uk-UA" b="1" dirty="0" smtClean="0"/>
              <a:t>вигляду.</a:t>
            </a:r>
          </a:p>
          <a:p>
            <a:r>
              <a:rPr lang="uk-UA" b="1" dirty="0"/>
              <a:t>в</a:t>
            </a:r>
            <a:r>
              <a:rPr lang="uk-UA" b="1" dirty="0" smtClean="0"/>
              <a:t>ідсутність </a:t>
            </a:r>
            <a:r>
              <a:rPr lang="uk-UA" b="1" dirty="0"/>
              <a:t>контакту очей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уникання </a:t>
            </a:r>
            <a:r>
              <a:rPr lang="uk-UA" b="1" dirty="0"/>
              <a:t>будь-яких нагадувань, думок про </a:t>
            </a:r>
            <a:r>
              <a:rPr lang="uk-UA" b="1" dirty="0" smtClean="0"/>
              <a:t>подію</a:t>
            </a:r>
          </a:p>
          <a:p>
            <a:r>
              <a:rPr lang="uk-UA" b="1" dirty="0" smtClean="0"/>
              <a:t>підвищення </a:t>
            </a:r>
            <a:r>
              <a:rPr lang="uk-UA" b="1" dirty="0"/>
              <a:t>імпульсивності поведінки. </a:t>
            </a:r>
            <a:endParaRPr lang="uk-UA" b="1" dirty="0" smtClean="0"/>
          </a:p>
          <a:p>
            <a:r>
              <a:rPr lang="uk-UA" b="1" dirty="0"/>
              <a:t>п</a:t>
            </a:r>
            <a:r>
              <a:rPr lang="uk-UA" b="1" dirty="0" smtClean="0"/>
              <a:t>ідвищення </a:t>
            </a:r>
            <a:r>
              <a:rPr lang="uk-UA" b="1" dirty="0"/>
              <a:t>конфліктності (особливо у підлітків</a:t>
            </a:r>
            <a:r>
              <a:rPr lang="uk-UA" b="1" dirty="0" smtClean="0"/>
              <a:t>).</a:t>
            </a:r>
          </a:p>
          <a:p>
            <a:r>
              <a:rPr lang="uk-UA" b="1" dirty="0" smtClean="0"/>
              <a:t>відмова </a:t>
            </a:r>
            <a:r>
              <a:rPr lang="uk-UA" b="1" dirty="0"/>
              <a:t>йти в школу. </a:t>
            </a:r>
            <a:endParaRPr lang="uk-UA" b="1" dirty="0" smtClean="0"/>
          </a:p>
          <a:p>
            <a:r>
              <a:rPr lang="uk-UA" b="1" dirty="0"/>
              <a:t>с</a:t>
            </a:r>
            <a:r>
              <a:rPr lang="uk-UA" b="1" dirty="0" smtClean="0"/>
              <a:t>творення </a:t>
            </a:r>
            <a:r>
              <a:rPr lang="uk-UA" b="1" dirty="0"/>
              <a:t>системи зовнішніх віх стабільності, передбачуваності світу (забобони, прикмети).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75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153988"/>
            <a:ext cx="8042096" cy="215533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Під </a:t>
            </a:r>
            <a:r>
              <a:rPr lang="uk-UA" dirty="0"/>
              <a:t>час  збройного конфлікту чи  іншої надзвичайної ситуації велика </a:t>
            </a:r>
            <a:r>
              <a:rPr lang="uk-UA" dirty="0" smtClean="0"/>
              <a:t>кількість </a:t>
            </a:r>
            <a:r>
              <a:rPr lang="uk-UA" dirty="0"/>
              <a:t>людей  </a:t>
            </a:r>
            <a:r>
              <a:rPr lang="uk-UA" dirty="0" smtClean="0"/>
              <a:t>перебуває під дією </a:t>
            </a:r>
            <a:r>
              <a:rPr lang="uk-UA" dirty="0" err="1" smtClean="0"/>
              <a:t>психотравмуючих</a:t>
            </a:r>
            <a:r>
              <a:rPr lang="uk-UA" dirty="0" smtClean="0"/>
              <a:t> переживань.  </a:t>
            </a:r>
            <a:r>
              <a:rPr lang="uk-UA" dirty="0"/>
              <a:t>Люди отримують </a:t>
            </a:r>
            <a:r>
              <a:rPr lang="uk-UA" dirty="0" smtClean="0"/>
              <a:t> </a:t>
            </a:r>
            <a:r>
              <a:rPr lang="uk-UA" dirty="0"/>
              <a:t>важкий травматичний </a:t>
            </a:r>
            <a:r>
              <a:rPr lang="uk-UA" dirty="0" smtClean="0"/>
              <a:t>досвід:  </a:t>
            </a:r>
            <a:r>
              <a:rPr lang="uk-UA" dirty="0"/>
              <a:t>вони є свідками або учасниками подій</a:t>
            </a:r>
            <a:r>
              <a:rPr lang="uk-UA" dirty="0" smtClean="0"/>
              <a:t>, з  </a:t>
            </a:r>
            <a:r>
              <a:rPr lang="uk-UA" dirty="0"/>
              <a:t>якими  їх свідомість не в силі змиритися. </a:t>
            </a:r>
            <a:r>
              <a:rPr lang="uk-UA" dirty="0" smtClean="0"/>
              <a:t> За </a:t>
            </a:r>
            <a:r>
              <a:rPr lang="uk-UA" dirty="0"/>
              <a:t>інтенсивністю переживань травматичний стрес  є </a:t>
            </a:r>
            <a:r>
              <a:rPr lang="uk-UA" dirty="0" err="1"/>
              <a:t>співмірним</a:t>
            </a:r>
            <a:r>
              <a:rPr lang="uk-UA" dirty="0"/>
              <a:t>  з усім попереднім життям.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Через </a:t>
            </a:r>
            <a:r>
              <a:rPr lang="uk-UA" dirty="0"/>
              <a:t>це він стає найбільш суттєвою подією життя  і сприймається таким собі «водорозділом»  між життям «до» і життям «після»…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D:\dokumenty\малюнки\пр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 bwMode="auto">
          <a:xfrm>
            <a:off x="2411760" y="548680"/>
            <a:ext cx="4608512" cy="29602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473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Когнітивні реакції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/>
              <a:t>труднощі концентрації і </a:t>
            </a:r>
            <a:r>
              <a:rPr lang="uk-UA" dirty="0" smtClean="0"/>
              <a:t>переключення</a:t>
            </a:r>
          </a:p>
          <a:p>
            <a:r>
              <a:rPr lang="uk-UA" dirty="0" smtClean="0"/>
              <a:t> </a:t>
            </a:r>
            <a:r>
              <a:rPr lang="uk-UA" dirty="0"/>
              <a:t>прийняття будь-яких </a:t>
            </a:r>
            <a:r>
              <a:rPr lang="uk-UA" dirty="0" smtClean="0"/>
              <a:t>рішень</a:t>
            </a:r>
          </a:p>
          <a:p>
            <a:r>
              <a:rPr lang="uk-UA" dirty="0" smtClean="0"/>
              <a:t> </a:t>
            </a:r>
            <a:r>
              <a:rPr lang="uk-UA" dirty="0"/>
              <a:t>думка скаче (або, навпаки, розумовий процес сповільнюється</a:t>
            </a:r>
            <a:r>
              <a:rPr lang="uk-UA" dirty="0" smtClean="0"/>
              <a:t>)</a:t>
            </a:r>
          </a:p>
          <a:p>
            <a:r>
              <a:rPr lang="uk-UA" dirty="0" smtClean="0"/>
              <a:t> </a:t>
            </a:r>
            <a:r>
              <a:rPr lang="uk-UA" dirty="0"/>
              <a:t>зниження академічної успішності.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08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Особистісні реакції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/>
              <a:t>зміна системи уявлень про світ, про себе та </a:t>
            </a:r>
            <a:r>
              <a:rPr lang="uk-UA" dirty="0" smtClean="0"/>
              <a:t>інших</a:t>
            </a:r>
          </a:p>
          <a:p>
            <a:r>
              <a:rPr lang="uk-UA" dirty="0" smtClean="0"/>
              <a:t> </a:t>
            </a:r>
            <a:r>
              <a:rPr lang="uk-UA" dirty="0"/>
              <a:t>з</a:t>
            </a:r>
            <a:r>
              <a:rPr lang="uk-UA" dirty="0" smtClean="0"/>
              <a:t>міна </a:t>
            </a:r>
            <a:r>
              <a:rPr lang="uk-UA" dirty="0"/>
              <a:t>ціннісно-смислової </a:t>
            </a:r>
            <a:r>
              <a:rPr lang="uk-UA" dirty="0" smtClean="0"/>
              <a:t>сфери</a:t>
            </a:r>
          </a:p>
          <a:p>
            <a:r>
              <a:rPr lang="uk-UA" dirty="0" smtClean="0"/>
              <a:t> труднощі у переживанні почуття </a:t>
            </a:r>
            <a:r>
              <a:rPr lang="uk-UA" dirty="0"/>
              <a:t>довіри, відкритості, безпеки. </a:t>
            </a:r>
            <a:endParaRPr lang="uk-UA" dirty="0" smtClean="0"/>
          </a:p>
          <a:p>
            <a:r>
              <a:rPr lang="uk-UA" dirty="0"/>
              <a:t>з</a:t>
            </a:r>
            <a:r>
              <a:rPr lang="uk-UA" dirty="0" smtClean="0"/>
              <a:t>вуження </a:t>
            </a:r>
            <a:r>
              <a:rPr lang="uk-UA" dirty="0"/>
              <a:t>перспективи </a:t>
            </a:r>
            <a:r>
              <a:rPr lang="uk-UA" dirty="0" smtClean="0"/>
              <a:t>майбутнього</a:t>
            </a:r>
          </a:p>
          <a:p>
            <a:r>
              <a:rPr lang="uk-UA" dirty="0" smtClean="0"/>
              <a:t> </a:t>
            </a:r>
            <a:r>
              <a:rPr lang="uk-UA" dirty="0"/>
              <a:t>в</a:t>
            </a:r>
            <a:r>
              <a:rPr lang="uk-UA" dirty="0" smtClean="0"/>
              <a:t>ідчуття </a:t>
            </a:r>
            <a:r>
              <a:rPr lang="uk-UA" dirty="0"/>
              <a:t>безглуздості життя та світу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2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Емоційні реакції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r>
              <a:rPr lang="uk-UA" dirty="0"/>
              <a:t>загальний </a:t>
            </a:r>
            <a:r>
              <a:rPr lang="uk-UA" dirty="0" err="1" smtClean="0"/>
              <a:t>дистрес</a:t>
            </a:r>
            <a:endParaRPr lang="uk-UA" dirty="0"/>
          </a:p>
          <a:p>
            <a:r>
              <a:rPr lang="uk-UA" dirty="0" smtClean="0"/>
              <a:t> </a:t>
            </a:r>
            <a:r>
              <a:rPr lang="uk-UA" dirty="0"/>
              <a:t>гнів і </a:t>
            </a:r>
            <a:r>
              <a:rPr lang="uk-UA" dirty="0" smtClean="0"/>
              <a:t>ворожість</a:t>
            </a:r>
          </a:p>
          <a:p>
            <a:r>
              <a:rPr lang="uk-UA" dirty="0" smtClean="0"/>
              <a:t> </a:t>
            </a:r>
            <a:r>
              <a:rPr lang="uk-UA" dirty="0"/>
              <a:t>депресія, </a:t>
            </a:r>
            <a:r>
              <a:rPr lang="uk-UA" dirty="0" smtClean="0"/>
              <a:t>тривожність</a:t>
            </a:r>
          </a:p>
          <a:p>
            <a:r>
              <a:rPr lang="uk-UA" dirty="0" smtClean="0"/>
              <a:t> </a:t>
            </a:r>
            <a:r>
              <a:rPr lang="uk-UA" dirty="0"/>
              <a:t>страх, паніка, почуття безпорадності і </a:t>
            </a:r>
            <a:r>
              <a:rPr lang="uk-UA" dirty="0" smtClean="0"/>
              <a:t>безсилля</a:t>
            </a:r>
          </a:p>
          <a:p>
            <a:r>
              <a:rPr lang="uk-UA" dirty="0" smtClean="0"/>
              <a:t> </a:t>
            </a:r>
            <a:r>
              <a:rPr lang="uk-UA" dirty="0"/>
              <a:t>почуття провини, сорому, відрази до себе, звинувачення </a:t>
            </a:r>
            <a:r>
              <a:rPr lang="uk-UA" dirty="0" smtClean="0"/>
              <a:t>інших</a:t>
            </a:r>
          </a:p>
          <a:p>
            <a:r>
              <a:rPr lang="uk-UA" dirty="0" smtClean="0"/>
              <a:t> </a:t>
            </a:r>
            <a:r>
              <a:rPr lang="uk-UA" dirty="0"/>
              <a:t>е</a:t>
            </a:r>
            <a:r>
              <a:rPr lang="uk-UA" dirty="0" smtClean="0"/>
              <a:t>моційна </a:t>
            </a:r>
            <a:r>
              <a:rPr lang="uk-UA" dirty="0"/>
              <a:t>нестабільність </a:t>
            </a:r>
            <a:r>
              <a:rPr lang="uk-UA" smtClean="0"/>
              <a:t>(зміни </a:t>
            </a:r>
            <a:r>
              <a:rPr lang="uk-UA" dirty="0"/>
              <a:t>настрою</a:t>
            </a:r>
            <a:r>
              <a:rPr lang="uk-UA" dirty="0" smtClean="0"/>
              <a:t>)</a:t>
            </a:r>
          </a:p>
          <a:p>
            <a:r>
              <a:rPr lang="uk-UA" dirty="0" smtClean="0"/>
              <a:t> апатія</a:t>
            </a:r>
          </a:p>
          <a:p>
            <a:r>
              <a:rPr lang="uk-UA" dirty="0" smtClean="0"/>
              <a:t> </a:t>
            </a:r>
            <a:r>
              <a:rPr lang="uk-UA" dirty="0"/>
              <a:t>в</a:t>
            </a:r>
            <a:r>
              <a:rPr lang="uk-UA" dirty="0" smtClean="0"/>
              <a:t>ідчуття </a:t>
            </a:r>
            <a:r>
              <a:rPr lang="uk-UA" dirty="0"/>
              <a:t>несправедливості того, що </a:t>
            </a:r>
            <a:r>
              <a:rPr lang="uk-UA" dirty="0" smtClean="0"/>
              <a:t>сталося</a:t>
            </a:r>
          </a:p>
          <a:p>
            <a:r>
              <a:rPr lang="uk-UA" dirty="0" smtClean="0"/>
              <a:t> </a:t>
            </a:r>
            <a:r>
              <a:rPr lang="uk-UA" dirty="0"/>
              <a:t>з</a:t>
            </a:r>
            <a:r>
              <a:rPr lang="uk-UA" dirty="0" smtClean="0"/>
              <a:t>лість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1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Слід враховувати: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r>
              <a:rPr lang="uk-UA" dirty="0" smtClean="0"/>
              <a:t> </a:t>
            </a:r>
            <a:r>
              <a:rPr lang="uk-UA" dirty="0"/>
              <a:t>те, як зазвичай поводиться дитина;</a:t>
            </a:r>
            <a:endParaRPr lang="ru-RU" dirty="0"/>
          </a:p>
          <a:p>
            <a:r>
              <a:rPr lang="uk-UA" dirty="0" smtClean="0"/>
              <a:t> </a:t>
            </a:r>
            <a:r>
              <a:rPr lang="uk-UA" dirty="0"/>
              <a:t>культурно-етнічні особливості реагування;</a:t>
            </a:r>
            <a:endParaRPr lang="ru-RU" dirty="0"/>
          </a:p>
          <a:p>
            <a:r>
              <a:rPr lang="uk-UA" dirty="0" smtClean="0"/>
              <a:t>наявність </a:t>
            </a:r>
            <a:r>
              <a:rPr lang="uk-UA" dirty="0"/>
              <a:t>попереднього травматичного досвіду</a:t>
            </a:r>
            <a:r>
              <a:rPr lang="uk-UA" dirty="0" smtClean="0"/>
              <a:t>;</a:t>
            </a:r>
            <a:endParaRPr lang="uk-UA" dirty="0"/>
          </a:p>
          <a:p>
            <a:r>
              <a:rPr lang="uk-UA" dirty="0" smtClean="0"/>
              <a:t> </a:t>
            </a:r>
            <a:r>
              <a:rPr lang="uk-UA" dirty="0"/>
              <a:t>індивідуальні та вікові особливості.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9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Дії педагога: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/>
              <a:t>• Одне з </a:t>
            </a:r>
            <a:r>
              <a:rPr lang="uk-UA" dirty="0" smtClean="0"/>
              <a:t>найважливіших завдань </a:t>
            </a:r>
            <a:r>
              <a:rPr lang="uk-UA" dirty="0"/>
              <a:t>- впоратися зі своїми власними цілком природними </a:t>
            </a:r>
            <a:r>
              <a:rPr lang="uk-UA" dirty="0" smtClean="0"/>
              <a:t>почуттями </a:t>
            </a:r>
            <a:r>
              <a:rPr lang="uk-UA" dirty="0"/>
              <a:t>безпорадності, страху, гніву.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П</a:t>
            </a:r>
            <a:r>
              <a:rPr lang="uk-UA" dirty="0" smtClean="0"/>
              <a:t>ідтримка</a:t>
            </a:r>
            <a:r>
              <a:rPr lang="uk-UA" dirty="0"/>
              <a:t>. Відновлення почуття безпеки і довіри</a:t>
            </a:r>
            <a:r>
              <a:rPr lang="uk-UA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Допомогти батькам дитини</a:t>
            </a:r>
            <a:r>
              <a:rPr lang="uk-UA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Дати можливість говорити, заохочувати потребу виговоритися, але не змушувати</a:t>
            </a:r>
            <a:r>
              <a:rPr lang="uk-UA" dirty="0" smtClean="0"/>
              <a:t>, </a:t>
            </a:r>
            <a:r>
              <a:rPr lang="uk-UA" dirty="0"/>
              <a:t>не боятися пауз. </a:t>
            </a:r>
            <a:endParaRPr lang="uk-UA" dirty="0" smtClean="0"/>
          </a:p>
          <a:p>
            <a:r>
              <a:rPr lang="uk-UA" dirty="0" smtClean="0"/>
              <a:t>Іноді </a:t>
            </a:r>
            <a:r>
              <a:rPr lang="uk-UA" dirty="0"/>
              <a:t>важливо просто бути поруч.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</a:t>
            </a:r>
            <a:r>
              <a:rPr lang="uk-UA" dirty="0" smtClean="0"/>
              <a:t>Не </a:t>
            </a:r>
            <a:r>
              <a:rPr lang="uk-UA" dirty="0"/>
              <a:t>нав'язувати своїх пояснень того , що сталося і почуттів, що переповнюють людину</a:t>
            </a:r>
            <a:r>
              <a:rPr lang="uk-UA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Виявити дітей групи ризику, при необхідності направити до фахівця.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1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Дії педагога: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/>
              <a:t>Основні методи, які може використовувати психолог / </a:t>
            </a:r>
            <a:r>
              <a:rPr lang="uk-UA" b="1" dirty="0" smtClean="0"/>
              <a:t>вчитель, </a:t>
            </a:r>
            <a:r>
              <a:rPr lang="uk-UA" b="1" dirty="0"/>
              <a:t>- розмовні, малюнкові , ігрові.</a:t>
            </a:r>
            <a:endParaRPr lang="ru-RU" b="1" dirty="0"/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 </a:t>
            </a:r>
            <a:r>
              <a:rPr lang="uk-UA" b="1" dirty="0"/>
              <a:t>Дати можливість дитині висловлюватися, але не </a:t>
            </a:r>
            <a:r>
              <a:rPr lang="uk-UA" b="1" dirty="0" smtClean="0"/>
              <a:t>примушувати говорити</a:t>
            </a:r>
            <a:endParaRPr lang="ru-RU" b="1" dirty="0"/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 </a:t>
            </a:r>
            <a:r>
              <a:rPr lang="uk-UA" b="1" dirty="0"/>
              <a:t>У випадках, коли дитині важко або неможливо говорити про подію, потрібно використовувати рисункові або ігрові </a:t>
            </a:r>
            <a:r>
              <a:rPr lang="uk-UA" b="1" dirty="0" smtClean="0"/>
              <a:t>методи: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- разом </a:t>
            </a:r>
            <a:r>
              <a:rPr lang="uk-UA" b="1" dirty="0"/>
              <a:t>з дітьми намалювати або написати книгу, </a:t>
            </a:r>
            <a:r>
              <a:rPr lang="uk-UA" b="1" dirty="0" smtClean="0"/>
              <a:t>    присвятити </a:t>
            </a:r>
            <a:r>
              <a:rPr lang="uk-UA" b="1" dirty="0"/>
              <a:t>її загиблим товаришам;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- випустити </a:t>
            </a:r>
            <a:r>
              <a:rPr lang="uk-UA" b="1" dirty="0"/>
              <a:t>газету з малюнками (повісити її в класі, дати можливість вносити зміни; звертати на неї увагу гостей, фотографувати</a:t>
            </a:r>
            <a:r>
              <a:rPr lang="uk-UA" b="1" dirty="0" smtClean="0"/>
              <a:t>);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</a:t>
            </a:r>
            <a:r>
              <a:rPr lang="uk-UA" b="1" dirty="0" smtClean="0"/>
              <a:t>- малювати </a:t>
            </a:r>
            <a:r>
              <a:rPr lang="uk-UA" b="1" dirty="0"/>
              <a:t>різні аспекти того, що сталося;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- виготовити </a:t>
            </a:r>
            <a:r>
              <a:rPr lang="uk-UA" b="1" dirty="0"/>
              <a:t>колаж на основі оповідання дітей про трагедію</a:t>
            </a:r>
            <a:r>
              <a:rPr lang="uk-UA" b="1" dirty="0" smtClean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54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Дошкільний вік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175381"/>
              </p:ext>
            </p:extLst>
          </p:nvPr>
        </p:nvGraphicFramePr>
        <p:xfrm>
          <a:off x="457200" y="1886998"/>
          <a:ext cx="8229600" cy="3969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Симптоми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Допомога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152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Безпорадність і пасивність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Забезпечення підтримки, відпочинку, комфорту, гарне харчування, можливість грати, малювати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 err="1">
                          <a:effectLst/>
                        </a:rPr>
                        <a:t>Генералізований</a:t>
                      </a:r>
                      <a:r>
                        <a:rPr lang="uk-UA" sz="1100" dirty="0">
                          <a:effectLst/>
                        </a:rPr>
                        <a:t> страх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відновлення захисту з боку дорослих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Тривожна прихильність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(чіпляється за дорослого,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відмовляється залишатися один)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Забезпечення постійної турботи і догляду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Поведінкова регресія (смоктання пальця, енурез, лепетання)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не </a:t>
                      </a:r>
                      <a:r>
                        <a:rPr lang="uk-UA" sz="1100" dirty="0" smtClean="0">
                          <a:effectLst/>
                        </a:rPr>
                        <a:t>сварити, </a:t>
                      </a:r>
                      <a:r>
                        <a:rPr lang="uk-UA" sz="1100" dirty="0">
                          <a:effectLst/>
                        </a:rPr>
                        <a:t>перетерпіти ці тимчасові явища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Розлади сну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Заохочення розповідей про те, що сниться; посидіти з дитиною перед сном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Недостатність вербалізації - елективний </a:t>
                      </a:r>
                      <a:r>
                        <a:rPr lang="uk-UA" sz="1100" dirty="0" err="1">
                          <a:effectLst/>
                        </a:rPr>
                        <a:t>мутизм</a:t>
                      </a:r>
                      <a:r>
                        <a:rPr lang="uk-UA" sz="1100" dirty="0">
                          <a:effectLst/>
                        </a:rPr>
                        <a:t>, повторювані програвання того, що сталося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Допомога у вербалізації спільних почуттів, скарг, того, що турбує дитину. Дати можливість програти травматичні події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Соматичні скарги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Допомога в ідентифікації випробуваних під час події тілесних відчуттів, зняття м'язового напруження, відновлення дихання, релаксація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3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Молодший шкільний вік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68970"/>
              </p:ext>
            </p:extLst>
          </p:nvPr>
        </p:nvGraphicFramePr>
        <p:xfrm>
          <a:off x="457200" y="2293842"/>
          <a:ext cx="8229600" cy="3156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2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Заглиблення у власні  дії під час події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Допомога у вираженні прихованих переживань події, почуттів, думок з приводу того, що сталося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Специфічні страхи, які  запускаються спогадами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Допомога в ідентифікації та вираженні спогадів, тривог, занепокоєння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Перекази і програвання події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Дати можливість говорити і грати, пояснити, що почуття і реакції дитини нормальні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Порушення сну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Підтримка  розповідями  про зміст снів, висловлення  почуттів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Турбота про свою безпеку   та  безпеку інших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Допомогти поділитися занепокоєнням, тривогами,заспокоїти реалістичною інформацією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Соматичні скарги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Допомогти ідентифікувати випробувані під час події тілесні відчуття, зняття м'язового напруження, відновлення дихання, релаксація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Турбота про </a:t>
                      </a:r>
                      <a:r>
                        <a:rPr lang="uk-UA" sz="1100" dirty="0" smtClean="0">
                          <a:effectLst/>
                        </a:rPr>
                        <a:t>інших   жертв  і  </a:t>
                      </a:r>
                      <a:r>
                        <a:rPr lang="uk-UA" sz="1100" dirty="0">
                          <a:effectLst/>
                        </a:rPr>
                        <a:t>їх </a:t>
                      </a:r>
                      <a:r>
                        <a:rPr lang="uk-UA" sz="1100" dirty="0" smtClean="0">
                          <a:effectLst/>
                        </a:rPr>
                        <a:t>сім‘ї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Заохочення конструктивних дій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8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Підлітковий вік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845810"/>
              </p:ext>
            </p:extLst>
          </p:nvPr>
        </p:nvGraphicFramePr>
        <p:xfrm>
          <a:off x="457200" y="2057368"/>
          <a:ext cx="8229600" cy="3611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Погляд з боку, сором, вина, страх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Спонукання до обговорення події,пов'язаних з ним почуттів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Соматич</a:t>
                      </a:r>
                      <a:r>
                        <a:rPr lang="uk-UA" sz="1000" dirty="0">
                          <a:effectLst/>
                        </a:rPr>
                        <a:t>ні  скарги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Допомогти ідентифікувати випробувані під час події тілесні відчуття, зняття м'язового напруження, відновлення дихання, релаксація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Тривожне осмислення своїх страхів, емоційних реакцій, страх здаватися ненормальним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Допомога в усвідомленні своїх почуттів, в розумінні того, що здатність переживати такий страх - ознака дорослості; заохочення розуміння і підтримки в середовищі однолітків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Посттравматичні зриви (зловживання алкоголем, наркотиками, </a:t>
                      </a:r>
                      <a:r>
                        <a:rPr lang="uk-UA" sz="1100" smtClean="0">
                          <a:effectLst/>
                        </a:rPr>
                        <a:t>конфліктна поведінка)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 Допомога в розумінні того, що така поведінка - спроба блокувати свої реакції. Допомога в усвідомленні реакцій, розширення уявлень про форми </a:t>
                      </a:r>
                      <a:r>
                        <a:rPr lang="uk-UA" sz="1100" dirty="0" smtClean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поведінки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Різкі зміни в міжособистісних відносинах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Обговорення можливих труднощів у відносинах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з однолітками і сім'єю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Заперечення труднощів, пов'язаних з пережитими подіями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 Дати інформацію, де може отримати допомогу у разі потреби. Інформаційна підтримка. Відстеження стану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Радикальні зміни життєвих установок, що впливають на формування ідентичності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Пов'язати зміни установок з впливом травми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0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Дяку</a:t>
            </a:r>
            <a:r>
              <a:rPr lang="uk-UA" dirty="0" err="1" smtClean="0"/>
              <a:t>ємо</a:t>
            </a:r>
            <a:r>
              <a:rPr lang="uk-UA" dirty="0" smtClean="0"/>
              <a:t> за увагу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uk-UA" sz="2300" dirty="0" smtClean="0"/>
              <a:t>Підготувала:</a:t>
            </a:r>
          </a:p>
          <a:p>
            <a:pPr algn="r"/>
            <a:r>
              <a:rPr lang="uk-UA" sz="2300" dirty="0"/>
              <a:t>п</a:t>
            </a:r>
            <a:r>
              <a:rPr lang="uk-UA" sz="2300" dirty="0" smtClean="0"/>
              <a:t>сихолог </a:t>
            </a:r>
          </a:p>
          <a:p>
            <a:pPr algn="r"/>
            <a:r>
              <a:rPr lang="uk-UA" sz="2300" dirty="0" smtClean="0"/>
              <a:t>Бережанської ЗОШ І-ІІІ ст.№2</a:t>
            </a:r>
          </a:p>
          <a:p>
            <a:pPr algn="r"/>
            <a:r>
              <a:rPr lang="uk-UA" sz="2300" dirty="0" err="1" smtClean="0"/>
              <a:t>Кульчицька</a:t>
            </a:r>
            <a:r>
              <a:rPr lang="uk-UA" sz="2300" dirty="0" smtClean="0"/>
              <a:t> </a:t>
            </a:r>
            <a:r>
              <a:rPr lang="uk-UA" sz="2300" dirty="0" err="1" smtClean="0"/>
              <a:t>–Ручка</a:t>
            </a:r>
            <a:r>
              <a:rPr lang="uk-UA" sz="2300" dirty="0" smtClean="0"/>
              <a:t> Н.Р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886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Психологічний аспект </a:t>
            </a:r>
            <a:r>
              <a:rPr lang="uk-UA" dirty="0" err="1"/>
              <a:t>травмуючої</a:t>
            </a:r>
            <a:r>
              <a:rPr lang="uk-UA" dirty="0"/>
              <a:t> події визначається </a:t>
            </a:r>
            <a:r>
              <a:rPr lang="uk-UA" dirty="0" smtClean="0"/>
              <a:t>комбінацією </a:t>
            </a:r>
            <a:r>
              <a:rPr lang="uk-UA" dirty="0"/>
              <a:t>5 критеріїв: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3356992"/>
            <a:ext cx="7772400" cy="2664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Виникненням надзвичайної ситуації, яка  спричиняє </a:t>
            </a:r>
            <a:r>
              <a:rPr lang="uk-UA" sz="8000" b="1" dirty="0" err="1">
                <a:solidFill>
                  <a:schemeClr val="accent1">
                    <a:lumMod val="50000"/>
                  </a:schemeClr>
                </a:solidFill>
              </a:rPr>
              <a:t>дистрес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 у окремих людей і суспільства в цілому. 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8000" b="1" dirty="0" err="1">
                <a:solidFill>
                  <a:schemeClr val="accent1">
                    <a:lumMod val="50000"/>
                  </a:schemeClr>
                </a:solidFill>
              </a:rPr>
              <a:t>Причинно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8000" b="1" dirty="0" smtClean="0">
                <a:solidFill>
                  <a:schemeClr val="accent1">
                    <a:lumMod val="50000"/>
                  </a:schemeClr>
                </a:solidFill>
              </a:rPr>
              <a:t>обумовленими матеріальними втратами, 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що погіршують умови проживання людей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8000" b="1" dirty="0" smtClean="0">
                <a:solidFill>
                  <a:schemeClr val="accent1">
                    <a:lumMod val="50000"/>
                  </a:schemeClr>
                </a:solidFill>
              </a:rPr>
              <a:t>Велико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ю</a:t>
            </a:r>
            <a:r>
              <a:rPr lang="uk-UA" sz="8000" b="1" dirty="0" smtClean="0">
                <a:solidFill>
                  <a:schemeClr val="accent1">
                    <a:lumMod val="50000"/>
                  </a:schemeClr>
                </a:solidFill>
              </a:rPr>
              <a:t> кількістю 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жертв або травмованих чи постраждалих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8000" b="1" dirty="0" smtClean="0">
                <a:solidFill>
                  <a:schemeClr val="accent1">
                    <a:lumMod val="50000"/>
                  </a:schemeClr>
                </a:solidFill>
              </a:rPr>
              <a:t>Руйнуванням 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засобів, призначених для порятунку і захисту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8000" b="1" dirty="0" smtClean="0">
                <a:solidFill>
                  <a:schemeClr val="accent1">
                    <a:lumMod val="50000"/>
                  </a:schemeClr>
                </a:solidFill>
              </a:rPr>
              <a:t>Призупиненням  </a:t>
            </a:r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процесу надання звичних  для спільноти послуг ( забезпечення водою, харчами тощо…)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8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35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3666331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/>
              <a:t>В звичному житті людина діє, опираючись на власні уявлення про світ і про себе. Ці уявлення формуються протягом життя і творять досвід людини. Кожен з нас має свою особисту неповторну модель світу і модель свого «Я».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uk-UA" sz="2000" i="1" dirty="0"/>
              <a:t> 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24" name="Текст 23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186583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sz="9600" b="1" dirty="0">
                <a:solidFill>
                  <a:schemeClr val="tx1"/>
                </a:solidFill>
              </a:rPr>
              <a:t>Окрім  того існують базові уявлення про світ  і про  себе, які визначають нашу схожість з іншими . З віком  ці уявлення міняються, але і у зрілому віці є досить стійкими і тримають особистість у власному полоні . Саме тому їх називають «</a:t>
            </a:r>
            <a:r>
              <a:rPr lang="uk-UA" sz="9600" b="1" dirty="0" smtClean="0">
                <a:solidFill>
                  <a:schemeClr val="tx1"/>
                </a:solidFill>
              </a:rPr>
              <a:t>базовими </a:t>
            </a:r>
            <a:r>
              <a:rPr lang="uk-UA" sz="9600" b="1" dirty="0">
                <a:solidFill>
                  <a:schemeClr val="tx1"/>
                </a:solidFill>
              </a:rPr>
              <a:t>ілюзіями</a:t>
            </a:r>
            <a:r>
              <a:rPr lang="uk-UA" sz="9600" b="1" dirty="0" smtClean="0">
                <a:solidFill>
                  <a:schemeClr val="tx1"/>
                </a:solidFill>
              </a:rPr>
              <a:t>»:</a:t>
            </a:r>
            <a:endParaRPr lang="ru-RU" sz="9600" b="1" dirty="0">
              <a:solidFill>
                <a:schemeClr val="tx1"/>
              </a:solidFill>
            </a:endParaRPr>
          </a:p>
          <a:p>
            <a:pPr marL="1143000" indent="-1143000" algn="just">
              <a:buFont typeface="Arial" pitchFamily="34" charset="0"/>
              <a:buChar char="•"/>
            </a:pPr>
            <a:r>
              <a:rPr lang="uk-UA" sz="9600" b="1" dirty="0" smtClean="0">
                <a:solidFill>
                  <a:schemeClr val="tx1"/>
                </a:solidFill>
              </a:rPr>
              <a:t>ілюзія </a:t>
            </a:r>
            <a:r>
              <a:rPr lang="uk-UA" sz="9600" b="1" dirty="0">
                <a:solidFill>
                  <a:schemeClr val="tx1"/>
                </a:solidFill>
              </a:rPr>
              <a:t>власного </a:t>
            </a:r>
            <a:r>
              <a:rPr lang="uk-UA" sz="9600" b="1" dirty="0" smtClean="0">
                <a:solidFill>
                  <a:schemeClr val="tx1"/>
                </a:solidFill>
              </a:rPr>
              <a:t>безсмертя</a:t>
            </a:r>
            <a:endParaRPr lang="ru-RU" sz="9600" b="1" dirty="0">
              <a:solidFill>
                <a:schemeClr val="tx1"/>
              </a:solidFill>
            </a:endParaRPr>
          </a:p>
          <a:p>
            <a:pPr marL="1143000" indent="-1143000" algn="just">
              <a:buFont typeface="Arial" pitchFamily="34" charset="0"/>
              <a:buChar char="•"/>
            </a:pPr>
            <a:r>
              <a:rPr lang="uk-UA" sz="9600" b="1" dirty="0" smtClean="0">
                <a:solidFill>
                  <a:schemeClr val="tx1"/>
                </a:solidFill>
              </a:rPr>
              <a:t>ілюзія </a:t>
            </a:r>
            <a:r>
              <a:rPr lang="uk-UA" sz="9600" b="1" dirty="0">
                <a:solidFill>
                  <a:schemeClr val="tx1"/>
                </a:solidFill>
              </a:rPr>
              <a:t>простоти і зрозумілості </a:t>
            </a:r>
            <a:r>
              <a:rPr lang="uk-UA" sz="9600" b="1" dirty="0" smtClean="0">
                <a:solidFill>
                  <a:schemeClr val="tx1"/>
                </a:solidFill>
              </a:rPr>
              <a:t>світу</a:t>
            </a:r>
            <a:endParaRPr lang="ru-RU" sz="9600" b="1" dirty="0">
              <a:solidFill>
                <a:schemeClr val="tx1"/>
              </a:solidFill>
            </a:endParaRPr>
          </a:p>
          <a:p>
            <a:pPr marL="1143000" indent="-1143000" algn="just">
              <a:buFont typeface="Arial" pitchFamily="34" charset="0"/>
              <a:buChar char="•"/>
            </a:pPr>
            <a:r>
              <a:rPr lang="uk-UA" sz="9600" b="1" dirty="0" smtClean="0">
                <a:solidFill>
                  <a:schemeClr val="tx1"/>
                </a:solidFill>
              </a:rPr>
              <a:t>ілюзія </a:t>
            </a:r>
            <a:r>
              <a:rPr lang="uk-UA" sz="9600" b="1" dirty="0">
                <a:solidFill>
                  <a:schemeClr val="tx1"/>
                </a:solidFill>
              </a:rPr>
              <a:t>власної </a:t>
            </a:r>
            <a:r>
              <a:rPr lang="uk-UA" sz="9600" b="1" dirty="0" smtClean="0">
                <a:solidFill>
                  <a:schemeClr val="tx1"/>
                </a:solidFill>
              </a:rPr>
              <a:t>непогрішності</a:t>
            </a:r>
            <a:endParaRPr lang="ru-RU" sz="9600" b="1" dirty="0">
              <a:solidFill>
                <a:schemeClr val="tx1"/>
              </a:solidFill>
            </a:endParaRPr>
          </a:p>
          <a:p>
            <a:pPr algn="just"/>
            <a:r>
              <a:rPr lang="uk-UA" sz="9600" b="1" dirty="0" err="1">
                <a:solidFill>
                  <a:schemeClr val="tx1"/>
                </a:solidFill>
              </a:rPr>
              <a:t>Травмуюча</a:t>
            </a:r>
            <a:r>
              <a:rPr lang="uk-UA" sz="9600" b="1" dirty="0">
                <a:solidFill>
                  <a:schemeClr val="tx1"/>
                </a:solidFill>
              </a:rPr>
              <a:t> подія руйнує самі ці </a:t>
            </a:r>
            <a:r>
              <a:rPr lang="uk-UA" sz="9600" b="1" dirty="0" smtClean="0">
                <a:solidFill>
                  <a:schemeClr val="tx1"/>
                </a:solidFill>
              </a:rPr>
              <a:t>базові </a:t>
            </a:r>
            <a:r>
              <a:rPr lang="uk-UA" sz="9600" b="1" dirty="0">
                <a:solidFill>
                  <a:schemeClr val="tx1"/>
                </a:solidFill>
              </a:rPr>
              <a:t>уявлення</a:t>
            </a:r>
            <a:endParaRPr lang="ru-RU" sz="9600" b="1" dirty="0">
              <a:solidFill>
                <a:schemeClr val="tx1"/>
              </a:solidFill>
            </a:endParaRPr>
          </a:p>
          <a:p>
            <a:pPr algn="just"/>
            <a:endParaRPr lang="ru-RU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733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Ілюзія  власного безсмертя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uk-UA" dirty="0" smtClean="0">
                <a:effectLst/>
              </a:rPr>
              <a:t>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6800800" cy="437004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uk-UA" b="1" i="1" dirty="0">
                <a:solidFill>
                  <a:schemeClr val="tx1"/>
                </a:solidFill>
              </a:rPr>
              <a:t>Кожна людина вірить, що з нею не може трапитися щось погане. Така віра захищає нас від почуття страху і тривоги  і створює відчуття безпеки</a:t>
            </a:r>
            <a:r>
              <a:rPr lang="uk-UA" b="1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При </a:t>
            </a:r>
            <a:r>
              <a:rPr lang="uk-UA" b="1" i="1" dirty="0" err="1" smtClean="0">
                <a:solidFill>
                  <a:schemeClr val="tx1"/>
                </a:solidFill>
              </a:rPr>
              <a:t>травмуючій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події людина зустрічається з суворою реальністю. Вона залишається сам на сам з загрозою фізичного знищення і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повинна в</a:t>
            </a:r>
            <a:r>
              <a:rPr lang="uk-UA" b="1" i="1" dirty="0" smtClean="0">
                <a:solidFill>
                  <a:schemeClr val="tx1"/>
                </a:solidFill>
              </a:rPr>
              <a:t>изнати</a:t>
            </a:r>
            <a:r>
              <a:rPr lang="uk-UA" b="1" i="1" dirty="0">
                <a:solidFill>
                  <a:schemeClr val="tx1"/>
                </a:solidFill>
              </a:rPr>
              <a:t>, що вона може загинути. Але така реальність кардинально міняє звичну картину світу.</a:t>
            </a:r>
            <a:endParaRPr lang="ru-RU" b="1" i="1" dirty="0">
              <a:solidFill>
                <a:schemeClr val="tx1"/>
              </a:solidFill>
            </a:endParaRPr>
          </a:p>
          <a:p>
            <a:pPr algn="just"/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97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Ілюзія простоти і зрозумілості </a:t>
            </a:r>
            <a:r>
              <a:rPr lang="uk-UA" dirty="0" smtClean="0">
                <a:effectLst/>
              </a:rPr>
              <a:t>світу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96044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algn="just"/>
            <a:r>
              <a:rPr lang="uk-UA" b="1" i="1" dirty="0">
                <a:solidFill>
                  <a:schemeClr val="tx1"/>
                </a:solidFill>
              </a:rPr>
              <a:t>Людині  необхідна віра  в те, що події, які трапляються у </a:t>
            </a:r>
            <a:r>
              <a:rPr lang="uk-UA" b="1" i="1" dirty="0" smtClean="0">
                <a:solidFill>
                  <a:schemeClr val="tx1"/>
                </a:solidFill>
              </a:rPr>
              <a:t>світі, </a:t>
            </a:r>
            <a:r>
              <a:rPr lang="uk-UA" b="1" i="1" dirty="0">
                <a:solidFill>
                  <a:schemeClr val="tx1"/>
                </a:solidFill>
              </a:rPr>
              <a:t>є  зрозумілими, справедливими і впорядкованими. Це  формує відчуття спокою. Людина вірить, що отримує саме те, що заслуговує.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algn="just"/>
            <a:r>
              <a:rPr lang="uk-UA" b="1" i="1" dirty="0" smtClean="0">
                <a:solidFill>
                  <a:schemeClr val="tx1"/>
                </a:solidFill>
              </a:rPr>
              <a:t>Жертва </a:t>
            </a:r>
            <a:r>
              <a:rPr lang="uk-UA" b="1" i="1" dirty="0" err="1">
                <a:solidFill>
                  <a:schemeClr val="tx1"/>
                </a:solidFill>
              </a:rPr>
              <a:t>психотравмуючої</a:t>
            </a:r>
            <a:r>
              <a:rPr lang="uk-UA" b="1" i="1" dirty="0">
                <a:solidFill>
                  <a:schemeClr val="tx1"/>
                </a:solidFill>
              </a:rPr>
              <a:t> події переживає руйнацію  свого зрозумілого </a:t>
            </a:r>
            <a:r>
              <a:rPr lang="uk-UA" b="1" i="1" dirty="0" smtClean="0">
                <a:solidFill>
                  <a:schemeClr val="tx1"/>
                </a:solidFill>
              </a:rPr>
              <a:t>світу: </a:t>
            </a:r>
            <a:r>
              <a:rPr lang="uk-UA" b="1" i="1" dirty="0">
                <a:solidFill>
                  <a:schemeClr val="tx1"/>
                </a:solidFill>
              </a:rPr>
              <a:t>« За що мені це все? Чому це сталося зі мною?» </a:t>
            </a:r>
            <a:endParaRPr lang="ru-RU" b="1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00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72207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Ілюзія власної </a:t>
            </a:r>
            <a:r>
              <a:rPr lang="uk-UA" dirty="0" smtClean="0">
                <a:effectLst/>
              </a:rPr>
              <a:t>непогрішності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6656784" cy="3217912"/>
          </a:xfrm>
        </p:spPr>
        <p:txBody>
          <a:bodyPr>
            <a:normAutofit lnSpcReduction="10000"/>
          </a:bodyPr>
          <a:lstStyle/>
          <a:p>
            <a:pPr algn="just"/>
            <a:endParaRPr lang="ru-RU" sz="2800" b="1" i="1" dirty="0"/>
          </a:p>
          <a:p>
            <a:pPr algn="just"/>
            <a:r>
              <a:rPr lang="uk-UA" sz="2800" b="1" i="1" dirty="0" smtClean="0"/>
              <a:t>   Людина </a:t>
            </a:r>
            <a:r>
              <a:rPr lang="uk-UA" sz="2800" b="1" i="1" dirty="0"/>
              <a:t>звикла оцінювати себе позитивно. Вона вірить, що </a:t>
            </a:r>
            <a:r>
              <a:rPr lang="uk-UA" sz="2800" b="1" i="1" dirty="0" smtClean="0"/>
              <a:t> </a:t>
            </a:r>
            <a:r>
              <a:rPr lang="uk-UA" sz="2800" b="1" i="1" dirty="0"/>
              <a:t>сильна і багато може. </a:t>
            </a:r>
            <a:endParaRPr lang="uk-UA" sz="2800" b="1" i="1" dirty="0" smtClean="0"/>
          </a:p>
          <a:p>
            <a:pPr algn="just"/>
            <a:r>
              <a:rPr lang="uk-UA" sz="2800" b="1" i="1" dirty="0"/>
              <a:t> </a:t>
            </a:r>
            <a:r>
              <a:rPr lang="uk-UA" sz="2800" b="1" i="1" dirty="0" smtClean="0"/>
              <a:t>   Проте, </a:t>
            </a:r>
            <a:r>
              <a:rPr lang="uk-UA" sz="2800" b="1" i="1" dirty="0"/>
              <a:t>коли події виходять з – під контролю, вона відчуває себе слабкою і немічною істотою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787569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00600"/>
            <a:ext cx="8208912" cy="566738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/>
              <a:t>Психічна травма – це шкода, заподіяна психічному здоров’ю  </a:t>
            </a:r>
            <a:r>
              <a:rPr lang="uk-UA" dirty="0" err="1"/>
              <a:t>стресогенними</a:t>
            </a:r>
            <a:r>
              <a:rPr lang="uk-UA" dirty="0"/>
              <a:t>  факторами, які перевантажують психологічні, фізіологічні та адаптаційні можливості людини</a:t>
            </a:r>
            <a:r>
              <a:rPr lang="uk-UA" dirty="0" smtClean="0"/>
              <a:t>, руйнують </a:t>
            </a:r>
            <a:r>
              <a:rPr lang="uk-UA" dirty="0"/>
              <a:t>психічний захист, викликають глибоку тривогу  і приводять до психологічних та фізіологічних змін в організмі постраждалого. ( Мазур О.С., 2003)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Windows\System32\config\systemprofile\Pictures\11026294_10206326881230381_7356750238069240688_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1979712" y="260350"/>
            <a:ext cx="6048672" cy="33126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241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1043</TotalTime>
  <Words>2076</Words>
  <Application>Microsoft Office PowerPoint</Application>
  <PresentationFormat>Экран (4:3)</PresentationFormat>
  <Paragraphs>256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La mente</vt:lpstr>
      <vt:lpstr>Теоретичні основи надання психологічної допомоги при психотравмі</vt:lpstr>
      <vt:lpstr> « Світ підвішений на тонкій ниточці  і  ця ниточка – психіка людини…»   Карл Густав Юнг</vt:lpstr>
      <vt:lpstr>     Під час  збройного конфлікту чи  іншої надзвичайної ситуації велика кількість людей  перебуває під дією психотравмуючих переживань.  Люди отримують  важкий травматичний досвід:  вони є свідками або учасниками подій, з  якими  їх свідомість не в силі змиритися.  За інтенсивністю переживань травматичний стрес  є співмірним  з усім попереднім життям.    Через це він стає найбільш суттєвою подією життя  і сприймається таким собі «водорозділом»  між життям «до» і життям «після»… </vt:lpstr>
      <vt:lpstr>Психологічний аспект травмуючої події визначається комбінацією 5 критеріїв: </vt:lpstr>
      <vt:lpstr>В звичному житті людина діє, опираючись на власні уявлення про світ і про себе. Ці уявлення формуються протягом життя і творять досвід людини. Кожен з нас має свою особисту неповторну модель світу і модель свого «Я».   </vt:lpstr>
      <vt:lpstr>Ілюзія  власного безсмертя    </vt:lpstr>
      <vt:lpstr>Ілюзія простоти і зрозумілості світу </vt:lpstr>
      <vt:lpstr>Ілюзія власної непогрішності</vt:lpstr>
      <vt:lpstr>Психічна травма – це шкода, заподіяна психічному здоров’ю  стресогенними  факторами, які перевантажують психологічні, фізіологічні та адаптаційні можливості людини, руйнують психічний захист, викликають глибоку тривогу  і приводять до психологічних та фізіологічних змін в організмі постраждалого. ( Мазур О.С., 2003) </vt:lpstr>
      <vt:lpstr>Класифікація надзвичайних ситуацій за В.В.Рубцовим   </vt:lpstr>
      <vt:lpstr>Причини глибоких травматичних уражень у надзвичайних  ситуаціях  (за Малкіною –Пих І.Г):   </vt:lpstr>
      <vt:lpstr>Динаміка зміни стану людини під впливом психотравми </vt:lpstr>
      <vt:lpstr> Стадія 1 Гострий емоційний шок: </vt:lpstr>
      <vt:lpstr>Стадія 2 Психофізіологічна мобілізація: </vt:lpstr>
      <vt:lpstr>       Стадія3  Стадія  розв'язки:    </vt:lpstr>
      <vt:lpstr>Стадія 4  Стадія відновлення:</vt:lpstr>
      <vt:lpstr> Завдання первинної психологічної допомоги </vt:lpstr>
      <vt:lpstr> Принципи та етапи надання ППД</vt:lpstr>
      <vt:lpstr>Види надання первинної психологічної допомоги</vt:lpstr>
      <vt:lpstr>Найбільш ефективними є техніки: </vt:lpstr>
      <vt:lpstr>Нейролінгвістичне  програмування  </vt:lpstr>
      <vt:lpstr>Тілесноорієнтована терапія  </vt:lpstr>
      <vt:lpstr>Арт- терапія  </vt:lpstr>
      <vt:lpstr>Позитивна психотерапія  </vt:lpstr>
      <vt:lpstr>Раціональна психотерапія </vt:lpstr>
      <vt:lpstr>Як впоратися з трагедією?</vt:lpstr>
      <vt:lpstr>Гострота реакції може залежати від кількох факторів:  </vt:lpstr>
      <vt:lpstr>Фізичні реакції на травму  у дитини</vt:lpstr>
      <vt:lpstr>Поведінкові реакції</vt:lpstr>
      <vt:lpstr>Когнітивні реакції</vt:lpstr>
      <vt:lpstr>Особистісні реакції</vt:lpstr>
      <vt:lpstr>Емоційні реакції</vt:lpstr>
      <vt:lpstr>Слід враховувати:</vt:lpstr>
      <vt:lpstr>Дії педагога:</vt:lpstr>
      <vt:lpstr>Дії педагога:</vt:lpstr>
      <vt:lpstr>Дошкільний вік</vt:lpstr>
      <vt:lpstr>Молодший шкільний вік</vt:lpstr>
      <vt:lpstr>Підлітковий вік</vt:lpstr>
      <vt:lpstr>Дякуємо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основи психологічної допомоги при</dc:title>
  <dc:creator>natka</dc:creator>
  <cp:lastModifiedBy>natka</cp:lastModifiedBy>
  <cp:revision>103</cp:revision>
  <dcterms:created xsi:type="dcterms:W3CDTF">2015-09-20T15:42:47Z</dcterms:created>
  <dcterms:modified xsi:type="dcterms:W3CDTF">2018-08-29T03:46:26Z</dcterms:modified>
</cp:coreProperties>
</file>