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sldIdLst>
    <p:sldId id="285" r:id="rId2"/>
    <p:sldId id="286" r:id="rId3"/>
    <p:sldId id="287" r:id="rId4"/>
    <p:sldId id="256" r:id="rId5"/>
    <p:sldId id="269" r:id="rId6"/>
    <p:sldId id="264" r:id="rId7"/>
    <p:sldId id="270" r:id="rId8"/>
    <p:sldId id="278" r:id="rId9"/>
    <p:sldId id="276" r:id="rId10"/>
    <p:sldId id="271" r:id="rId11"/>
    <p:sldId id="273" r:id="rId12"/>
    <p:sldId id="279" r:id="rId13"/>
    <p:sldId id="290" r:id="rId14"/>
    <p:sldId id="292" r:id="rId15"/>
    <p:sldId id="289" r:id="rId16"/>
    <p:sldId id="295" r:id="rId17"/>
    <p:sldId id="299" r:id="rId18"/>
    <p:sldId id="294" r:id="rId19"/>
    <p:sldId id="296" r:id="rId20"/>
    <p:sldId id="298" r:id="rId21"/>
  </p:sldIdLst>
  <p:sldSz cx="7561263" cy="10693400"/>
  <p:notesSz cx="6742113" cy="9872663"/>
  <p:defaultTextStyle>
    <a:defPPr>
      <a:defRPr lang="ru-RU"/>
    </a:defPPr>
    <a:lvl1pPr marL="0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7324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94649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41973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89296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36620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83945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531269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78593" algn="l" defTabSz="129464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300"/>
    <a:srgbClr val="800080"/>
    <a:srgbClr val="3295D1"/>
    <a:srgbClr val="0066CC"/>
    <a:srgbClr val="058CB8"/>
    <a:srgbClr val="81050D"/>
    <a:srgbClr val="A32114"/>
    <a:srgbClr val="DB1F4D"/>
    <a:srgbClr val="DC5D30"/>
    <a:srgbClr val="739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292" autoAdjust="0"/>
    <p:restoredTop sz="94429" autoAdjust="0"/>
  </p:normalViewPr>
  <p:slideViewPr>
    <p:cSldViewPr>
      <p:cViewPr>
        <p:scale>
          <a:sx n="100" d="100"/>
          <a:sy n="100" d="100"/>
        </p:scale>
        <p:origin x="-1836" y="216"/>
      </p:cViewPr>
      <p:guideLst>
        <p:guide orient="horz" pos="3369"/>
        <p:guide pos="23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DD4BA-0E6D-4FAB-ABC6-ABC902D9FF48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62163" y="739775"/>
            <a:ext cx="261778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C114-7034-450D-BBF9-2BF440CF1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1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C114-7034-450D-BBF9-2BF440CF17F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6" y="3321894"/>
            <a:ext cx="6427075" cy="22921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1" y="6059594"/>
            <a:ext cx="5292885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6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1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7" y="321798"/>
            <a:ext cx="1701283" cy="6841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4" y="321798"/>
            <a:ext cx="4977831" cy="6841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8" y="6871504"/>
            <a:ext cx="6427075" cy="2123828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8" y="4532324"/>
            <a:ext cx="6427075" cy="233918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3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46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9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92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6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39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12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85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4" y="1871352"/>
            <a:ext cx="3339558" cy="529224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4" y="1871352"/>
            <a:ext cx="3339558" cy="529224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5"/>
            <a:ext cx="6805137" cy="178223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5" y="2393640"/>
            <a:ext cx="3340871" cy="99755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324" indent="0">
              <a:buNone/>
              <a:defRPr sz="2800" b="1"/>
            </a:lvl2pPr>
            <a:lvl3pPr marL="1294649" indent="0">
              <a:buNone/>
              <a:defRPr sz="2500" b="1"/>
            </a:lvl3pPr>
            <a:lvl4pPr marL="1941973" indent="0">
              <a:buNone/>
              <a:defRPr sz="2300" b="1"/>
            </a:lvl4pPr>
            <a:lvl5pPr marL="2589296" indent="0">
              <a:buNone/>
              <a:defRPr sz="2300" b="1"/>
            </a:lvl5pPr>
            <a:lvl6pPr marL="3236620" indent="0">
              <a:buNone/>
              <a:defRPr sz="2300" b="1"/>
            </a:lvl6pPr>
            <a:lvl7pPr marL="3883945" indent="0">
              <a:buNone/>
              <a:defRPr sz="2300" b="1"/>
            </a:lvl7pPr>
            <a:lvl8pPr marL="4531269" indent="0">
              <a:buNone/>
              <a:defRPr sz="2300" b="1"/>
            </a:lvl8pPr>
            <a:lvl9pPr marL="5178593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5" y="3391195"/>
            <a:ext cx="3340871" cy="616108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20" y="2393640"/>
            <a:ext cx="3342184" cy="99755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324" indent="0">
              <a:buNone/>
              <a:defRPr sz="2800" b="1"/>
            </a:lvl2pPr>
            <a:lvl3pPr marL="1294649" indent="0">
              <a:buNone/>
              <a:defRPr sz="2500" b="1"/>
            </a:lvl3pPr>
            <a:lvl4pPr marL="1941973" indent="0">
              <a:buNone/>
              <a:defRPr sz="2300" b="1"/>
            </a:lvl4pPr>
            <a:lvl5pPr marL="2589296" indent="0">
              <a:buNone/>
              <a:defRPr sz="2300" b="1"/>
            </a:lvl5pPr>
            <a:lvl6pPr marL="3236620" indent="0">
              <a:buNone/>
              <a:defRPr sz="2300" b="1"/>
            </a:lvl6pPr>
            <a:lvl7pPr marL="3883945" indent="0">
              <a:buNone/>
              <a:defRPr sz="2300" b="1"/>
            </a:lvl7pPr>
            <a:lvl8pPr marL="4531269" indent="0">
              <a:buNone/>
              <a:defRPr sz="2300" b="1"/>
            </a:lvl8pPr>
            <a:lvl9pPr marL="5178593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20" y="3391195"/>
            <a:ext cx="3342184" cy="616108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7" y="425758"/>
            <a:ext cx="2487604" cy="18119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50" y="425764"/>
            <a:ext cx="4226954" cy="9126521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7" y="2237702"/>
            <a:ext cx="2487604" cy="7314582"/>
          </a:xfrm>
        </p:spPr>
        <p:txBody>
          <a:bodyPr/>
          <a:lstStyle>
            <a:lvl1pPr marL="0" indent="0">
              <a:buNone/>
              <a:defRPr sz="2000"/>
            </a:lvl1pPr>
            <a:lvl2pPr marL="647324" indent="0">
              <a:buNone/>
              <a:defRPr sz="1700"/>
            </a:lvl2pPr>
            <a:lvl3pPr marL="1294649" indent="0">
              <a:buNone/>
              <a:defRPr sz="1400"/>
            </a:lvl3pPr>
            <a:lvl4pPr marL="1941973" indent="0">
              <a:buNone/>
              <a:defRPr sz="1300"/>
            </a:lvl4pPr>
            <a:lvl5pPr marL="2589296" indent="0">
              <a:buNone/>
              <a:defRPr sz="1300"/>
            </a:lvl5pPr>
            <a:lvl6pPr marL="3236620" indent="0">
              <a:buNone/>
              <a:defRPr sz="1300"/>
            </a:lvl6pPr>
            <a:lvl7pPr marL="3883945" indent="0">
              <a:buNone/>
              <a:defRPr sz="1300"/>
            </a:lvl7pPr>
            <a:lvl8pPr marL="4531269" indent="0">
              <a:buNone/>
              <a:defRPr sz="1300"/>
            </a:lvl8pPr>
            <a:lvl9pPr marL="5178593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1" y="7485383"/>
            <a:ext cx="4536758" cy="883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1" y="955476"/>
            <a:ext cx="4536758" cy="6416040"/>
          </a:xfrm>
        </p:spPr>
        <p:txBody>
          <a:bodyPr/>
          <a:lstStyle>
            <a:lvl1pPr marL="0" indent="0">
              <a:buNone/>
              <a:defRPr sz="4600"/>
            </a:lvl1pPr>
            <a:lvl2pPr marL="647324" indent="0">
              <a:buNone/>
              <a:defRPr sz="3900"/>
            </a:lvl2pPr>
            <a:lvl3pPr marL="1294649" indent="0">
              <a:buNone/>
              <a:defRPr sz="3400"/>
            </a:lvl3pPr>
            <a:lvl4pPr marL="1941973" indent="0">
              <a:buNone/>
              <a:defRPr sz="2800"/>
            </a:lvl4pPr>
            <a:lvl5pPr marL="2589296" indent="0">
              <a:buNone/>
              <a:defRPr sz="2800"/>
            </a:lvl5pPr>
            <a:lvl6pPr marL="3236620" indent="0">
              <a:buNone/>
              <a:defRPr sz="2800"/>
            </a:lvl6pPr>
            <a:lvl7pPr marL="3883945" indent="0">
              <a:buNone/>
              <a:defRPr sz="2800"/>
            </a:lvl7pPr>
            <a:lvl8pPr marL="4531269" indent="0">
              <a:buNone/>
              <a:defRPr sz="2800"/>
            </a:lvl8pPr>
            <a:lvl9pPr marL="5178593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1" y="8369075"/>
            <a:ext cx="4536758" cy="1254990"/>
          </a:xfrm>
        </p:spPr>
        <p:txBody>
          <a:bodyPr/>
          <a:lstStyle>
            <a:lvl1pPr marL="0" indent="0">
              <a:buNone/>
              <a:defRPr sz="2000"/>
            </a:lvl1pPr>
            <a:lvl2pPr marL="647324" indent="0">
              <a:buNone/>
              <a:defRPr sz="1700"/>
            </a:lvl2pPr>
            <a:lvl3pPr marL="1294649" indent="0">
              <a:buNone/>
              <a:defRPr sz="1400"/>
            </a:lvl3pPr>
            <a:lvl4pPr marL="1941973" indent="0">
              <a:buNone/>
              <a:defRPr sz="1300"/>
            </a:lvl4pPr>
            <a:lvl5pPr marL="2589296" indent="0">
              <a:buNone/>
              <a:defRPr sz="1300"/>
            </a:lvl5pPr>
            <a:lvl6pPr marL="3236620" indent="0">
              <a:buNone/>
              <a:defRPr sz="1300"/>
            </a:lvl6pPr>
            <a:lvl7pPr marL="3883945" indent="0">
              <a:buNone/>
              <a:defRPr sz="1300"/>
            </a:lvl7pPr>
            <a:lvl8pPr marL="4531269" indent="0">
              <a:buNone/>
              <a:defRPr sz="1300"/>
            </a:lvl8pPr>
            <a:lvl9pPr marL="5178593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5"/>
            <a:ext cx="6805137" cy="1782232"/>
          </a:xfrm>
          <a:prstGeom prst="rect">
            <a:avLst/>
          </a:prstGeom>
        </p:spPr>
        <p:txBody>
          <a:bodyPr vert="horz" lIns="129466" tIns="64733" rIns="129466" bIns="647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29466" tIns="64733" rIns="129466" bIns="647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4" y="9911201"/>
            <a:ext cx="1764295" cy="569324"/>
          </a:xfrm>
          <a:prstGeom prst="rect">
            <a:avLst/>
          </a:prstGeom>
        </p:spPr>
        <p:txBody>
          <a:bodyPr vert="horz" lIns="129466" tIns="64733" rIns="129466" bIns="647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489A9-EAE4-4F70-8E86-8DAB4364FF8F}" type="datetimeFigureOut">
              <a:rPr lang="ru-RU" smtClean="0"/>
              <a:pPr/>
              <a:t>16.11.2014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911201"/>
            <a:ext cx="2394400" cy="569324"/>
          </a:xfrm>
          <a:prstGeom prst="rect">
            <a:avLst/>
          </a:prstGeom>
        </p:spPr>
        <p:txBody>
          <a:bodyPr vert="horz" lIns="129466" tIns="64733" rIns="129466" bIns="647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7" y="9911201"/>
            <a:ext cx="1764295" cy="569324"/>
          </a:xfrm>
          <a:prstGeom prst="rect">
            <a:avLst/>
          </a:prstGeom>
        </p:spPr>
        <p:txBody>
          <a:bodyPr vert="horz" lIns="129466" tIns="64733" rIns="129466" bIns="647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66B0-306D-4ED9-B38E-422B76E8B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94649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493" indent="-485493" algn="l" defTabSz="1294649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901" indent="-404576" algn="l" defTabSz="1294649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8310" indent="-323662" algn="l" defTabSz="1294649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5634" indent="-323662" algn="l" defTabSz="12946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2959" indent="-323662" algn="l" defTabSz="129464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0283" indent="-323662" algn="l" defTabSz="12946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7607" indent="-323662" algn="l" defTabSz="12946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4930" indent="-323662" algn="l" defTabSz="12946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2255" indent="-323662" algn="l" defTabSz="12946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7324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649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973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9296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6620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83945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31269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593" algn="l" defTabSz="12946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41.jpeg"/><Relationship Id="rId3" Type="http://schemas.openxmlformats.org/officeDocument/2006/relationships/image" Target="../media/image8.gif"/><Relationship Id="rId7" Type="http://schemas.openxmlformats.org/officeDocument/2006/relationships/image" Target="../media/image38.jpeg"/><Relationship Id="rId12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39.jpeg"/><Relationship Id="rId5" Type="http://schemas.openxmlformats.org/officeDocument/2006/relationships/image" Target="../media/image36.jpeg"/><Relationship Id="rId10" Type="http://schemas.openxmlformats.org/officeDocument/2006/relationships/image" Target="../media/image9.jpeg"/><Relationship Id="rId4" Type="http://schemas.openxmlformats.org/officeDocument/2006/relationships/image" Target="../media/image35.pn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5.png"/><Relationship Id="rId7" Type="http://schemas.openxmlformats.org/officeDocument/2006/relationships/image" Target="../media/image4.jpeg"/><Relationship Id="rId12" Type="http://schemas.openxmlformats.org/officeDocument/2006/relationships/image" Target="../media/image4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8.gif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63.png"/><Relationship Id="rId7" Type="http://schemas.openxmlformats.org/officeDocument/2006/relationships/image" Target="../media/image6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8.gif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95dec_415e5ef7_XL.jpeg"/>
          <p:cNvPicPr>
            <a:picLocks noChangeAspect="1"/>
          </p:cNvPicPr>
          <p:nvPr/>
        </p:nvPicPr>
        <p:blipFill>
          <a:blip r:embed="rId3"/>
          <a:srcRect l="2150" t="2151" r="2151" b="2150"/>
          <a:stretch>
            <a:fillRect/>
          </a:stretch>
        </p:blipFill>
        <p:spPr>
          <a:xfrm>
            <a:off x="708797" y="560354"/>
            <a:ext cx="6572296" cy="6572296"/>
          </a:xfrm>
          <a:prstGeom prst="flowChartMultidocument">
            <a:avLst/>
          </a:prstGeom>
        </p:spPr>
      </p:pic>
      <p:pic>
        <p:nvPicPr>
          <p:cNvPr id="14" name="Рисунок 13" descr="IMG_0405.JPG"/>
          <p:cNvPicPr>
            <a:picLocks noChangeAspect="1"/>
          </p:cNvPicPr>
          <p:nvPr/>
        </p:nvPicPr>
        <p:blipFill>
          <a:blip r:embed="rId4" cstate="print"/>
          <a:srcRect l="26454" t="46220" r="32049"/>
          <a:stretch>
            <a:fillRect/>
          </a:stretch>
        </p:blipFill>
        <p:spPr>
          <a:xfrm>
            <a:off x="5495143" y="4846634"/>
            <a:ext cx="1469940" cy="14287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IMG_0408.JPG"/>
          <p:cNvPicPr>
            <a:picLocks noChangeAspect="1"/>
          </p:cNvPicPr>
          <p:nvPr/>
        </p:nvPicPr>
        <p:blipFill>
          <a:blip r:embed="rId5" cstate="print"/>
          <a:srcRect l="12208" t="28585" r="28270" b="17247"/>
          <a:stretch>
            <a:fillRect/>
          </a:stretch>
        </p:blipFill>
        <p:spPr>
          <a:xfrm>
            <a:off x="1423177" y="5918204"/>
            <a:ext cx="2000264" cy="13652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IMG_0422.JPG"/>
          <p:cNvPicPr>
            <a:picLocks noChangeAspect="1"/>
          </p:cNvPicPr>
          <p:nvPr/>
        </p:nvPicPr>
        <p:blipFill>
          <a:blip r:embed="rId6" cstate="print"/>
          <a:srcRect l="44541"/>
          <a:stretch>
            <a:fillRect/>
          </a:stretch>
        </p:blipFill>
        <p:spPr>
          <a:xfrm>
            <a:off x="2137557" y="346040"/>
            <a:ext cx="1423178" cy="19246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IMG_0416.JPG"/>
          <p:cNvPicPr>
            <a:picLocks noChangeAspect="1"/>
          </p:cNvPicPr>
          <p:nvPr/>
        </p:nvPicPr>
        <p:blipFill>
          <a:blip r:embed="rId7" cstate="print"/>
          <a:srcRect l="6540" t="12208" r="19767" b="23546"/>
          <a:stretch>
            <a:fillRect/>
          </a:stretch>
        </p:blipFill>
        <p:spPr>
          <a:xfrm>
            <a:off x="4280697" y="346040"/>
            <a:ext cx="2185163" cy="14287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3423441" y="6489708"/>
            <a:ext cx="3923508" cy="1207960"/>
          </a:xfrm>
          <a:prstGeom prst="rect">
            <a:avLst/>
          </a:prstGeom>
          <a:noFill/>
        </p:spPr>
        <p:txBody>
          <a:bodyPr wrap="square" lIns="129480" tIns="64739" rIns="129480" bIns="64739" rtlCol="0">
            <a:spAutoFit/>
          </a:bodyPr>
          <a:lstStyle/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Творчий проект учнів </a:t>
            </a:r>
            <a:r>
              <a:rPr lang="uk-UA" sz="1400" i="1" dirty="0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5-х</a:t>
            </a:r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класів </a:t>
            </a:r>
          </a:p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Тернопільського </a:t>
            </a:r>
          </a:p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навчально-виховного комплексу</a:t>
            </a:r>
          </a:p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uk-UA" sz="1400" i="1" dirty="0" err="1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“Школа-ліцей</a:t>
            </a:r>
            <a:r>
              <a:rPr lang="uk-UA" sz="1400" i="1" dirty="0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№6</a:t>
            </a:r>
          </a:p>
          <a:p>
            <a:pPr algn="r"/>
            <a:r>
              <a:rPr lang="uk-UA" sz="1400" i="1" dirty="0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ім. Назарія </a:t>
            </a:r>
            <a:r>
              <a:rPr lang="uk-UA" sz="1400" i="1" dirty="0" err="1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Яремчука”</a:t>
            </a:r>
            <a:endParaRPr lang="uk-UA" sz="1400" i="1" dirty="0" smtClean="0">
              <a:ln w="1905"/>
              <a:solidFill>
                <a:srgbClr val="DC5D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13" name="Рисунок 12" descr="IMG_0412.JPG"/>
          <p:cNvPicPr>
            <a:picLocks noChangeAspect="1"/>
          </p:cNvPicPr>
          <p:nvPr/>
        </p:nvPicPr>
        <p:blipFill>
          <a:blip r:embed="rId8" cstate="print"/>
          <a:srcRect l="46295" t="17636"/>
          <a:stretch>
            <a:fillRect/>
          </a:stretch>
        </p:blipFill>
        <p:spPr>
          <a:xfrm>
            <a:off x="2994813" y="3489312"/>
            <a:ext cx="1836893" cy="211283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 descr="IMG_0406.JPG"/>
          <p:cNvPicPr>
            <a:picLocks noChangeAspect="1"/>
          </p:cNvPicPr>
          <p:nvPr/>
        </p:nvPicPr>
        <p:blipFill>
          <a:blip r:embed="rId9" cstate="print"/>
          <a:srcRect l="33939" t="7170" r="40136" b="53325"/>
          <a:stretch>
            <a:fillRect/>
          </a:stretch>
        </p:blipFill>
        <p:spPr>
          <a:xfrm>
            <a:off x="5638019" y="2274866"/>
            <a:ext cx="1250164" cy="142875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0" y="7775592"/>
            <a:ext cx="7561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Конкурс</a:t>
            </a:r>
            <a:endParaRPr lang="uk-UA" sz="2400" i="1" dirty="0" smtClean="0">
              <a:ln w="1905"/>
              <a:solidFill>
                <a:srgbClr val="DC5D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/>
            <a:r>
              <a:rPr lang="uk-UA" sz="2000" b="1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“</a:t>
            </a:r>
            <a:r>
              <a:rPr lang="ru-RU" sz="2000" b="1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НАЙКРАЩИЙ ВІДГУК НА СУЧАСНУ ДИТЯЧУ ПРОЗУ»</a:t>
            </a:r>
          </a:p>
          <a:p>
            <a:pPr algn="ctr"/>
            <a:r>
              <a:rPr lang="uk-UA" sz="20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від </a:t>
            </a:r>
            <a:r>
              <a:rPr lang="uk-UA" sz="2000" i="1" dirty="0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видавництва </a:t>
            </a:r>
            <a:r>
              <a:rPr lang="uk-UA" sz="2000" i="1" dirty="0" err="1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“Грані-Т”</a:t>
            </a:r>
            <a:endParaRPr lang="en-US" sz="2000" i="1" dirty="0" smtClean="0">
              <a:ln w="1905"/>
              <a:solidFill>
                <a:srgbClr val="73942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/>
            <a:endParaRPr lang="uk-UA" sz="2000" b="1" i="1" dirty="0" smtClean="0">
              <a:ln w="1905"/>
              <a:solidFill>
                <a:srgbClr val="73942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1739" y="9418666"/>
            <a:ext cx="5000660" cy="777073"/>
          </a:xfrm>
          <a:prstGeom prst="rect">
            <a:avLst/>
          </a:prstGeom>
          <a:noFill/>
        </p:spPr>
        <p:txBody>
          <a:bodyPr wrap="square" lIns="129480" tIns="64739" rIns="129480" bIns="64739" rtlCol="0">
            <a:spAutoFit/>
          </a:bodyPr>
          <a:lstStyle/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Керівник</a:t>
            </a:r>
          </a:p>
          <a:p>
            <a:pPr algn="r"/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вчитель української </a:t>
            </a:r>
            <a:r>
              <a:rPr lang="uk-UA" sz="1400" i="1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мови та </a:t>
            </a:r>
            <a:r>
              <a:rPr lang="uk-UA" sz="1400" i="1" dirty="0" smtClean="0">
                <a:ln w="1905"/>
                <a:solidFill>
                  <a:srgbClr val="73942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літератури </a:t>
            </a:r>
          </a:p>
          <a:p>
            <a:pPr algn="r"/>
            <a:r>
              <a:rPr lang="uk-UA" sz="1400" i="1" dirty="0" err="1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Флешар</a:t>
            </a:r>
            <a:r>
              <a:rPr lang="uk-UA" sz="1400" i="1" dirty="0" smtClean="0">
                <a:ln w="1905"/>
                <a:solidFill>
                  <a:srgbClr val="DC5D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Олександра Богданівна</a:t>
            </a:r>
            <a:endParaRPr lang="en-US" sz="1400" i="1" dirty="0" smtClean="0">
              <a:ln w="1905"/>
              <a:solidFill>
                <a:srgbClr val="DC5D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46" name="Рисунок 45" descr="LogotypeGraniT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027" y="9347228"/>
            <a:ext cx="431505" cy="857256"/>
          </a:xfrm>
          <a:prstGeom prst="rect">
            <a:avLst/>
          </a:prstGeom>
        </p:spPr>
      </p:pic>
      <p:pic>
        <p:nvPicPr>
          <p:cNvPr id="49" name="Рисунок 48" descr="IMG_0412.JPG"/>
          <p:cNvPicPr>
            <a:picLocks noChangeAspect="1"/>
          </p:cNvPicPr>
          <p:nvPr/>
        </p:nvPicPr>
        <p:blipFill>
          <a:blip r:embed="rId11" cstate="print"/>
          <a:srcRect t="12208" r="62282" b="22286"/>
          <a:stretch>
            <a:fillRect/>
          </a:stretch>
        </p:blipFill>
        <p:spPr>
          <a:xfrm>
            <a:off x="851673" y="2417742"/>
            <a:ext cx="1371124" cy="17859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_60478_e785bca6_X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3" y="5989642"/>
            <a:ext cx="7561263" cy="4393507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34457" y="1507556"/>
            <a:ext cx="5169263" cy="808241"/>
          </a:xfrm>
          <a:prstGeom prst="rect">
            <a:avLst/>
          </a:prstGeom>
        </p:spPr>
        <p:txBody>
          <a:bodyPr vert="horz" lIns="129466" tIns="64733" rIns="129466" bIns="64733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800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5" name="Рисунок 4" descr="LogotypeGran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07" y="6061080"/>
            <a:ext cx="575340" cy="1143008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0"/>
            <a:ext cx="6072230" cy="3560750"/>
            <a:chOff x="-148459" y="1203296"/>
            <a:chExt cx="5709457" cy="3423444"/>
          </a:xfrm>
        </p:grpSpPr>
        <p:pic>
          <p:nvPicPr>
            <p:cNvPr id="9" name="Рисунок 8" descr="0_60474_b7f7f05a_XX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8459" y="1203296"/>
              <a:ext cx="5709457" cy="3423444"/>
            </a:xfrm>
            <a:prstGeom prst="rect">
              <a:avLst/>
            </a:prstGeom>
          </p:spPr>
        </p:pic>
        <p:pic>
          <p:nvPicPr>
            <p:cNvPr id="17" name="Рисунок 16" descr="IMG_0429.JPG"/>
            <p:cNvPicPr>
              <a:picLocks noChangeAspect="1"/>
            </p:cNvPicPr>
            <p:nvPr/>
          </p:nvPicPr>
          <p:blipFill>
            <a:blip r:embed="rId5" cstate="print"/>
            <a:srcRect l="8063" t="1989" r="17855" b="3535"/>
            <a:stretch>
              <a:fillRect/>
            </a:stretch>
          </p:blipFill>
          <p:spPr>
            <a:xfrm>
              <a:off x="450822" y="2154142"/>
              <a:ext cx="1579812" cy="15110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Рисунок 12" descr="0_60474_b7f7f05a_XX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71262" y="3227177"/>
            <a:ext cx="5113749" cy="30662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" y="4489444"/>
            <a:ext cx="4637888" cy="2716066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Прочитай! Поділись!</a:t>
            </a:r>
          </a:p>
          <a:p>
            <a:pPr algn="ctr"/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 Відгукнись!</a:t>
            </a:r>
          </a:p>
          <a:p>
            <a:pPr algn="ctr"/>
            <a:r>
              <a:rPr lang="uk-UA" sz="2400" i="1" dirty="0" smtClean="0">
                <a:solidFill>
                  <a:srgbClr val="739422"/>
                </a:solidFill>
                <a:latin typeface="Century Gothic" pitchFamily="34" charset="0"/>
              </a:rPr>
              <a:t>Конкурс </a:t>
            </a:r>
          </a:p>
          <a:p>
            <a:pPr algn="ctr"/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“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Найкращий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відгук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на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сучасну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дитячу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прозу»</a:t>
            </a:r>
            <a:endParaRPr lang="uk-UA" sz="2400" b="1" i="1" dirty="0" smtClean="0">
              <a:solidFill>
                <a:srgbClr val="739422"/>
              </a:solidFill>
              <a:latin typeface="Century Gothic" pitchFamily="34" charset="0"/>
            </a:endParaRPr>
          </a:p>
          <a:p>
            <a:pPr algn="ctr"/>
            <a:r>
              <a:rPr lang="uk-UA" sz="2400" i="1" dirty="0" smtClean="0">
                <a:solidFill>
                  <a:srgbClr val="739422"/>
                </a:solidFill>
                <a:latin typeface="Century Gothic" pitchFamily="34" charset="0"/>
              </a:rPr>
              <a:t> від видавництва </a:t>
            </a:r>
            <a:r>
              <a:rPr lang="uk-UA" sz="2400" i="1" dirty="0" smtClean="0">
                <a:solidFill>
                  <a:srgbClr val="7B9D87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uk-UA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“Грані-Т”</a:t>
            </a:r>
            <a:endParaRPr lang="ru-RU" sz="2300" dirty="0">
              <a:solidFill>
                <a:srgbClr val="7B9D87"/>
              </a:solidFill>
              <a:latin typeface="Century Gothic" pitchFamily="34" charset="0"/>
            </a:endParaRPr>
          </a:p>
        </p:txBody>
      </p:sp>
      <p:pic>
        <p:nvPicPr>
          <p:cNvPr id="24" name="Рисунок 23" descr="IMG_0426.JPG"/>
          <p:cNvPicPr>
            <a:picLocks noChangeAspect="1"/>
          </p:cNvPicPr>
          <p:nvPr/>
        </p:nvPicPr>
        <p:blipFill>
          <a:blip r:embed="rId6" cstate="print"/>
          <a:srcRect l="9610" t="3890" r="20366" b="10879"/>
          <a:stretch>
            <a:fillRect/>
          </a:stretch>
        </p:blipFill>
        <p:spPr>
          <a:xfrm>
            <a:off x="2351871" y="988982"/>
            <a:ext cx="1714512" cy="156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IMG_0410.JPG"/>
          <p:cNvPicPr>
            <a:picLocks noChangeAspect="1"/>
          </p:cNvPicPr>
          <p:nvPr/>
        </p:nvPicPr>
        <p:blipFill>
          <a:blip r:embed="rId7" cstate="print"/>
          <a:srcRect t="19697"/>
          <a:stretch>
            <a:fillRect/>
          </a:stretch>
        </p:blipFill>
        <p:spPr>
          <a:xfrm>
            <a:off x="1637491" y="7847030"/>
            <a:ext cx="2786082" cy="1677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IMG_0406.JPG"/>
          <p:cNvPicPr>
            <a:picLocks noChangeAspect="1"/>
          </p:cNvPicPr>
          <p:nvPr/>
        </p:nvPicPr>
        <p:blipFill>
          <a:blip r:embed="rId8" cstate="print"/>
          <a:srcRect l="33939" t="7170" r="2761" b="31104"/>
          <a:stretch>
            <a:fillRect/>
          </a:stretch>
        </p:blipFill>
        <p:spPr>
          <a:xfrm>
            <a:off x="1566053" y="2632056"/>
            <a:ext cx="2442013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IMG_0412.JPG"/>
          <p:cNvPicPr>
            <a:picLocks noChangeAspect="1"/>
          </p:cNvPicPr>
          <p:nvPr/>
        </p:nvPicPr>
        <p:blipFill>
          <a:blip r:embed="rId9" cstate="print"/>
          <a:srcRect l="46295" t="17636"/>
          <a:stretch>
            <a:fillRect/>
          </a:stretch>
        </p:blipFill>
        <p:spPr>
          <a:xfrm>
            <a:off x="4995077" y="3346436"/>
            <a:ext cx="1836893" cy="211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IMG_0412.JPG"/>
          <p:cNvPicPr>
            <a:picLocks noChangeAspect="1"/>
          </p:cNvPicPr>
          <p:nvPr/>
        </p:nvPicPr>
        <p:blipFill>
          <a:blip r:embed="rId10" cstate="print"/>
          <a:srcRect t="12208" r="62282" b="22286"/>
          <a:stretch>
            <a:fillRect/>
          </a:stretch>
        </p:blipFill>
        <p:spPr>
          <a:xfrm>
            <a:off x="4137821" y="4346568"/>
            <a:ext cx="1371124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IMG_0428.JPG"/>
          <p:cNvPicPr>
            <a:picLocks noChangeAspect="1"/>
          </p:cNvPicPr>
          <p:nvPr/>
        </p:nvPicPr>
        <p:blipFill>
          <a:blip r:embed="rId11" cstate="print"/>
          <a:srcRect l="23546" t="8429" r="32993" b="31525"/>
          <a:stretch>
            <a:fillRect/>
          </a:stretch>
        </p:blipFill>
        <p:spPr>
          <a:xfrm>
            <a:off x="4137821" y="988982"/>
            <a:ext cx="1516685" cy="1571636"/>
          </a:xfrm>
          <a:prstGeom prst="rect">
            <a:avLst/>
          </a:prstGeom>
        </p:spPr>
      </p:pic>
      <p:pic>
        <p:nvPicPr>
          <p:cNvPr id="36" name="Рисунок 35" descr="IMG_0428.JPG"/>
          <p:cNvPicPr>
            <a:picLocks noChangeAspect="1"/>
          </p:cNvPicPr>
          <p:nvPr/>
        </p:nvPicPr>
        <p:blipFill>
          <a:blip r:embed="rId11" cstate="print"/>
          <a:srcRect l="23546" t="8429" r="32993" b="31525"/>
          <a:stretch>
            <a:fillRect/>
          </a:stretch>
        </p:blipFill>
        <p:spPr>
          <a:xfrm>
            <a:off x="4119556" y="981066"/>
            <a:ext cx="1516685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IMG_0420.JPG"/>
          <p:cNvPicPr>
            <a:picLocks noChangeAspect="1"/>
          </p:cNvPicPr>
          <p:nvPr/>
        </p:nvPicPr>
        <p:blipFill>
          <a:blip r:embed="rId12" cstate="print"/>
          <a:srcRect l="43387" r="8429" b="29844"/>
          <a:stretch>
            <a:fillRect/>
          </a:stretch>
        </p:blipFill>
        <p:spPr>
          <a:xfrm>
            <a:off x="5709457" y="988982"/>
            <a:ext cx="143924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IMG_0416.JPG"/>
          <p:cNvPicPr>
            <a:picLocks noChangeAspect="1"/>
          </p:cNvPicPr>
          <p:nvPr/>
        </p:nvPicPr>
        <p:blipFill>
          <a:blip r:embed="rId13" cstate="print"/>
          <a:srcRect l="5007" t="8214" r="16558" b="20582"/>
          <a:stretch>
            <a:fillRect/>
          </a:stretch>
        </p:blipFill>
        <p:spPr>
          <a:xfrm>
            <a:off x="4495011" y="6918336"/>
            <a:ext cx="2413265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_60478_e785bca6_X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2518"/>
            <a:ext cx="7561263" cy="4393507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34457" y="1507556"/>
            <a:ext cx="5169263" cy="808241"/>
          </a:xfrm>
          <a:prstGeom prst="rect">
            <a:avLst/>
          </a:prstGeom>
        </p:spPr>
        <p:txBody>
          <a:bodyPr vert="horz" lIns="129466" tIns="64733" rIns="129466" bIns="64733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800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9" name="Рисунок 8" descr="0_60474_b7f7f05a_X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06" y="0"/>
            <a:ext cx="5709457" cy="3423444"/>
          </a:xfrm>
          <a:prstGeom prst="rect">
            <a:avLst/>
          </a:prstGeom>
        </p:spPr>
      </p:pic>
      <p:pic>
        <p:nvPicPr>
          <p:cNvPr id="5" name="Рисунок 4" descr="LogotypeGran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589" y="9347228"/>
            <a:ext cx="575340" cy="1143008"/>
          </a:xfrm>
          <a:prstGeom prst="rect">
            <a:avLst/>
          </a:prstGeom>
        </p:spPr>
      </p:pic>
      <p:pic>
        <p:nvPicPr>
          <p:cNvPr id="13" name="Рисунок 12" descr="0_60474_b7f7f05a_X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886455" y="3370052"/>
            <a:ext cx="5113749" cy="3066252"/>
          </a:xfrm>
          <a:prstGeom prst="rect">
            <a:avLst/>
          </a:prstGeom>
        </p:spPr>
      </p:pic>
      <p:pic>
        <p:nvPicPr>
          <p:cNvPr id="15" name="Рисунок 14" descr="IMG_0423.JPG"/>
          <p:cNvPicPr>
            <a:picLocks noChangeAspect="1"/>
          </p:cNvPicPr>
          <p:nvPr/>
        </p:nvPicPr>
        <p:blipFill>
          <a:blip r:embed="rId5" cstate="print"/>
          <a:srcRect l="3705" t="7170" r="16932"/>
          <a:stretch>
            <a:fillRect/>
          </a:stretch>
        </p:blipFill>
        <p:spPr>
          <a:xfrm>
            <a:off x="2994813" y="703230"/>
            <a:ext cx="1954352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280565" y="4346568"/>
            <a:ext cx="4071966" cy="2331345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739422"/>
                </a:solidFill>
                <a:latin typeface="Century Gothic" pitchFamily="34" charset="0"/>
              </a:rPr>
              <a:t>“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Найкращий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відгук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на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сучасну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  <a:r>
              <a:rPr lang="ru-RU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дитячу</a:t>
            </a:r>
            <a:r>
              <a:rPr lang="ru-RU" sz="2400" b="1" i="1" dirty="0" smtClean="0">
                <a:solidFill>
                  <a:srgbClr val="739422"/>
                </a:solidFill>
                <a:latin typeface="Century Gothic" pitchFamily="34" charset="0"/>
              </a:rPr>
              <a:t> прозу»</a:t>
            </a:r>
            <a:endParaRPr lang="uk-UA" sz="2400" b="1" i="1" dirty="0" smtClean="0">
              <a:solidFill>
                <a:srgbClr val="739422"/>
              </a:solidFill>
              <a:latin typeface="Century Gothic" pitchFamily="34" charset="0"/>
            </a:endParaRPr>
          </a:p>
          <a:p>
            <a:pPr algn="r"/>
            <a:r>
              <a:rPr lang="uk-UA" sz="2400" i="1" dirty="0" smtClean="0">
                <a:solidFill>
                  <a:srgbClr val="739422"/>
                </a:solidFill>
                <a:latin typeface="Century Gothic" pitchFamily="34" charset="0"/>
              </a:rPr>
              <a:t>учні  5–х класів </a:t>
            </a:r>
          </a:p>
          <a:p>
            <a:pPr algn="r"/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ТНВК </a:t>
            </a:r>
            <a:r>
              <a:rPr lang="uk-UA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“Школа</a:t>
            </a:r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 – ліцей №6 </a:t>
            </a:r>
            <a:r>
              <a:rPr lang="uk-UA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ім.Назарія</a:t>
            </a:r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  <a:r>
              <a:rPr lang="uk-UA" sz="2400" b="1" i="1" dirty="0" err="1" smtClean="0">
                <a:solidFill>
                  <a:srgbClr val="739422"/>
                </a:solidFill>
                <a:latin typeface="Century Gothic" pitchFamily="34" charset="0"/>
              </a:rPr>
              <a:t>Яремчука”</a:t>
            </a:r>
            <a:r>
              <a:rPr lang="uk-UA" sz="2400" b="1" i="1" dirty="0" smtClean="0">
                <a:solidFill>
                  <a:srgbClr val="739422"/>
                </a:solidFill>
                <a:latin typeface="Century Gothic" pitchFamily="34" charset="0"/>
              </a:rPr>
              <a:t> </a:t>
            </a:r>
          </a:p>
          <a:p>
            <a:pPr algn="r"/>
            <a:endParaRPr lang="ru-RU" sz="2300" dirty="0">
              <a:solidFill>
                <a:srgbClr val="7B9D87"/>
              </a:solidFill>
              <a:latin typeface="Century Gothic" pitchFamily="34" charset="0"/>
            </a:endParaRPr>
          </a:p>
        </p:txBody>
      </p:sp>
      <p:pic>
        <p:nvPicPr>
          <p:cNvPr id="14" name="Рисунок 13" descr="IMG_0405.JPG"/>
          <p:cNvPicPr>
            <a:picLocks noChangeAspect="1"/>
          </p:cNvPicPr>
          <p:nvPr/>
        </p:nvPicPr>
        <p:blipFill>
          <a:blip r:embed="rId6" cstate="print"/>
          <a:srcRect t="19767" r="8429"/>
          <a:stretch>
            <a:fillRect/>
          </a:stretch>
        </p:blipFill>
        <p:spPr>
          <a:xfrm>
            <a:off x="280169" y="703230"/>
            <a:ext cx="2643206" cy="173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494747" y="3489312"/>
            <a:ext cx="2857520" cy="869406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739422"/>
                </a:solidFill>
                <a:latin typeface="Century Gothic" pitchFamily="34" charset="0"/>
              </a:rPr>
              <a:t>Учасники </a:t>
            </a:r>
          </a:p>
          <a:p>
            <a:pPr algn="ctr"/>
            <a:r>
              <a:rPr lang="uk-UA" sz="2400" i="1" dirty="0" smtClean="0">
                <a:solidFill>
                  <a:srgbClr val="739422"/>
                </a:solidFill>
                <a:latin typeface="Century Gothic" pitchFamily="34" charset="0"/>
              </a:rPr>
              <a:t>конкурсу </a:t>
            </a:r>
          </a:p>
        </p:txBody>
      </p:sp>
      <p:pic>
        <p:nvPicPr>
          <p:cNvPr id="20" name="Рисунок 19" descr="IMG_04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7821" y="6489708"/>
            <a:ext cx="2857520" cy="2143141"/>
          </a:xfrm>
          <a:prstGeom prst="roundRect">
            <a:avLst>
              <a:gd name="adj" fmla="val 1770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0408.JPG"/>
          <p:cNvPicPr>
            <a:picLocks noChangeAspect="1"/>
          </p:cNvPicPr>
          <p:nvPr/>
        </p:nvPicPr>
        <p:blipFill>
          <a:blip r:embed="rId8" cstate="print"/>
          <a:srcRect l="12208" t="28585" r="28270" b="17247"/>
          <a:stretch>
            <a:fillRect/>
          </a:stretch>
        </p:blipFill>
        <p:spPr>
          <a:xfrm>
            <a:off x="1208863" y="7918468"/>
            <a:ext cx="2643206" cy="1804093"/>
          </a:xfrm>
          <a:prstGeom prst="roundRect">
            <a:avLst>
              <a:gd name="adj" fmla="val 1770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IMG_0413.JPG"/>
          <p:cNvPicPr>
            <a:picLocks noChangeAspect="1"/>
          </p:cNvPicPr>
          <p:nvPr/>
        </p:nvPicPr>
        <p:blipFill>
          <a:blip r:embed="rId9" cstate="print"/>
          <a:srcRect l="26498" t="8429" b="17247"/>
          <a:stretch>
            <a:fillRect/>
          </a:stretch>
        </p:blipFill>
        <p:spPr>
          <a:xfrm>
            <a:off x="4995077" y="703230"/>
            <a:ext cx="2260740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IMG_0415.JPG"/>
          <p:cNvPicPr>
            <a:picLocks noChangeAspect="1"/>
          </p:cNvPicPr>
          <p:nvPr/>
        </p:nvPicPr>
        <p:blipFill>
          <a:blip r:embed="rId10" cstate="print"/>
          <a:srcRect l="46902" t="19313" r="3437" b="12517"/>
          <a:stretch>
            <a:fillRect/>
          </a:stretch>
        </p:blipFill>
        <p:spPr>
          <a:xfrm>
            <a:off x="4780763" y="2131990"/>
            <a:ext cx="1815295" cy="186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IMG_0420.JPG"/>
          <p:cNvPicPr>
            <a:picLocks noChangeAspect="1"/>
          </p:cNvPicPr>
          <p:nvPr/>
        </p:nvPicPr>
        <p:blipFill>
          <a:blip r:embed="rId11" cstate="print"/>
          <a:srcRect r="54724" b="4650"/>
          <a:stretch>
            <a:fillRect/>
          </a:stretch>
        </p:blipFill>
        <p:spPr>
          <a:xfrm>
            <a:off x="1065987" y="3489312"/>
            <a:ext cx="1494614" cy="2360708"/>
          </a:xfrm>
          <a:prstGeom prst="rect">
            <a:avLst/>
          </a:prstGeom>
        </p:spPr>
      </p:pic>
      <p:pic>
        <p:nvPicPr>
          <p:cNvPr id="17" name="Рисунок 16" descr="IMG_0415.JPG"/>
          <p:cNvPicPr>
            <a:picLocks noChangeAspect="1"/>
          </p:cNvPicPr>
          <p:nvPr/>
        </p:nvPicPr>
        <p:blipFill>
          <a:blip r:embed="rId12" cstate="print"/>
          <a:srcRect r="50339" b="31893"/>
          <a:stretch>
            <a:fillRect/>
          </a:stretch>
        </p:blipFill>
        <p:spPr>
          <a:xfrm>
            <a:off x="1637491" y="5060948"/>
            <a:ext cx="166688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96367">
            <a:off x="2213714" y="6208677"/>
            <a:ext cx="1949732" cy="194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tumblr_lqvoe4daz01qethpao1_1280-300x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7" y="417478"/>
            <a:ext cx="1714512" cy="114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94549" y="274602"/>
            <a:ext cx="63579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err="1" smtClean="0">
                <a:solidFill>
                  <a:srgbClr val="A32114"/>
                </a:solidFill>
                <a:latin typeface="Century Gothic" pitchFamily="34" charset="0"/>
              </a:rPr>
              <a:t>Осінь</a:t>
            </a:r>
            <a:r>
              <a:rPr lang="ru-RU" sz="2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uk-UA" sz="2400" b="1" i="1" dirty="0" smtClean="0">
                <a:solidFill>
                  <a:srgbClr val="A32114"/>
                </a:solidFill>
                <a:latin typeface="Century Gothic" pitchFamily="34" charset="0"/>
              </a:rPr>
              <a:t>— </a:t>
            </a:r>
            <a:r>
              <a:rPr lang="ru-RU" sz="2400" b="1" i="1" dirty="0" smtClean="0">
                <a:solidFill>
                  <a:srgbClr val="A32114"/>
                </a:solidFill>
                <a:latin typeface="Century Gothic" pitchFamily="34" charset="0"/>
              </a:rPr>
              <a:t>час </a:t>
            </a:r>
            <a:r>
              <a:rPr lang="ru-RU" sz="2400" b="1" i="1" dirty="0" err="1" smtClean="0">
                <a:solidFill>
                  <a:srgbClr val="A32114"/>
                </a:solidFill>
                <a:latin typeface="Century Gothic" pitchFamily="34" charset="0"/>
              </a:rPr>
              <a:t>читання</a:t>
            </a:r>
            <a:r>
              <a:rPr lang="ru-RU" sz="2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800" i="1" dirty="0" smtClean="0">
                <a:solidFill>
                  <a:srgbClr val="A32114"/>
                </a:solidFill>
                <a:latin typeface="Century Gothic" pitchFamily="34" charset="0"/>
              </a:rPr>
              <a:t>(</a:t>
            </a:r>
            <a:r>
              <a:rPr lang="ru-RU" sz="1800" i="1" dirty="0" err="1" smtClean="0">
                <a:solidFill>
                  <a:srgbClr val="A32114"/>
                </a:solidFill>
                <a:latin typeface="Century Gothic" pitchFamily="34" charset="0"/>
              </a:rPr>
              <a:t>Фотоінструкція</a:t>
            </a:r>
            <a:r>
              <a:rPr lang="ru-RU" sz="18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8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A32114"/>
                </a:solidFill>
                <a:latin typeface="Century Gothic" pitchFamily="34" charset="0"/>
              </a:rPr>
              <a:t>використання</a:t>
            </a:r>
            <a:r>
              <a:rPr lang="ru-RU" sz="1800" i="1" dirty="0" smtClean="0">
                <a:solidFill>
                  <a:srgbClr val="A32114"/>
                </a:solidFill>
                <a:latin typeface="Century Gothic" pitchFamily="34" charset="0"/>
              </a:rPr>
              <a:t>)</a:t>
            </a:r>
            <a:endParaRPr lang="ru-RU" sz="2400" i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66053" y="1131858"/>
            <a:ext cx="5715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Одягніться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  тепленько,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візьміть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парасольки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, не забудьте хороший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настрій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, 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адже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на вас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очікує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найцікавіше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осіннє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дозвілля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–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читання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книги…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5921" y="2274866"/>
            <a:ext cx="2643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…на </a:t>
            </a:r>
            <a:r>
              <a:rPr lang="ru-RU" sz="1400" i="1" dirty="0" err="1" smtClean="0">
                <a:solidFill>
                  <a:srgbClr val="A32114"/>
                </a:solidFill>
              </a:rPr>
              <a:t>лаві</a:t>
            </a:r>
            <a:r>
              <a:rPr lang="ru-RU" sz="1400" i="1" dirty="0" smtClean="0">
                <a:solidFill>
                  <a:srgbClr val="A32114"/>
                </a:solidFill>
              </a:rPr>
              <a:t> у затишному парку…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45" y="2632056"/>
            <a:ext cx="2571768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423573" y="4560882"/>
            <a:ext cx="3000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 </a:t>
            </a:r>
            <a:r>
              <a:rPr lang="ru-RU" sz="1400" i="1" dirty="0" err="1" smtClean="0">
                <a:solidFill>
                  <a:srgbClr val="A32114"/>
                </a:solidFill>
              </a:rPr>
              <a:t>чи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десь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під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старезним</a:t>
            </a:r>
            <a:r>
              <a:rPr lang="ru-RU" sz="1400" i="1" dirty="0" smtClean="0">
                <a:solidFill>
                  <a:srgbClr val="A32114"/>
                </a:solidFill>
              </a:rPr>
              <a:t> деревом…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b="33368"/>
          <a:stretch>
            <a:fillRect/>
          </a:stretch>
        </p:blipFill>
        <p:spPr bwMode="auto">
          <a:xfrm>
            <a:off x="4780763" y="4846634"/>
            <a:ext cx="2357454" cy="202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280565" y="2274866"/>
            <a:ext cx="414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  <a:r>
              <a:rPr lang="ru-RU" sz="1400" i="1" dirty="0" err="1" smtClean="0">
                <a:solidFill>
                  <a:srgbClr val="A32114"/>
                </a:solidFill>
              </a:rPr>
              <a:t>чи</a:t>
            </a:r>
            <a:r>
              <a:rPr lang="ru-RU" sz="1400" i="1" dirty="0" smtClean="0">
                <a:solidFill>
                  <a:srgbClr val="A32114"/>
                </a:solidFill>
              </a:rPr>
              <a:t> на </a:t>
            </a:r>
            <a:r>
              <a:rPr lang="ru-RU" sz="1400" i="1" dirty="0" err="1" smtClean="0">
                <a:solidFill>
                  <a:srgbClr val="A32114"/>
                </a:solidFill>
              </a:rPr>
              <a:t>ще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теплих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від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осіннього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сонечка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листях</a:t>
            </a:r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</a:p>
        </p:txBody>
      </p:sp>
      <p:pic>
        <p:nvPicPr>
          <p:cNvPr id="13" name="Рисунок 12" descr="48624870948099463_mAuYOxtq_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97" y="2632056"/>
            <a:ext cx="2714644" cy="180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851805" y="5703890"/>
            <a:ext cx="207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  <a:r>
              <a:rPr lang="ru-RU" sz="1400" i="1" dirty="0" err="1" smtClean="0">
                <a:solidFill>
                  <a:srgbClr val="A32114"/>
                </a:solidFill>
              </a:rPr>
              <a:t>або</a:t>
            </a:r>
            <a:r>
              <a:rPr lang="ru-RU" sz="1400" i="1" dirty="0" smtClean="0">
                <a:solidFill>
                  <a:srgbClr val="A32114"/>
                </a:solidFill>
              </a:rPr>
              <a:t> на </a:t>
            </a:r>
            <a:r>
              <a:rPr lang="ru-RU" sz="1400" i="1" dirty="0" err="1" smtClean="0">
                <a:solidFill>
                  <a:srgbClr val="A32114"/>
                </a:solidFill>
              </a:rPr>
              <a:t>березі</a:t>
            </a:r>
            <a:r>
              <a:rPr lang="ru-RU" sz="1400" i="1" dirty="0" smtClean="0">
                <a:solidFill>
                  <a:srgbClr val="A32114"/>
                </a:solidFill>
              </a:rPr>
              <a:t> озера…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 l="13158"/>
          <a:stretch>
            <a:fillRect/>
          </a:stretch>
        </p:blipFill>
        <p:spPr bwMode="auto">
          <a:xfrm>
            <a:off x="1637491" y="3846502"/>
            <a:ext cx="2061072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709325" y="7204088"/>
            <a:ext cx="2637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…з </a:t>
            </a:r>
            <a:r>
              <a:rPr lang="ru-RU" sz="1400" i="1" dirty="0" err="1" smtClean="0">
                <a:solidFill>
                  <a:srgbClr val="A32114"/>
                </a:solidFill>
              </a:rPr>
              <a:t>книжковими</a:t>
            </a:r>
            <a:r>
              <a:rPr lang="ru-RU" sz="1400" i="1" dirty="0" smtClean="0">
                <a:solidFill>
                  <a:srgbClr val="A32114"/>
                </a:solidFill>
              </a:rPr>
              <a:t> закладками, </a:t>
            </a:r>
            <a:r>
              <a:rPr lang="ru-RU" sz="1400" i="1" dirty="0" err="1" smtClean="0">
                <a:solidFill>
                  <a:srgbClr val="A32114"/>
                </a:solidFill>
              </a:rPr>
              <a:t>які</a:t>
            </a:r>
            <a:r>
              <a:rPr lang="ru-RU" sz="1400" i="1" dirty="0" smtClean="0">
                <a:solidFill>
                  <a:srgbClr val="A32114"/>
                </a:solidFill>
              </a:rPr>
              <a:t>  </a:t>
            </a:r>
            <a:r>
              <a:rPr lang="ru-RU" sz="1400" i="1" dirty="0" err="1" smtClean="0">
                <a:solidFill>
                  <a:srgbClr val="A32114"/>
                </a:solidFill>
              </a:rPr>
              <a:t>можна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знайти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під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кожним</a:t>
            </a:r>
            <a:r>
              <a:rPr lang="ru-RU" sz="1400" i="1" dirty="0" smtClean="0">
                <a:solidFill>
                  <a:srgbClr val="A32114"/>
                </a:solidFill>
              </a:rPr>
              <a:t> деревом…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0763" y="7918468"/>
            <a:ext cx="2467078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23045" y="6061080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  <a:r>
              <a:rPr lang="ru-RU" sz="1400" i="1" dirty="0" err="1" smtClean="0">
                <a:solidFill>
                  <a:srgbClr val="A32114"/>
                </a:solidFill>
              </a:rPr>
              <a:t>під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парасольками</a:t>
            </a:r>
            <a:r>
              <a:rPr lang="ru-RU" sz="1400" i="1" dirty="0" smtClean="0">
                <a:solidFill>
                  <a:srgbClr val="A32114"/>
                </a:solidFill>
              </a:rPr>
              <a:t>… </a:t>
            </a:r>
            <a:r>
              <a:rPr lang="ru-RU" sz="1400" i="1" dirty="0" err="1" smtClean="0">
                <a:solidFill>
                  <a:srgbClr val="A32114"/>
                </a:solidFill>
              </a:rPr>
              <a:t>і</a:t>
            </a:r>
            <a:r>
              <a:rPr lang="ru-RU" sz="1400" i="1" dirty="0" smtClean="0">
                <a:solidFill>
                  <a:srgbClr val="A32114"/>
                </a:solidFill>
              </a:rPr>
              <a:t> такими </a:t>
            </a:r>
          </a:p>
          <a:p>
            <a:pPr algn="r"/>
            <a:r>
              <a:rPr lang="ru-RU" sz="1400" i="1" dirty="0" err="1" smtClean="0">
                <a:solidFill>
                  <a:srgbClr val="A32114"/>
                </a:solidFill>
              </a:rPr>
              <a:t>різними</a:t>
            </a:r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/>
          <a:srcRect l="3330" r="30405" b="39000"/>
          <a:stretch>
            <a:fillRect/>
          </a:stretch>
        </p:blipFill>
        <p:spPr bwMode="auto">
          <a:xfrm>
            <a:off x="494483" y="6418270"/>
            <a:ext cx="1643074" cy="227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tumblr_lqvoe4daz01qethpao1_1280-300x201.jpg"/>
          <p:cNvPicPr>
            <a:picLocks noChangeAspect="1"/>
          </p:cNvPicPr>
          <p:nvPr/>
        </p:nvPicPr>
        <p:blipFill>
          <a:blip r:embed="rId3"/>
          <a:srcRect b="95610"/>
          <a:stretch>
            <a:fillRect/>
          </a:stretch>
        </p:blipFill>
        <p:spPr>
          <a:xfrm>
            <a:off x="423045" y="2058564"/>
            <a:ext cx="6929486" cy="4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3177" y="8847162"/>
            <a:ext cx="2272681" cy="1495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208995" y="8347096"/>
            <a:ext cx="2500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A32114"/>
                </a:solidFill>
              </a:rPr>
              <a:t>…</a:t>
            </a:r>
            <a:r>
              <a:rPr lang="ru-RU" sz="1400" i="1" dirty="0" err="1" smtClean="0">
                <a:solidFill>
                  <a:srgbClr val="A32114"/>
                </a:solidFill>
              </a:rPr>
              <a:t>і</a:t>
            </a:r>
            <a:r>
              <a:rPr lang="ru-RU" sz="1400" i="1" dirty="0" smtClean="0">
                <a:solidFill>
                  <a:srgbClr val="A32114"/>
                </a:solidFill>
              </a:rPr>
              <a:t> , </a:t>
            </a:r>
            <a:r>
              <a:rPr lang="ru-RU" sz="1400" i="1" dirty="0" err="1" smtClean="0">
                <a:solidFill>
                  <a:srgbClr val="A32114"/>
                </a:solidFill>
              </a:rPr>
              <a:t>звичайно</a:t>
            </a:r>
            <a:r>
              <a:rPr lang="ru-RU" sz="1400" i="1" dirty="0" smtClean="0">
                <a:solidFill>
                  <a:srgbClr val="A32114"/>
                </a:solidFill>
              </a:rPr>
              <a:t>  ж, у </a:t>
            </a:r>
            <a:r>
              <a:rPr lang="ru-RU" sz="1400" i="1" dirty="0" err="1" smtClean="0">
                <a:solidFill>
                  <a:srgbClr val="A32114"/>
                </a:solidFill>
              </a:rPr>
              <a:t>затишній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кімнаті</a:t>
            </a:r>
            <a:r>
              <a:rPr lang="ru-RU" sz="1400" i="1" dirty="0" smtClean="0">
                <a:solidFill>
                  <a:srgbClr val="A32114"/>
                </a:solidFill>
              </a:rPr>
              <a:t>, коли за </a:t>
            </a:r>
            <a:r>
              <a:rPr lang="ru-RU" sz="1400" i="1" dirty="0" err="1" smtClean="0">
                <a:solidFill>
                  <a:srgbClr val="A32114"/>
                </a:solidFill>
              </a:rPr>
              <a:t>вікном</a:t>
            </a:r>
            <a:r>
              <a:rPr lang="ru-RU" sz="1400" i="1" dirty="0" smtClean="0">
                <a:solidFill>
                  <a:srgbClr val="A32114"/>
                </a:solidFill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</a:rPr>
              <a:t>дощ</a:t>
            </a:r>
            <a:r>
              <a:rPr lang="ru-RU" sz="1400" i="1" dirty="0" smtClean="0">
                <a:solidFill>
                  <a:srgbClr val="A32114"/>
                </a:solidFill>
              </a:rPr>
              <a:t> …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46487" y="9847294"/>
            <a:ext cx="37147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Гарних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вам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вражень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uk-UA" sz="1400" b="1" i="1" dirty="0" smtClean="0">
                <a:solidFill>
                  <a:srgbClr val="A32114"/>
                </a:solidFill>
                <a:latin typeface="Century Gothic" pitchFamily="34" charset="0"/>
              </a:rPr>
              <a:t>від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осінніх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читань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!</a:t>
            </a:r>
            <a:r>
              <a:rPr lang="ru-RU" sz="2000" b="1" i="1" dirty="0" smtClean="0">
                <a:solidFill>
                  <a:srgbClr val="A32114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31726"/>
            <a:ext cx="7561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A32114"/>
                </a:solidFill>
                <a:latin typeface="Century Gothic" pitchFamily="34" charset="0"/>
              </a:rPr>
              <a:t>Абетка</a:t>
            </a:r>
            <a:r>
              <a:rPr lang="ru-RU" sz="2800" b="1" i="1" dirty="0" smtClean="0">
                <a:solidFill>
                  <a:srgbClr val="A32114"/>
                </a:solidFill>
                <a:latin typeface="Century Gothic" pitchFamily="34" charset="0"/>
              </a:rPr>
              <a:t> добра </a:t>
            </a:r>
            <a:r>
              <a:rPr lang="ru-RU" sz="2800" b="1" i="1" dirty="0" err="1" smtClean="0">
                <a:solidFill>
                  <a:srgbClr val="A32114"/>
                </a:solidFill>
                <a:latin typeface="Century Gothic" pitchFamily="34" charset="0"/>
              </a:rPr>
              <a:t>від</a:t>
            </a:r>
            <a:r>
              <a:rPr lang="ru-RU" sz="28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2800" b="1" i="1" dirty="0" err="1" smtClean="0">
                <a:solidFill>
                  <a:srgbClr val="A32114"/>
                </a:solidFill>
                <a:latin typeface="Century Gothic" pitchFamily="34" charset="0"/>
              </a:rPr>
              <a:t>Дзвінки</a:t>
            </a:r>
            <a:r>
              <a:rPr lang="ru-RU" sz="28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2800" b="1" i="1" dirty="0" err="1" smtClean="0">
                <a:solidFill>
                  <a:srgbClr val="A32114"/>
                </a:solidFill>
                <a:latin typeface="Century Gothic" pitchFamily="34" charset="0"/>
              </a:rPr>
              <a:t>Матіяш</a:t>
            </a:r>
            <a:endParaRPr lang="ru-RU" sz="2800" b="1" i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pic>
        <p:nvPicPr>
          <p:cNvPr id="24" name="Рисунок 23" descr="tumblr_lqvoe4daz01qethpao1_1280-300x201.jpg"/>
          <p:cNvPicPr>
            <a:picLocks noChangeAspect="1"/>
          </p:cNvPicPr>
          <p:nvPr/>
        </p:nvPicPr>
        <p:blipFill>
          <a:blip r:embed="rId2"/>
          <a:srcRect b="95610"/>
          <a:stretch>
            <a:fillRect/>
          </a:stretch>
        </p:blipFill>
        <p:spPr>
          <a:xfrm>
            <a:off x="423045" y="2058564"/>
            <a:ext cx="6929486" cy="4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923375" y="9918732"/>
            <a:ext cx="37147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Гарних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вам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вражень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від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осінніх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b="1" i="1" dirty="0" err="1" smtClean="0">
                <a:solidFill>
                  <a:srgbClr val="A32114"/>
                </a:solidFill>
                <a:latin typeface="Century Gothic" pitchFamily="34" charset="0"/>
              </a:rPr>
              <a:t>читань</a:t>
            </a:r>
            <a:r>
              <a:rPr lang="ru-RU" sz="1400" b="1" i="1" dirty="0" smtClean="0">
                <a:solidFill>
                  <a:srgbClr val="A32114"/>
                </a:solidFill>
                <a:latin typeface="Century Gothic" pitchFamily="34" charset="0"/>
              </a:rPr>
              <a:t>!</a:t>
            </a:r>
            <a:r>
              <a:rPr lang="ru-RU" sz="2000" b="1" i="1" dirty="0" smtClean="0">
                <a:solidFill>
                  <a:srgbClr val="A32114"/>
                </a:solidFill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7293" y="631792"/>
            <a:ext cx="57864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Є книги,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після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прочитання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яких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дитинстві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вже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більше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до них 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повертаєшся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Є ж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такі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до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яких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відчуваєш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бажання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потребу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провернутися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–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знову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прожити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певний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час 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книзі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її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героями,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які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стали для тебе живою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реальністю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pPr algn="r"/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То ж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радимо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прочитати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красиву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як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троянди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життєдайну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як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дощ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важливу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як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сіль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– 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дитячу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прозу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Дзвінки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Матіяш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«Казки П</a:t>
            </a:r>
            <a:r>
              <a:rPr lang="en-US" sz="1300" i="1" dirty="0" smtClean="0">
                <a:solidFill>
                  <a:srgbClr val="A32114"/>
                </a:solidFill>
                <a:latin typeface="Century Gothic" pitchFamily="34" charset="0"/>
              </a:rPr>
              <a:t>’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ятинки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94681" y="2346304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A32114"/>
                </a:solidFill>
                <a:latin typeface="Century Gothic" pitchFamily="34" charset="0"/>
              </a:rPr>
              <a:t>Глечики</a:t>
            </a:r>
            <a:endParaRPr lang="ru-RU" sz="2800" i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94813" y="2846370"/>
            <a:ext cx="4143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261938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П'ятинка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 спускається на землю щоп'ятниці, ходить і дивиться, як люди живуть. </a:t>
            </a:r>
            <a:endParaRPr lang="en-US" sz="1400" dirty="0" smtClean="0">
              <a:latin typeface="Century Gothic" pitchFamily="34" charset="0"/>
              <a:ea typeface="Times New Roman" pitchFamily="18" charset="0"/>
            </a:endParaRPr>
          </a:p>
          <a:p>
            <a:pPr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Іноді вона невидима, іноді — видима. Йде жінка по вулиці — ні молода, ні стара, ні білява, ні чорнява, очі в неї — то світлі як вода, то темні як земля — міняться. Плащ довгий, благенький — чи зелений, чи синій, чи такий, як осіннє листя, що вже довго на землі лежить. І завжди боса ходить — чи в місті, чи в селі, чи по снігу, чи по болоті, чи по асфальті.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95143" y="2203428"/>
            <a:ext cx="176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err="1" smtClean="0">
                <a:solidFill>
                  <a:srgbClr val="A32114"/>
                </a:solidFill>
              </a:rPr>
              <a:t>Дзвінк</a:t>
            </a:r>
            <a:r>
              <a:rPr lang="uk-UA" sz="1800" dirty="0" smtClean="0">
                <a:solidFill>
                  <a:srgbClr val="A32114"/>
                </a:solidFill>
              </a:rPr>
              <a:t>а</a:t>
            </a:r>
            <a:r>
              <a:rPr lang="ru-RU" sz="1800" dirty="0" smtClean="0">
                <a:solidFill>
                  <a:srgbClr val="A32114"/>
                </a:solidFill>
              </a:rPr>
              <a:t> </a:t>
            </a:r>
            <a:r>
              <a:rPr lang="ru-RU" sz="1800" dirty="0" err="1" smtClean="0">
                <a:solidFill>
                  <a:srgbClr val="A32114"/>
                </a:solidFill>
              </a:rPr>
              <a:t>Матіяш</a:t>
            </a:r>
            <a:r>
              <a:rPr lang="ru-RU" sz="1800" dirty="0" smtClean="0">
                <a:solidFill>
                  <a:srgbClr val="A32114"/>
                </a:solidFill>
              </a:rPr>
              <a:t> </a:t>
            </a:r>
            <a:endParaRPr lang="ru-RU" sz="1800" dirty="0"/>
          </a:p>
        </p:txBody>
      </p:sp>
      <p:pic>
        <p:nvPicPr>
          <p:cNvPr id="11" name="Рисунок 10" descr="Dzvinka_obkladynka-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5" y="2557382"/>
            <a:ext cx="2571768" cy="2688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23045" y="5418138"/>
            <a:ext cx="6858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П'ятинка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 товаришує з дев'ятирічним Антоном, що живе на Дарниці. Вони вже давно друзі, щоп'ятниці </a:t>
            </a: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П'ятинка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 у нього гостює. </a:t>
            </a:r>
          </a:p>
          <a:p>
            <a:pPr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Цієї п'ятниці </a:t>
            </a: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П'ятинка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 розповідає Антонові, що першим гончарем на світі був Бог, коли ліпив із глини людей.</a:t>
            </a:r>
            <a:endParaRPr lang="ru-RU" sz="1400" dirty="0" smtClean="0">
              <a:latin typeface="Century Gothic" pitchFamily="34" charset="0"/>
              <a:ea typeface="Times New Roman" pitchFamily="18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З глини бувають глечики, а не люди, — каже Антон.</a:t>
            </a:r>
            <a:endParaRPr lang="ru-RU" sz="1400" dirty="0" smtClean="0">
              <a:latin typeface="Century Gothic" pitchFamily="34" charset="0"/>
              <a:ea typeface="Times New Roman" pitchFamily="18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А ти знаєш, що людські серця дуже схожі на глечики, — заперечує </a:t>
            </a: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П'ятинка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. — Так само як глечики, вони можуть бути порожні, а можуть бути наповнені, можуть бути з тріщиною, надщерблені чи розбиті.</a:t>
            </a:r>
            <a:endParaRPr lang="ru-RU" sz="1400" dirty="0" smtClean="0">
              <a:latin typeface="Century Gothic" pitchFamily="34" charset="0"/>
              <a:ea typeface="Times New Roman" pitchFamily="18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solidFill>
                  <a:srgbClr val="A32114"/>
                </a:solidFill>
                <a:latin typeface="Century Gothic" pitchFamily="34" charset="0"/>
              </a:rPr>
              <a:t>Поки людина живе, її серце наповнюється добрими й поганими вчинками, знаннями, любов'ю, добротою, мудрістю, тугою, радістю, спогадами. </a:t>
            </a:r>
            <a:r>
              <a:rPr lang="uk-UA" sz="1400" dirty="0" err="1" smtClean="0">
                <a:solidFill>
                  <a:srgbClr val="A32114"/>
                </a:solidFill>
                <a:latin typeface="Century Gothic" pitchFamily="34" charset="0"/>
              </a:rPr>
              <a:t>Деякі глечики повні по вінця, деякі — переливаються через край і діляться з іншими тим, що мають, а декотрі — повні тільки до половини, а то й менше.</a:t>
            </a:r>
            <a:endParaRPr lang="ru-RU" sz="1400" dirty="0" err="1" smtClean="0">
              <a:solidFill>
                <a:srgbClr val="A32114"/>
              </a:solidFill>
              <a:latin typeface="Century Gothic" pitchFamily="34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solidFill>
                  <a:srgbClr val="A32114"/>
                </a:solidFill>
                <a:latin typeface="Century Gothic" pitchFamily="34" charset="0"/>
              </a:rPr>
              <a:t>Не можна, щоб наші глечики були порожніми, адже свого часу Бог попросить нас напоїти Його з нашого глечика, і буде шкода, коли ми у відповідь тільки похнюпимося, бо глечик порожній.</a:t>
            </a:r>
            <a:endParaRPr lang="ru-RU" sz="1400" dirty="0" err="1" smtClean="0">
              <a:solidFill>
                <a:srgbClr val="A32114"/>
              </a:solidFill>
              <a:latin typeface="Century Gothic" pitchFamily="34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Антон уважно слухає </a:t>
            </a:r>
            <a:r>
              <a:rPr lang="uk-UA" sz="1400" dirty="0" err="1" smtClean="0">
                <a:latin typeface="Century Gothic" pitchFamily="34" charset="0"/>
                <a:ea typeface="Times New Roman" pitchFamily="18" charset="0"/>
              </a:rPr>
              <a:t>П'ятинку</a:t>
            </a: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 і уявляє себе глечиком, повним молока. Коли Бог попросить його напитися, Антон наллє йому повне горня, Бог вип'є молоко і скаже:</a:t>
            </a:r>
            <a:endParaRPr lang="ru-RU" sz="1400" dirty="0" smtClean="0">
              <a:latin typeface="Century Gothic" pitchFamily="34" charset="0"/>
              <a:ea typeface="Times New Roman" pitchFamily="18" charset="0"/>
            </a:endParaRPr>
          </a:p>
          <a:p>
            <a:pPr lvl="0" indent="261938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entury Gothic" pitchFamily="34" charset="0"/>
                <a:ea typeface="Times New Roman" pitchFamily="18" charset="0"/>
              </a:rPr>
              <a:t>— Дякую, що ти напоїв мене. Бо я дуже хотів пити.</a:t>
            </a:r>
            <a:endParaRPr lang="ru-RU" sz="1400" dirty="0" smtClean="0">
              <a:latin typeface="Century Gothic" pitchFamily="34" charset="0"/>
              <a:ea typeface="Times New Roman" pitchFamily="18" charset="0"/>
            </a:endParaRPr>
          </a:p>
        </p:txBody>
      </p:sp>
      <p:pic>
        <p:nvPicPr>
          <p:cNvPr id="27" name="Рисунок 26" descr="LT_PileOfBooks_co_11.jpg"/>
          <p:cNvPicPr>
            <a:picLocks noChangeAspect="1"/>
          </p:cNvPicPr>
          <p:nvPr/>
        </p:nvPicPr>
        <p:blipFill>
          <a:blip r:embed="rId4" cstate="print"/>
          <a:srcRect l="39453" b="34375"/>
          <a:stretch>
            <a:fillRect/>
          </a:stretch>
        </p:blipFill>
        <p:spPr>
          <a:xfrm>
            <a:off x="5923771" y="846106"/>
            <a:ext cx="1230321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LogotypeGrani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713" y="9204352"/>
            <a:ext cx="575340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T_Grownupbook07_iw_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246"/>
            <a:ext cx="7561263" cy="45013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293" y="3846502"/>
            <a:ext cx="5143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Century Gothic" pitchFamily="34" charset="0"/>
              </a:rPr>
              <a:t>Видатні</a:t>
            </a:r>
            <a:r>
              <a:rPr lang="uk-UA" sz="2800" i="1" dirty="0" smtClean="0">
                <a:latin typeface="Century Gothic" pitchFamily="34" charset="0"/>
              </a:rPr>
              <a:t> особистості виростають з </a:t>
            </a:r>
            <a:r>
              <a:rPr lang="uk-UA" sz="2800" i="1" dirty="0" smtClean="0">
                <a:solidFill>
                  <a:srgbClr val="C00000"/>
                </a:solidFill>
                <a:latin typeface="Century Gothic" pitchFamily="34" charset="0"/>
              </a:rPr>
              <a:t>великих</a:t>
            </a:r>
            <a:r>
              <a:rPr lang="uk-UA" sz="2800" i="1" dirty="0" smtClean="0">
                <a:latin typeface="Century Gothic" pitchFamily="34" charset="0"/>
              </a:rPr>
              <a:t> мрій</a:t>
            </a:r>
          </a:p>
          <a:p>
            <a:pPr algn="ctr"/>
            <a:endParaRPr lang="ru-RU" sz="28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261" y="2417742"/>
            <a:ext cx="1270002" cy="57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137425" y="988982"/>
            <a:ext cx="4929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66CC"/>
                </a:solidFill>
                <a:latin typeface="Century Gothic" pitchFamily="34" charset="0"/>
              </a:rPr>
              <a:t>Улюблена серія видавництва </a:t>
            </a:r>
            <a:r>
              <a:rPr lang="uk-UA" sz="2800" b="1" i="1" dirty="0" err="1" smtClean="0">
                <a:latin typeface="Century Gothic" pitchFamily="34" charset="0"/>
              </a:rPr>
              <a:t>“Грані-Т</a:t>
            </a:r>
            <a:r>
              <a:rPr lang="uk-UA" sz="2800" b="1" i="1" dirty="0" smtClean="0">
                <a:latin typeface="Century Gothic" pitchFamily="34" charset="0"/>
              </a:rPr>
              <a:t> ” </a:t>
            </a:r>
            <a:r>
              <a:rPr lang="uk-UA" sz="2800" b="1" i="1" dirty="0" smtClean="0">
                <a:solidFill>
                  <a:srgbClr val="C00000"/>
                </a:solidFill>
                <a:latin typeface="Century Gothic" pitchFamily="34" charset="0"/>
              </a:rPr>
              <a:t>– </a:t>
            </a:r>
            <a:r>
              <a:rPr lang="uk-UA" sz="2800" b="1" i="1" dirty="0" smtClean="0">
                <a:latin typeface="Century Gothic" pitchFamily="34" charset="0"/>
              </a:rPr>
              <a:t> </a:t>
            </a:r>
          </a:p>
          <a:p>
            <a:pPr algn="ctr"/>
            <a:r>
              <a:rPr lang="uk-UA" sz="2800" b="1" i="1" dirty="0" err="1" smtClean="0">
                <a:solidFill>
                  <a:srgbClr val="C00000"/>
                </a:solidFill>
                <a:latin typeface="Century Gothic" pitchFamily="34" charset="0"/>
              </a:rPr>
              <a:t>“Життя</a:t>
            </a:r>
            <a:r>
              <a:rPr lang="uk-UA" sz="2800" b="1" i="1" dirty="0" smtClean="0">
                <a:solidFill>
                  <a:srgbClr val="C00000"/>
                </a:solidFill>
                <a:latin typeface="Century Gothic" pitchFamily="34" charset="0"/>
              </a:rPr>
              <a:t> видатних </a:t>
            </a:r>
            <a:r>
              <a:rPr lang="uk-UA" sz="2800" b="1" i="1" dirty="0" err="1" smtClean="0">
                <a:solidFill>
                  <a:srgbClr val="C00000"/>
                </a:solidFill>
                <a:latin typeface="Century Gothic" pitchFamily="34" charset="0"/>
              </a:rPr>
              <a:t>дітей”</a:t>
            </a:r>
            <a:endParaRPr lang="uk-UA" sz="2800" b="1" i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algn="ctr"/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169" y="7831078"/>
            <a:ext cx="3929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latin typeface="Century Gothic" pitchFamily="34" charset="0"/>
              </a:rPr>
              <a:t>Успішних людей люблять. Ними захоплюються. Врешті-решт, їм заздрять, думаючи, що вони такими народилися...</a:t>
            </a:r>
            <a:endParaRPr lang="ru-RU" sz="1200" dirty="0" smtClean="0">
              <a:latin typeface="Century Gothic" pitchFamily="34" charset="0"/>
            </a:endParaRPr>
          </a:p>
          <a:p>
            <a:r>
              <a:rPr lang="uk-UA" sz="1200" dirty="0" smtClean="0">
                <a:latin typeface="Century Gothic" pitchFamily="34" charset="0"/>
              </a:rPr>
              <a:t>Хто ж вони такі насправді, успішні люди? Завдяки чому досягають життєвих вершин?</a:t>
            </a:r>
            <a:endParaRPr lang="ru-RU" sz="1200" dirty="0" smtClean="0">
              <a:latin typeface="Century Gothic" pitchFamily="34" charset="0"/>
            </a:endParaRPr>
          </a:p>
          <a:p>
            <a:r>
              <a:rPr lang="uk-UA" sz="1200" dirty="0" smtClean="0">
                <a:latin typeface="Century Gothic" pitchFamily="34" charset="0"/>
              </a:rPr>
              <a:t>Може, це якісь особливі істоти, зліплені з якогось іншого тіста? Не схоже. Бо мають вони дві руки, дві ноги й одну голову, як і ми з вами.</a:t>
            </a:r>
            <a:endParaRPr lang="ru-RU" sz="1200" dirty="0" smtClean="0">
              <a:latin typeface="Century Gothic" pitchFamily="34" charset="0"/>
            </a:endParaRPr>
          </a:p>
          <a:p>
            <a:r>
              <a:rPr lang="uk-UA" sz="1200" dirty="0" smtClean="0">
                <a:latin typeface="Century Gothic" pitchFamily="34" charset="0"/>
              </a:rPr>
              <a:t>То, може, вони знають якусь магічну формулу, що допомагає їм досягти життєвих вершин? Прокидається така людина вранці, солодко позіхає, шепоче щось на кшталт «Абракадабра!» і все одразу починає крутитися-вертітися, як вона забажає.</a:t>
            </a:r>
          </a:p>
          <a:p>
            <a:endParaRPr lang="ru-RU" sz="1200" dirty="0" smtClean="0"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0697" y="7847030"/>
            <a:ext cx="28575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latin typeface="Century Gothic" pitchFamily="34" charset="0"/>
              </a:rPr>
              <a:t>Не вірите? Правильно робите, бо секрет життєвого успіху зовсім не в магічних заклинаннях.</a:t>
            </a:r>
            <a:endParaRPr lang="ru-RU" sz="1200" dirty="0" smtClean="0">
              <a:latin typeface="Century Gothic" pitchFamily="34" charset="0"/>
            </a:endParaRPr>
          </a:p>
          <a:p>
            <a:r>
              <a:rPr lang="uk-UA" sz="1200" dirty="0" smtClean="0">
                <a:latin typeface="Century Gothic" pitchFamily="34" charset="0"/>
              </a:rPr>
              <a:t>Хоча формула успіху все-таки існує. Звучить вона приблизно так: «Видатні особистості виростають з великих мрій».</a:t>
            </a:r>
            <a:endParaRPr lang="ru-RU" sz="1200" dirty="0" smtClean="0">
              <a:latin typeface="Century Gothic" pitchFamily="34" charset="0"/>
            </a:endParaRPr>
          </a:p>
          <a:p>
            <a:r>
              <a:rPr lang="uk-UA" sz="1200" dirty="0" smtClean="0">
                <a:latin typeface="Century Gothic" pitchFamily="34" charset="0"/>
              </a:rPr>
              <a:t>А як ця формула втілювалася в життя різними дітьми в різні епохи, і що з цього виходило, ви зможете дізнатися, прочитавши книги серії  </a:t>
            </a:r>
            <a:r>
              <a:rPr lang="uk-UA" sz="1200" i="1" dirty="0" err="1" smtClean="0">
                <a:latin typeface="Century Gothic" pitchFamily="34" charset="0"/>
              </a:rPr>
              <a:t>“Життя</a:t>
            </a:r>
            <a:r>
              <a:rPr lang="uk-UA" sz="1200" i="1" dirty="0" smtClean="0">
                <a:latin typeface="Century Gothic" pitchFamily="34" charset="0"/>
              </a:rPr>
              <a:t> видатних </a:t>
            </a:r>
            <a:r>
              <a:rPr lang="uk-UA" sz="1200" i="1" dirty="0" err="1" smtClean="0">
                <a:latin typeface="Century Gothic" pitchFamily="34" charset="0"/>
              </a:rPr>
              <a:t>дітей”</a:t>
            </a:r>
            <a:endParaRPr lang="uk-UA" sz="1200" i="1" dirty="0" smtClean="0">
              <a:latin typeface="Century Gothic" pitchFamily="34" charset="0"/>
            </a:endParaRPr>
          </a:p>
          <a:p>
            <a:pPr algn="r"/>
            <a:r>
              <a:rPr lang="uk-UA" sz="1200" dirty="0" smtClean="0">
                <a:latin typeface="Century Gothic" pitchFamily="34" charset="0"/>
              </a:rPr>
              <a:t> </a:t>
            </a:r>
            <a:r>
              <a:rPr lang="uk-UA" sz="1200" b="1" i="1" dirty="0" smtClean="0">
                <a:latin typeface="Century Gothic" pitchFamily="34" charset="0"/>
              </a:rPr>
              <a:t>Ніна Воскресенська</a:t>
            </a:r>
            <a:endParaRPr lang="ru-RU" sz="1200" b="1" i="1" dirty="0">
              <a:latin typeface="Century Gothic" pitchFamily="34" charset="0"/>
            </a:endParaRPr>
          </a:p>
        </p:txBody>
      </p:sp>
      <p:pic>
        <p:nvPicPr>
          <p:cNvPr id="13" name="Рисунок 12" descr="LogotypeGran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83" y="488916"/>
            <a:ext cx="575340" cy="11430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23177" y="346040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200" i="1" dirty="0" smtClean="0">
                <a:latin typeface="Century Gothic" pitchFamily="34" charset="0"/>
              </a:rPr>
              <a:t>Кожен із нас - видатна людина. Бодай через те, що він - єдиний у всесвіті. Точнісінько такої ж людини ніколи не було і не буде</a:t>
            </a:r>
            <a:endParaRPr lang="uk-UA" sz="2000" i="1" dirty="0" smtClean="0"/>
          </a:p>
          <a:p>
            <a:pPr algn="r"/>
            <a:r>
              <a:rPr lang="uk-UA" sz="1200" b="1" i="1" dirty="0" smtClean="0">
                <a:latin typeface="Century Gothic" pitchFamily="34" charset="0"/>
              </a:rPr>
              <a:t>Валерій </a:t>
            </a:r>
            <a:r>
              <a:rPr lang="uk-UA" sz="1200" b="1" i="1" dirty="0" err="1" smtClean="0">
                <a:latin typeface="Century Gothic" pitchFamily="34" charset="0"/>
              </a:rPr>
              <a:t>Воскобойніков</a:t>
            </a:r>
            <a:endParaRPr lang="ru-RU" sz="1200" b="1" i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t="4320" b="11435"/>
          <a:stretch>
            <a:fillRect/>
          </a:stretch>
        </p:blipFill>
        <p:spPr bwMode="auto">
          <a:xfrm>
            <a:off x="2066119" y="1060420"/>
            <a:ext cx="4786346" cy="30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21" y="1560486"/>
            <a:ext cx="142876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9165" b="8352"/>
          <a:stretch>
            <a:fillRect/>
          </a:stretch>
        </p:blipFill>
        <p:spPr bwMode="auto">
          <a:xfrm>
            <a:off x="2484487" y="4275130"/>
            <a:ext cx="497684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921" y="4560882"/>
            <a:ext cx="130820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483" y="7561278"/>
            <a:ext cx="148489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203165"/>
            <a:ext cx="7561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entury Gothic" pitchFamily="34" charset="0"/>
              </a:rPr>
              <a:t>Досягай мети! </a:t>
            </a:r>
            <a:r>
              <a:rPr lang="uk-UA" sz="2800" b="1" i="1" dirty="0" smtClean="0">
                <a:solidFill>
                  <a:srgbClr val="058CB8"/>
                </a:solidFill>
                <a:latin typeface="Century Gothic" pitchFamily="34" charset="0"/>
              </a:rPr>
              <a:t>Фантазуй!</a:t>
            </a:r>
            <a:r>
              <a:rPr lang="uk-UA" sz="2800" b="1" i="1" dirty="0" smtClean="0">
                <a:latin typeface="Century Gothic" pitchFamily="34" charset="0"/>
              </a:rPr>
              <a:t> </a:t>
            </a:r>
          </a:p>
          <a:p>
            <a:pPr algn="ctr"/>
            <a:r>
              <a:rPr lang="uk-UA" sz="2800" b="1" i="1" dirty="0" smtClean="0">
                <a:solidFill>
                  <a:srgbClr val="81050D"/>
                </a:solidFill>
                <a:latin typeface="Century Gothic" pitchFamily="34" charset="0"/>
              </a:rPr>
              <a:t>Долай перешкоди !</a:t>
            </a:r>
          </a:p>
          <a:p>
            <a:pPr algn="ctr"/>
            <a:endParaRPr lang="ru-RU" sz="2800" dirty="0"/>
          </a:p>
        </p:txBody>
      </p:sp>
      <p:pic>
        <p:nvPicPr>
          <p:cNvPr id="16" name="Рисунок 15" descr="LT_Grownupbook07_iw_131.jpg"/>
          <p:cNvPicPr>
            <a:picLocks noChangeAspect="1"/>
          </p:cNvPicPr>
          <p:nvPr/>
        </p:nvPicPr>
        <p:blipFill>
          <a:blip r:embed="rId7"/>
          <a:srcRect l="81178"/>
          <a:stretch>
            <a:fillRect/>
          </a:stretch>
        </p:blipFill>
        <p:spPr>
          <a:xfrm rot="10800000">
            <a:off x="6412875" y="0"/>
            <a:ext cx="1148387" cy="3632188"/>
          </a:xfrm>
          <a:prstGeom prst="rtTriangle">
            <a:avLst/>
          </a:prstGeom>
        </p:spPr>
      </p:pic>
      <p:pic>
        <p:nvPicPr>
          <p:cNvPr id="17" name="Рисунок 16" descr="LT_Grownupbook07_iw_131.jpg"/>
          <p:cNvPicPr>
            <a:picLocks noChangeAspect="1"/>
          </p:cNvPicPr>
          <p:nvPr/>
        </p:nvPicPr>
        <p:blipFill>
          <a:blip r:embed="rId7"/>
          <a:srcRect l="69841" b="26996"/>
          <a:stretch>
            <a:fillRect/>
          </a:stretch>
        </p:blipFill>
        <p:spPr>
          <a:xfrm>
            <a:off x="406194" y="1512569"/>
            <a:ext cx="1586388" cy="2286016"/>
          </a:xfrm>
          <a:prstGeom prst="frame">
            <a:avLst/>
          </a:prstGeom>
        </p:spPr>
      </p:pic>
      <p:pic>
        <p:nvPicPr>
          <p:cNvPr id="18" name="Рисунок 17" descr="LT_Grownupbook07_iw_131.jpg"/>
          <p:cNvPicPr>
            <a:picLocks noChangeAspect="1"/>
          </p:cNvPicPr>
          <p:nvPr/>
        </p:nvPicPr>
        <p:blipFill>
          <a:blip r:embed="rId7"/>
          <a:srcRect l="69841" b="26996"/>
          <a:stretch>
            <a:fillRect/>
          </a:stretch>
        </p:blipFill>
        <p:spPr>
          <a:xfrm>
            <a:off x="280169" y="7346964"/>
            <a:ext cx="1735112" cy="2500330"/>
          </a:xfrm>
          <a:prstGeom prst="frame">
            <a:avLst/>
          </a:prstGeom>
        </p:spPr>
      </p:pic>
      <p:pic>
        <p:nvPicPr>
          <p:cNvPr id="19" name="Рисунок 18" descr="LT_Grownupbook07_iw_131.jpg"/>
          <p:cNvPicPr>
            <a:picLocks noChangeAspect="1"/>
          </p:cNvPicPr>
          <p:nvPr/>
        </p:nvPicPr>
        <p:blipFill>
          <a:blip r:embed="rId7"/>
          <a:srcRect l="69841" b="26996"/>
          <a:stretch>
            <a:fillRect/>
          </a:stretch>
        </p:blipFill>
        <p:spPr>
          <a:xfrm>
            <a:off x="401182" y="4418006"/>
            <a:ext cx="1593499" cy="2296264"/>
          </a:xfrm>
          <a:prstGeom prst="frame">
            <a:avLst/>
          </a:prstGeom>
        </p:spPr>
      </p:pic>
      <p:pic>
        <p:nvPicPr>
          <p:cNvPr id="20" name="Рисунок 19" descr="LT_Grownupbook07_iw_131.jpg"/>
          <p:cNvPicPr>
            <a:picLocks noChangeAspect="1"/>
          </p:cNvPicPr>
          <p:nvPr/>
        </p:nvPicPr>
        <p:blipFill>
          <a:blip r:embed="rId7"/>
          <a:srcRect l="81178"/>
          <a:stretch>
            <a:fillRect/>
          </a:stretch>
        </p:blipFill>
        <p:spPr>
          <a:xfrm rot="10800000">
            <a:off x="1637491" y="631792"/>
            <a:ext cx="4500594" cy="71438"/>
          </a:xfrm>
          <a:prstGeom prst="rtTriangle">
            <a:avLst/>
          </a:prstGeom>
        </p:spPr>
      </p:pic>
      <p:pic>
        <p:nvPicPr>
          <p:cNvPr id="21" name="Рисунок 20" descr="LT_Grownupbook07_iw_131.jpg"/>
          <p:cNvPicPr>
            <a:picLocks noChangeAspect="1"/>
          </p:cNvPicPr>
          <p:nvPr/>
        </p:nvPicPr>
        <p:blipFill>
          <a:blip r:embed="rId7"/>
          <a:srcRect l="81178"/>
          <a:stretch>
            <a:fillRect/>
          </a:stretch>
        </p:blipFill>
        <p:spPr>
          <a:xfrm rot="16200000">
            <a:off x="5170976" y="8303112"/>
            <a:ext cx="1148387" cy="3632188"/>
          </a:xfrm>
          <a:prstGeom prst="rtTriangle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51871" y="7632716"/>
            <a:ext cx="464347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  <a:latin typeface="Century Gothic" pitchFamily="34" charset="0"/>
              </a:rPr>
              <a:t>Літературна</a:t>
            </a:r>
            <a:r>
              <a:rPr lang="ru-RU" sz="2000" b="1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Century Gothic" pitchFamily="34" charset="0"/>
              </a:rPr>
              <a:t>гра</a:t>
            </a:r>
            <a:endParaRPr lang="ru-RU" sz="2000" b="1" i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Century Gothic" pitchFamily="34" charset="0"/>
              </a:rPr>
              <a:t> «</a:t>
            </a:r>
            <a:r>
              <a:rPr lang="ru-RU" sz="2000" i="1" dirty="0" err="1" smtClean="0">
                <a:solidFill>
                  <a:srgbClr val="C00000"/>
                </a:solidFill>
                <a:latin typeface="Century Gothic" pitchFamily="34" charset="0"/>
              </a:rPr>
              <a:t>Перевір</a:t>
            </a:r>
            <a:r>
              <a:rPr lang="ru-RU" sz="2000" i="1" dirty="0" smtClean="0">
                <a:solidFill>
                  <a:srgbClr val="C00000"/>
                </a:solidFill>
                <a:latin typeface="Century Gothic" pitchFamily="34" charset="0"/>
              </a:rPr>
              <a:t> себе»</a:t>
            </a:r>
          </a:p>
          <a:p>
            <a:endParaRPr lang="ru-RU" sz="1400" dirty="0" smtClean="0"/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Де </a:t>
            </a:r>
            <a:r>
              <a:rPr lang="ru-RU" sz="1400" dirty="0" err="1" smtClean="0"/>
              <a:t>народився</a:t>
            </a:r>
            <a:r>
              <a:rPr lang="ru-RU" sz="1400" dirty="0" smtClean="0"/>
              <a:t> </a:t>
            </a:r>
            <a:r>
              <a:rPr lang="ru-RU" sz="1400" dirty="0" err="1" smtClean="0"/>
              <a:t>Микола</a:t>
            </a:r>
            <a:r>
              <a:rPr lang="ru-RU" sz="1400" dirty="0" smtClean="0"/>
              <a:t> Гоголь?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Яке </a:t>
            </a:r>
            <a:r>
              <a:rPr lang="ru-RU" sz="1400" dirty="0" err="1" smtClean="0"/>
              <a:t>справжнє</a:t>
            </a:r>
            <a:r>
              <a:rPr lang="ru-RU" sz="1400" dirty="0" smtClean="0"/>
              <a:t> </a:t>
            </a:r>
            <a:r>
              <a:rPr lang="ru-RU" sz="1400" dirty="0" err="1" smtClean="0"/>
              <a:t>ім’я</a:t>
            </a:r>
            <a:r>
              <a:rPr lang="ru-RU" sz="1400" dirty="0" smtClean="0"/>
              <a:t> Марка Твена?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В </a:t>
            </a:r>
            <a:r>
              <a:rPr lang="ru-RU" sz="1400" dirty="0" err="1" smtClean="0"/>
              <a:t>якій</a:t>
            </a:r>
            <a:r>
              <a:rPr lang="ru-RU" sz="1400" dirty="0" smtClean="0"/>
              <a:t> </a:t>
            </a:r>
            <a:r>
              <a:rPr lang="ru-RU" sz="1400" dirty="0" err="1" smtClean="0"/>
              <a:t>галузі</a:t>
            </a:r>
            <a:r>
              <a:rPr lang="ru-RU" sz="1400" dirty="0" smtClean="0"/>
              <a:t> науки </a:t>
            </a:r>
            <a:r>
              <a:rPr lang="ru-RU" sz="1400" dirty="0" err="1" smtClean="0"/>
              <a:t>працював</a:t>
            </a:r>
            <a:r>
              <a:rPr lang="ru-RU" sz="1400" dirty="0" smtClean="0"/>
              <a:t> </a:t>
            </a:r>
            <a:r>
              <a:rPr lang="ru-RU" sz="1400" dirty="0" err="1" smtClean="0"/>
              <a:t>Ніколо</a:t>
            </a:r>
            <a:r>
              <a:rPr lang="ru-RU" sz="1400" dirty="0" smtClean="0"/>
              <a:t> Тесла?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Яке </a:t>
            </a:r>
            <a:r>
              <a:rPr lang="ru-RU" sz="1400" dirty="0" err="1" smtClean="0"/>
              <a:t>відкриття</a:t>
            </a:r>
            <a:r>
              <a:rPr lang="ru-RU" sz="1400" dirty="0" smtClean="0"/>
              <a:t> стало </a:t>
            </a:r>
            <a:r>
              <a:rPr lang="ru-RU" sz="1400" dirty="0" err="1" smtClean="0"/>
              <a:t>головним</a:t>
            </a:r>
            <a:r>
              <a:rPr lang="ru-RU" sz="1400" dirty="0" smtClean="0"/>
              <a:t> у </a:t>
            </a:r>
            <a:r>
              <a:rPr lang="ru-RU" sz="1400" dirty="0" err="1" smtClean="0"/>
              <a:t>житті</a:t>
            </a:r>
            <a:r>
              <a:rPr lang="ru-RU" sz="1400" dirty="0" smtClean="0"/>
              <a:t> Альберта </a:t>
            </a:r>
            <a:r>
              <a:rPr lang="ru-RU" sz="1400" dirty="0" err="1" smtClean="0"/>
              <a:t>Енштейна</a:t>
            </a:r>
            <a:r>
              <a:rPr lang="ru-RU" sz="1400" dirty="0" smtClean="0"/>
              <a:t>?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романи</a:t>
            </a:r>
            <a:r>
              <a:rPr lang="ru-RU" sz="1400" dirty="0" smtClean="0"/>
              <a:t> писав </a:t>
            </a:r>
            <a:r>
              <a:rPr lang="ru-RU" sz="1400" dirty="0" err="1" smtClean="0"/>
              <a:t>Стівен</a:t>
            </a:r>
            <a:r>
              <a:rPr lang="ru-RU" sz="1400" dirty="0" smtClean="0"/>
              <a:t> </a:t>
            </a:r>
            <a:r>
              <a:rPr lang="ru-RU" sz="1400" dirty="0" err="1" smtClean="0"/>
              <a:t>Кінг</a:t>
            </a:r>
            <a:r>
              <a:rPr lang="ru-RU" sz="1400" dirty="0" smtClean="0"/>
              <a:t>? </a:t>
            </a:r>
            <a:endParaRPr lang="ru-RU" sz="1400" dirty="0"/>
          </a:p>
        </p:txBody>
      </p:sp>
      <p:pic>
        <p:nvPicPr>
          <p:cNvPr id="24" name="Рисунок 23" descr="LogotypeGran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73" y="203164"/>
            <a:ext cx="575340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94549" y="8204220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3295D1"/>
                </a:solidFill>
              </a:rPr>
              <a:t>Лариса Денисенко </a:t>
            </a:r>
          </a:p>
          <a:p>
            <a:pPr algn="r"/>
            <a:r>
              <a:rPr lang="uk-UA" sz="1800" b="1" dirty="0" smtClean="0">
                <a:solidFill>
                  <a:srgbClr val="A32114"/>
                </a:solidFill>
              </a:rPr>
              <a:t> </a:t>
            </a:r>
            <a:r>
              <a:rPr lang="uk-UA" sz="2000" b="1" dirty="0" err="1" smtClean="0">
                <a:solidFill>
                  <a:srgbClr val="F18300"/>
                </a:solidFill>
              </a:rPr>
              <a:t>“Ліза</a:t>
            </a:r>
            <a:r>
              <a:rPr lang="uk-UA" sz="2000" b="1" dirty="0" smtClean="0">
                <a:solidFill>
                  <a:srgbClr val="F18300"/>
                </a:solidFill>
              </a:rPr>
              <a:t> і </a:t>
            </a:r>
            <a:r>
              <a:rPr lang="uk-UA" sz="2000" b="1" dirty="0" err="1" smtClean="0">
                <a:solidFill>
                  <a:srgbClr val="F18300"/>
                </a:solidFill>
              </a:rPr>
              <a:t>Цюця</a:t>
            </a:r>
            <a:r>
              <a:rPr lang="uk-UA" sz="2000" b="1" dirty="0" smtClean="0">
                <a:solidFill>
                  <a:srgbClr val="F18300"/>
                </a:solidFill>
              </a:rPr>
              <a:t> П.”</a:t>
            </a:r>
          </a:p>
          <a:p>
            <a:pPr algn="r"/>
            <a:r>
              <a:rPr lang="uk-UA" sz="2000" b="1" dirty="0" err="1" smtClean="0">
                <a:solidFill>
                  <a:srgbClr val="F18300"/>
                </a:solidFill>
              </a:rPr>
              <a:t>“Ліза</a:t>
            </a:r>
            <a:r>
              <a:rPr lang="uk-UA" sz="2000" b="1" dirty="0" smtClean="0">
                <a:solidFill>
                  <a:srgbClr val="F18300"/>
                </a:solidFill>
              </a:rPr>
              <a:t> і </a:t>
            </a:r>
            <a:r>
              <a:rPr lang="uk-UA" sz="2000" b="1" dirty="0" err="1" smtClean="0">
                <a:solidFill>
                  <a:srgbClr val="F18300"/>
                </a:solidFill>
              </a:rPr>
              <a:t>Цюця</a:t>
            </a:r>
            <a:r>
              <a:rPr lang="uk-UA" sz="2000" b="1" dirty="0" smtClean="0">
                <a:solidFill>
                  <a:srgbClr val="F18300"/>
                </a:solidFill>
              </a:rPr>
              <a:t> П. </a:t>
            </a:r>
            <a:r>
              <a:rPr lang="uk-UA" sz="2000" b="1" dirty="0" err="1" smtClean="0">
                <a:solidFill>
                  <a:srgbClr val="F18300"/>
                </a:solidFill>
              </a:rPr>
              <a:t>зустрічаються”</a:t>
            </a:r>
            <a:endParaRPr lang="ru-RU" sz="1100" b="1" dirty="0" smtClean="0">
              <a:solidFill>
                <a:srgbClr val="F183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51739" y="4632320"/>
            <a:ext cx="50720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Література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для мене –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можливість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прожити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кілька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різноманітних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життів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. 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Дитяча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література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–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можливість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насамперед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подарувати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дитині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друга</a:t>
            </a:r>
          </a:p>
          <a:p>
            <a:pPr algn="r"/>
            <a:r>
              <a:rPr lang="uk-UA" sz="1400" dirty="0" smtClean="0">
                <a:solidFill>
                  <a:srgbClr val="3295D1"/>
                </a:solidFill>
              </a:rPr>
              <a:t>Лариса Денисенко </a:t>
            </a:r>
          </a:p>
          <a:p>
            <a:endParaRPr lang="ru-RU" sz="1200" i="1" dirty="0" smtClean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35" name="Рисунок 34" descr="LT_ColorHands_am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23045" y="5060948"/>
            <a:ext cx="6834234" cy="5125676"/>
          </a:xfrm>
          <a:prstGeom prst="frame">
            <a:avLst/>
          </a:prstGeom>
        </p:spPr>
      </p:pic>
      <p:pic>
        <p:nvPicPr>
          <p:cNvPr id="33" name="Рисунок 32" descr="LT_ColorHands_am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5" y="1346172"/>
            <a:ext cx="6834234" cy="5125676"/>
          </a:xfrm>
          <a:prstGeom prst="rect">
            <a:avLst/>
          </a:prstGeom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0497">
            <a:off x="3671038" y="5022793"/>
            <a:ext cx="3347157" cy="334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Рисунок 36" descr="LT_ColorHands_am_31.jpg"/>
          <p:cNvPicPr>
            <a:picLocks noChangeAspect="1"/>
          </p:cNvPicPr>
          <p:nvPr/>
        </p:nvPicPr>
        <p:blipFill>
          <a:blip r:embed="rId2"/>
          <a:srcRect b="86063"/>
          <a:stretch>
            <a:fillRect/>
          </a:stretch>
        </p:blipFill>
        <p:spPr>
          <a:xfrm>
            <a:off x="423045" y="417478"/>
            <a:ext cx="6834234" cy="92869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 rot="20011437">
            <a:off x="875416" y="5949892"/>
            <a:ext cx="3110422" cy="3081562"/>
            <a:chOff x="565921" y="1131858"/>
            <a:chExt cx="2857500" cy="2857500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5921" y="1131858"/>
              <a:ext cx="28575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59541">
              <a:off x="828773" y="1396386"/>
              <a:ext cx="2216723" cy="2237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4" name="Группа 53"/>
          <p:cNvGrpSpPr/>
          <p:nvPr/>
        </p:nvGrpSpPr>
        <p:grpSpPr>
          <a:xfrm>
            <a:off x="280169" y="131726"/>
            <a:ext cx="7067680" cy="4106708"/>
            <a:chOff x="280169" y="0"/>
            <a:chExt cx="7067680" cy="4106708"/>
          </a:xfrm>
        </p:grpSpPr>
        <p:pic>
          <p:nvPicPr>
            <p:cNvPr id="52" name="Рисунок 51" descr="0_60478_e785bca6_XXL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169" y="0"/>
              <a:ext cx="7067680" cy="4106708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1566053" y="1131858"/>
              <a:ext cx="4572032" cy="2416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uk-UA" sz="14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r>
                <a:rPr lang="uk-UA" sz="1600" b="1" i="1" dirty="0" smtClean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 ПРОПОНУЮ ПРОЧИТАТИ </a:t>
              </a:r>
              <a:endParaRPr lang="uk-UA" sz="1200" i="1" dirty="0" smtClean="0">
                <a:latin typeface="Century Gothic" pitchFamily="34" charset="0"/>
              </a:endParaRPr>
            </a:p>
            <a:p>
              <a:pPr algn="ctr"/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Полюбляєте фантазувати й мріяти, хочете поринути у світ  неймовірних пригод разом з героями повістей  Лариси Денисенко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“Ліза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і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Цюця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П.”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“Ліза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і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Цюця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П.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зустрічаються”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, тоді  мерщій вирушаймо в захоплюючу подорож сторінками книг.  Переконана,  буде цікаво!...  Адже на вас чекає зустріч з неймовірно кумедним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парасолькоподібним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створінням –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ЦюцьоюП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. та її друзями – </a:t>
              </a:r>
              <a:r>
                <a:rPr lang="uk-UA" sz="1100" i="1" dirty="0" err="1" smtClean="0">
                  <a:solidFill>
                    <a:srgbClr val="DB1F4D"/>
                  </a:solidFill>
                  <a:latin typeface="Comic Sans MS" pitchFamily="66" charset="0"/>
                </a:rPr>
                <a:t>цюцепошуковцями</a:t>
              </a:r>
              <a:r>
                <a:rPr lang="uk-UA" sz="1100" i="1" dirty="0" smtClean="0">
                  <a:solidFill>
                    <a:srgbClr val="DB1F4D"/>
                  </a:solidFill>
                  <a:latin typeface="Comic Sans MS" pitchFamily="66" charset="0"/>
                </a:rPr>
                <a:t> і …справжнісінькими шпигунами…</a:t>
              </a:r>
              <a:endParaRPr lang="uk-UA" sz="1100" dirty="0" smtClean="0">
                <a:solidFill>
                  <a:srgbClr val="800080"/>
                </a:solidFill>
                <a:latin typeface="Century Gothic" pitchFamily="34" charset="0"/>
              </a:endParaRPr>
            </a:p>
            <a:p>
              <a:pPr algn="r"/>
              <a:r>
                <a:rPr lang="uk-UA" sz="1100" b="1" dirty="0" smtClean="0">
                  <a:solidFill>
                    <a:srgbClr val="800080"/>
                  </a:solidFill>
                  <a:latin typeface="Century Gothic" pitchFamily="34" charset="0"/>
                </a:rPr>
                <a:t>учениця 5-А класу</a:t>
              </a:r>
            </a:p>
            <a:p>
              <a:pPr algn="r"/>
              <a:r>
                <a:rPr lang="uk-UA" sz="1100" b="1" i="1" dirty="0" smtClean="0">
                  <a:solidFill>
                    <a:srgbClr val="800080"/>
                  </a:solidFill>
                  <a:latin typeface="Century Gothic" pitchFamily="34" charset="0"/>
                  <a:ea typeface="Calibri" pitchFamily="34" charset="0"/>
                  <a:cs typeface="Times New Roman" pitchFamily="18" charset="0"/>
                </a:rPr>
                <a:t>ТНВК </a:t>
              </a:r>
              <a:r>
                <a:rPr lang="uk-UA" sz="1100" b="1" i="1" dirty="0" err="1" smtClean="0">
                  <a:solidFill>
                    <a:srgbClr val="800080"/>
                  </a:solidFill>
                  <a:latin typeface="Century Gothic" pitchFamily="34" charset="0"/>
                  <a:ea typeface="Calibri" pitchFamily="34" charset="0"/>
                  <a:cs typeface="Times New Roman" pitchFamily="18" charset="0"/>
                </a:rPr>
                <a:t>“Школа</a:t>
              </a:r>
              <a:r>
                <a:rPr lang="uk-UA" sz="1100" b="1" i="1" dirty="0" smtClean="0">
                  <a:solidFill>
                    <a:srgbClr val="800080"/>
                  </a:solidFill>
                  <a:latin typeface="Century Gothic" pitchFamily="34" charset="0"/>
                  <a:ea typeface="Calibri" pitchFamily="34" charset="0"/>
                  <a:cs typeface="Times New Roman" pitchFamily="18" charset="0"/>
                </a:rPr>
                <a:t> – ліцей №6 ім. Назарія Яремчука</a:t>
              </a:r>
            </a:p>
            <a:p>
              <a:pPr algn="r"/>
              <a:r>
                <a:rPr lang="uk-UA" sz="1100" b="1" dirty="0" smtClean="0">
                  <a:solidFill>
                    <a:srgbClr val="800080"/>
                  </a:solidFill>
                  <a:latin typeface="Century Gothic" pitchFamily="34" charset="0"/>
                </a:rPr>
                <a:t>Явна Аліна</a:t>
              </a:r>
              <a:endParaRPr lang="ru-RU" sz="1100" b="1" dirty="0" smtClean="0">
                <a:solidFill>
                  <a:srgbClr val="800080"/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351739" y="4632320"/>
            <a:ext cx="50720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Література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для мене –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можливість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прожити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кілька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різноманітних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життів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. 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Дитяча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література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–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можливість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насамперед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подарувати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C00000"/>
                </a:solidFill>
                <a:latin typeface="Century Gothic" pitchFamily="34" charset="0"/>
              </a:rPr>
              <a:t>дитині</a:t>
            </a:r>
            <a:r>
              <a:rPr lang="ru-RU" sz="1400" i="1" dirty="0" smtClean="0">
                <a:solidFill>
                  <a:srgbClr val="C00000"/>
                </a:solidFill>
                <a:latin typeface="Century Gothic" pitchFamily="34" charset="0"/>
              </a:rPr>
              <a:t> друга</a:t>
            </a:r>
          </a:p>
          <a:p>
            <a:pPr algn="r"/>
            <a:r>
              <a:rPr lang="uk-UA" sz="1400" dirty="0" smtClean="0">
                <a:solidFill>
                  <a:srgbClr val="3295D1"/>
                </a:solidFill>
              </a:rPr>
              <a:t>Лариса Денисенко </a:t>
            </a:r>
          </a:p>
          <a:p>
            <a:endParaRPr lang="ru-RU" sz="1200" i="1" dirty="0" smtClean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35" name="Рисунок 34" descr="LT_ColorHands_am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23045" y="5060948"/>
            <a:ext cx="6834234" cy="5125676"/>
          </a:xfrm>
          <a:prstGeom prst="frame">
            <a:avLst/>
          </a:prstGeom>
        </p:spPr>
      </p:pic>
      <p:pic>
        <p:nvPicPr>
          <p:cNvPr id="33" name="Рисунок 32" descr="LT_ColorHands_am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5" y="1346172"/>
            <a:ext cx="6834234" cy="5125676"/>
          </a:xfrm>
          <a:prstGeom prst="rect">
            <a:avLst/>
          </a:prstGeom>
        </p:spPr>
      </p:pic>
      <p:pic>
        <p:nvPicPr>
          <p:cNvPr id="37" name="Рисунок 36" descr="LT_ColorHands_am_31.jpg"/>
          <p:cNvPicPr>
            <a:picLocks noChangeAspect="1"/>
          </p:cNvPicPr>
          <p:nvPr/>
        </p:nvPicPr>
        <p:blipFill>
          <a:blip r:embed="rId2"/>
          <a:srcRect b="86063"/>
          <a:stretch>
            <a:fillRect/>
          </a:stretch>
        </p:blipFill>
        <p:spPr>
          <a:xfrm>
            <a:off x="423045" y="417478"/>
            <a:ext cx="6834234" cy="92869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80169" y="131726"/>
            <a:ext cx="7067680" cy="10728409"/>
            <a:chOff x="280169" y="0"/>
            <a:chExt cx="7067680" cy="10728409"/>
          </a:xfrm>
        </p:grpSpPr>
        <p:pic>
          <p:nvPicPr>
            <p:cNvPr id="14" name="Рисунок 13" descr="0_60478_e785bca6_XX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69" y="0"/>
              <a:ext cx="7067680" cy="4106708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566053" y="1131858"/>
              <a:ext cx="4572032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uk-UA" sz="14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r>
                <a:rPr lang="uk-UA" sz="1600" b="1" i="1" dirty="0" smtClean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 </a:t>
              </a:r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ВІТАЄМО ПЕРЕМОЖЦІВ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конкурсу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“</a:t>
              </a:r>
              <a:r>
                <a:rPr lang="ru-RU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НАЙКРАЩИЙ ВІДГУК НА СУЧАСНУ ДИТЯЧУ ПРОЗУ»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 від видавництва </a:t>
              </a:r>
              <a:r>
                <a:rPr lang="uk-UA" sz="2400" b="1" i="1" dirty="0" err="1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“Грані-Т”</a:t>
              </a:r>
              <a:endParaRPr lang="en-US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endPara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endPara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r>
                <a:rPr lang="uk-UA" sz="1600" b="1" i="1" dirty="0" smtClean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  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65987" y="6357982"/>
              <a:ext cx="5572164" cy="4370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uk-UA" sz="14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r>
                <a:rPr lang="uk-UA" sz="1600" b="1" i="1" dirty="0" smtClean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 </a:t>
              </a:r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учнів 5-х класів 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ТНВК «Школа – ліцей №6 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ім. Назарія Яремчука</a:t>
              </a:r>
              <a:r>
                <a:rPr lang="ru-RU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»</a:t>
              </a:r>
              <a:endPara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endPara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Явну Аліну,</a:t>
              </a:r>
            </a:p>
            <a:p>
              <a:pPr algn="ctr"/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Козака Юрія, </a:t>
              </a:r>
            </a:p>
            <a:p>
              <a:pPr algn="ctr"/>
              <a:r>
                <a:rPr lang="uk-UA" sz="2400" b="1" i="1" dirty="0" err="1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Гуцалюка</a:t>
              </a:r>
              <a:r>
                <a:rPr lang="uk-UA" sz="2400" b="1" i="1" dirty="0" smtClean="0">
                  <a:ln w="11430"/>
                  <a:solidFill>
                    <a:srgbClr val="C0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entury Gothic" pitchFamily="34" charset="0"/>
                </a:rPr>
                <a:t> Олександра</a:t>
              </a:r>
              <a:endParaRPr lang="ru-RU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endPara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endPara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/>
              <a:endPara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endParaRPr lang="uk-UA" sz="16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  <a:p>
              <a:pPr algn="ctr"/>
              <a:r>
                <a:rPr lang="uk-UA" sz="1600" b="1" i="1" dirty="0" smtClean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  </a:t>
              </a:r>
            </a:p>
          </p:txBody>
        </p:sp>
      </p:grpSp>
      <p:pic>
        <p:nvPicPr>
          <p:cNvPr id="18" name="Рисунок 17" descr="LogotypeGran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333" y="7632716"/>
            <a:ext cx="575340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65921" y="2774932"/>
            <a:ext cx="3429024" cy="76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200" b="1" i="1" dirty="0" smtClean="0">
                <a:solidFill>
                  <a:srgbClr val="C00000"/>
                </a:solidFill>
                <a:latin typeface="Century Gothic" pitchFamily="34" charset="0"/>
              </a:rPr>
              <a:t>Щоб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200" b="1" i="1" dirty="0" smtClean="0">
                <a:solidFill>
                  <a:srgbClr val="C00000"/>
                </a:solidFill>
                <a:latin typeface="Century Gothic" pitchFamily="34" charset="0"/>
              </a:rPr>
              <a:t>бути комусь потрібним…</a:t>
            </a:r>
            <a:endParaRPr lang="ru-RU" sz="1200" b="1" i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Історія цієї неймовірно цікавої книги розпочалася не так давно. У 2007 році до   видавництва «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Грані-Т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» завітала Лариса Денисенко. На той час вона працювала адвокатом, але була вже добре знана в Україні як цікава сучасна письменниця, що пише для дорослих, і ведуча кількох телевізійних програм на каналі «1+1». Лариса Денисенко принесла рукопис нової повісті для дітей «Ліза та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П.». Книгою зацікавилось видавництво, бо якраз розробляло нову серію «Сучасна дитяча проза». Так прийшла до читача  «Ліза та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П.». Дебют цієї книги виявився настільки вдалим, що у 2008 році вийшло її продовження  - «Ліза та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зустрічаються».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Запитаєте про що ці книги? Думаю, про найбільше бажання кожної людини – бути комусь потрібним… Про справжніх друзів, які завжди поруч... Про дивовижно цікавий світ, що навколо нас… </a:t>
            </a:r>
            <a:r>
              <a:rPr lang="uk-UA" sz="1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Отож, якщо ви полюбляєте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фантазувати 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й мріяти і хочете поринути у світ неймовірних пригод разом з героями повісті Лариси Денисенко, тоді мерщій вирушаймо в захоплюючу подорож сторінками книги. Переконана,  буде цікаво!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Адже на вас чекає зустріч з неймовірно кумедним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парасолькоподібним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створінням –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Цюцьою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та її друзями –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цюцепошуковцями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– тітонькою-мрійницею Бездоганною Ганною, веселою дівчинкою Лізою, мудрим круком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Антик-Каром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кмітливим Євгенком,  вірним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спаніелем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Ріком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…А ще з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агентами-горобентами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панею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Мережевою Євою,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Гостроголком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Морісом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К’ю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Варкою Пліткаркою, Андрійком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Злодійком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і …справжнісінькими шпигунами…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Одні з них хочуть допомогти, а інші  зашкодити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Цюці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дізнатися, ким вона є насправді. Можливо, камінчиком, бо не потребує їжі й питва, а може, собакою дивної породи, чи </a:t>
            </a:r>
            <a:r>
              <a:rPr kumimoji="0" lang="uk-UA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кактусятком</a:t>
            </a: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? Та ні, вона, мабуть,….</a:t>
            </a:r>
          </a:p>
          <a:p>
            <a:pPr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 втім, довідаєтеся самі, коли пройдете разом з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Цюцею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чимало випробувань. Кожна нова пригода, що трапляється з головною героїнею книги, дозволяє їй стати на крок ближче до  в</a:t>
            </a:r>
            <a:r>
              <a:rPr lang="uk-UA" sz="1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дкриття таємниці свого походження, а   нам, читачам, дає змогу довідатися чимало цікавого. </a:t>
            </a:r>
            <a:endParaRPr lang="ru-RU" sz="1000" dirty="0" smtClean="0"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66383" y="2857382"/>
            <a:ext cx="314327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Лариса Денисенко напрочуд вдало вплела у свою розповідь  цікаві легенди про походження назв квітів, дерев, про диво-камені.  З книги можна   навіть дізнатися про історію створення шахів і …про походження назви «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Опель-Вектра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».</a:t>
            </a:r>
            <a:endParaRPr lang="ru-RU" sz="1000" dirty="0" smtClean="0"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 ще ви побуваєте в дивній квартирі Мережевої Єви, яка опікується бездомними тваринами. Перенесетеся у Вогняне Королівство, де живе вродлива принцеса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Глада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а закоханий у неї принц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Олус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всіма силами намагається порятувати її від злого чаклуна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Ліх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Ра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. Навчитеся складати Договір Правди. Отримаєте слушні поради, як виготовляти різні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смаколики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, доглядати за квітами.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Повправляєтеся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в складанні чудернацьких диво-слів. Вивчите ритмічну пісню справжніх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цюцяток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(так любляче своїх читачів називає Лариса Денисенко) «Мирно всі товаришують, дружбу, злагоду цінують!». Розглянете напрочуд вдалі ілюстрації, які талановита художниця Олена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Шикура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створила до книги.</a:t>
            </a:r>
            <a:endParaRPr lang="ru-RU" sz="1000" dirty="0" smtClean="0"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Та найголовніше - разом з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цюцепошуковцями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таки подолаєте чималий шлях до святкової зустрічі з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Цюцею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П., коли вона нарешті дізнається все про своє походження і отримає те, про що мріє кожен з нас.</a:t>
            </a:r>
            <a:endParaRPr lang="ru-RU" sz="1000" dirty="0" smtClean="0"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Насамперед, - неймовірно приємне відчуття, що ти потрібен своїм друзям, що ти навчився радіти за них, а вони – за тебе. </a:t>
            </a:r>
            <a:endParaRPr lang="ru-RU" sz="1000" dirty="0" smtClean="0"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 ще… - КРИЛА - подарунок від Бездоганної Ганни. Гадаю, він не лише для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Цюці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П., але й для кожного з нас, для тих, хто вміє мріяти. </a:t>
            </a:r>
            <a:endParaRPr lang="ru-RU" sz="1000" dirty="0" smtClean="0">
              <a:latin typeface="Century Gothic" pitchFamily="34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Навіщо КРИЛА </a:t>
            </a:r>
            <a:r>
              <a:rPr lang="uk-UA" sz="1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Цюці</a:t>
            </a:r>
            <a:r>
              <a:rPr lang="uk-UA" sz="1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П.? Вона збиратиме квіткові легенди, сповіді дерев та камінців, спостерігатиме за людьми, окриленими радістю творення чогось нового, за людьми, що вміють дивувати і дивуватися, за людьми, які теж мріють про КРИЛА…</a:t>
            </a:r>
            <a:endParaRPr kumimoji="0" lang="uk-UA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0433" y="774668"/>
            <a:ext cx="47149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err="1" smtClean="0">
                <a:solidFill>
                  <a:srgbClr val="C00000"/>
                </a:solidFill>
                <a:latin typeface="Century Gothic" pitchFamily="34" charset="0"/>
              </a:rPr>
              <a:t>Відгук</a:t>
            </a:r>
            <a:r>
              <a:rPr lang="ru-RU" sz="1600" b="1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 книги Лариси Денисенко</a:t>
            </a:r>
            <a:endParaRPr lang="ru-RU" sz="1400" i="1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«Ліза та </a:t>
            </a:r>
            <a:r>
              <a:rPr lang="uk-UA" sz="14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</a:t>
            </a:r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П.», «Ліза та </a:t>
            </a:r>
            <a:r>
              <a:rPr lang="uk-UA" sz="14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Цюця</a:t>
            </a:r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П. зустрічаються»</a:t>
            </a:r>
          </a:p>
          <a:p>
            <a:pPr algn="r"/>
            <a:r>
              <a:rPr lang="uk-UA" sz="1400" b="1" i="1" dirty="0" smtClean="0">
                <a:solidFill>
                  <a:srgbClr val="C00000"/>
                </a:solidFill>
                <a:latin typeface="Century Gothic" pitchFamily="34" charset="0"/>
              </a:rPr>
              <a:t>учениці   5–В класу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ТНВК </a:t>
            </a:r>
            <a:r>
              <a:rPr lang="uk-UA" sz="14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“Школа</a:t>
            </a:r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– ліцей №6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ім. Назарія Яремчука»</a:t>
            </a:r>
          </a:p>
          <a:p>
            <a:pPr algn="r"/>
            <a:r>
              <a:rPr lang="uk-UA" sz="1400" b="1" i="1" dirty="0" smtClean="0">
                <a:solidFill>
                  <a:srgbClr val="C00000"/>
                </a:solidFill>
                <a:latin typeface="Century Gothic" pitchFamily="34" charset="0"/>
              </a:rPr>
              <a:t>Явної Аліни</a:t>
            </a:r>
            <a:r>
              <a:rPr lang="ru-RU" sz="1400" b="1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endParaRPr lang="ru-RU" sz="1400" i="1" dirty="0" smtClean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11" name="Рисунок 10" descr="wi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921" y="988982"/>
            <a:ext cx="1524000" cy="1524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66053" y="346040"/>
            <a:ext cx="542928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ВІДГУКИ ПЕРЕМОЖЦІВ КОНКУРСУ </a:t>
            </a:r>
            <a:endParaRPr lang="ru-RU" sz="2000" b="1" i="1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0169" y="2703494"/>
            <a:ext cx="35719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000" b="1" i="1" dirty="0" smtClean="0">
                <a:solidFill>
                  <a:srgbClr val="C00000"/>
                </a:solidFill>
                <a:latin typeface="Century Gothic" pitchFamily="34" charset="0"/>
              </a:rPr>
              <a:t>Про бравого </a:t>
            </a:r>
            <a:r>
              <a:rPr lang="uk-UA" sz="1000" b="1" i="1" dirty="0" err="1" smtClean="0">
                <a:solidFill>
                  <a:srgbClr val="C00000"/>
                </a:solidFill>
                <a:latin typeface="Century Gothic" pitchFamily="34" charset="0"/>
              </a:rPr>
              <a:t>Домовичка</a:t>
            </a:r>
            <a:r>
              <a:rPr lang="uk-UA" sz="1000" b="1" i="1" dirty="0" smtClean="0">
                <a:solidFill>
                  <a:srgbClr val="C00000"/>
                </a:solidFill>
                <a:latin typeface="Century Gothic" pitchFamily="34" charset="0"/>
              </a:rPr>
              <a:t> з палітрою, країну </a:t>
            </a:r>
            <a:r>
              <a:rPr lang="uk-UA" sz="1000" b="1" i="1" dirty="0" err="1" smtClean="0">
                <a:solidFill>
                  <a:srgbClr val="C00000"/>
                </a:solidFill>
                <a:latin typeface="Century Gothic" pitchFamily="34" charset="0"/>
              </a:rPr>
              <a:t>Втікляндію</a:t>
            </a:r>
            <a:r>
              <a:rPr lang="uk-UA" sz="1000" b="1" i="1" dirty="0" smtClean="0">
                <a:solidFill>
                  <a:srgbClr val="C00000"/>
                </a:solidFill>
                <a:latin typeface="Century Gothic" pitchFamily="34" charset="0"/>
              </a:rPr>
              <a:t> і бабусині пиріжки…</a:t>
            </a:r>
            <a:endParaRPr lang="ru-RU" sz="1000" b="1" i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r>
              <a:rPr lang="uk-UA" sz="1000" b="1" dirty="0" smtClean="0"/>
              <a:t> </a:t>
            </a:r>
            <a:endParaRPr lang="ru-RU" sz="1000" dirty="0" smtClean="0"/>
          </a:p>
          <a:p>
            <a:r>
              <a:rPr lang="uk-UA" sz="1000" dirty="0" smtClean="0">
                <a:latin typeface="Century Gothic" pitchFamily="34" charset="0"/>
              </a:rPr>
              <a:t>- Привіт, Сашко? Що трапилось з тобою?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uk-UA" sz="1000" dirty="0" smtClean="0">
                <a:latin typeface="Century Gothic" pitchFamily="34" charset="0"/>
              </a:rPr>
              <a:t>- Мене переповнюють емоції! Виявляється, в моєї бабусі, що живе в селі на Тернопільщині, мешкає справжній… добрий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!!!  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uk-UA" sz="1000" dirty="0" smtClean="0">
                <a:latin typeface="Century Gothic" pitchFamily="34" charset="0"/>
              </a:rPr>
              <a:t>- Звідки ти це взяв? Все це  лише вигадки, міфологія…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uk-UA" sz="1000" dirty="0" smtClean="0">
                <a:latin typeface="Century Gothic" pitchFamily="34" charset="0"/>
              </a:rPr>
              <a:t>- Міфологія кажеш? Сьогодні я дивився дуже цікаву передачу про цих дивних створінь і переконався, що ніяка це не вигадка, бо </a:t>
            </a:r>
            <a:r>
              <a:rPr lang="uk-UA" sz="1000" dirty="0" err="1" smtClean="0">
                <a:latin typeface="Century Gothic" pitchFamily="34" charset="0"/>
              </a:rPr>
              <a:t>домовички</a:t>
            </a:r>
            <a:r>
              <a:rPr lang="uk-UA" sz="1000" dirty="0" smtClean="0">
                <a:latin typeface="Century Gothic" pitchFamily="34" charset="0"/>
              </a:rPr>
              <a:t> – це духи роду предків, які можуть допомагати, а деколи й шкодити нам. Це залежить від того, як ставляться до них люди, що мешкають в хаті...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uk-UA" sz="1000" dirty="0" smtClean="0">
                <a:latin typeface="Century Gothic" pitchFamily="34" charset="0"/>
              </a:rPr>
              <a:t>- Так, мені відомо, що </a:t>
            </a:r>
            <a:r>
              <a:rPr lang="uk-UA" sz="1000" dirty="0" err="1" smtClean="0">
                <a:latin typeface="Century Gothic" pitchFamily="34" charset="0"/>
              </a:rPr>
              <a:t>домовички</a:t>
            </a:r>
            <a:r>
              <a:rPr lang="uk-UA" sz="1000" dirty="0" smtClean="0">
                <a:latin typeface="Century Gothic" pitchFamily="34" charset="0"/>
              </a:rPr>
              <a:t> є в кожній оселі. Одним подобається жити на хаті, іншим – біля порога…</a:t>
            </a:r>
            <a:endParaRPr lang="ru-RU" sz="1000" dirty="0" smtClean="0">
              <a:latin typeface="Century Gothic" pitchFamily="34" charset="0"/>
            </a:endParaRPr>
          </a:p>
          <a:p>
            <a:pPr>
              <a:buFontTx/>
              <a:buChar char="-"/>
            </a:pPr>
            <a:r>
              <a:rPr lang="uk-UA" sz="1000" dirty="0" smtClean="0">
                <a:latin typeface="Century Gothic" pitchFamily="34" charset="0"/>
              </a:rPr>
              <a:t>Мій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, мабуть, живе біля теплої пічки, в якій бабуся випікає пресмачні пиріжки. Недарма вона любить наспівувати жартівливу пісню: </a:t>
            </a:r>
          </a:p>
          <a:p>
            <a:pPr>
              <a:buFontTx/>
              <a:buChar char="-"/>
            </a:pPr>
            <a:endParaRPr lang="ru-RU" sz="1000" dirty="0" smtClean="0">
              <a:latin typeface="Century Gothic" pitchFamily="34" charset="0"/>
            </a:endParaRPr>
          </a:p>
          <a:p>
            <a:pPr algn="ctr"/>
            <a:r>
              <a:rPr lang="uk-UA" sz="1000" dirty="0" smtClean="0">
                <a:latin typeface="Century Gothic" pitchFamily="34" charset="0"/>
              </a:rPr>
              <a:t>Кучерявий піч замітає,</a:t>
            </a:r>
            <a:endParaRPr lang="ru-RU" sz="1000" dirty="0" smtClean="0">
              <a:latin typeface="Century Gothic" pitchFamily="34" charset="0"/>
            </a:endParaRPr>
          </a:p>
          <a:p>
            <a:pPr algn="ctr"/>
            <a:r>
              <a:rPr lang="uk-UA" sz="1000" dirty="0" smtClean="0">
                <a:latin typeface="Century Gothic" pitchFamily="34" charset="0"/>
              </a:rPr>
              <a:t>      Пелехатий в піч заглядає,</a:t>
            </a:r>
            <a:endParaRPr lang="ru-RU" sz="1000" dirty="0" smtClean="0">
              <a:latin typeface="Century Gothic" pitchFamily="34" charset="0"/>
            </a:endParaRPr>
          </a:p>
          <a:p>
            <a:pPr algn="ctr"/>
            <a:r>
              <a:rPr lang="uk-UA" sz="1000" dirty="0" smtClean="0">
                <a:latin typeface="Century Gothic" pitchFamily="34" charset="0"/>
              </a:rPr>
              <a:t>    Як не будеш печі мести,</a:t>
            </a:r>
            <a:endParaRPr lang="ru-RU" sz="1000" dirty="0" smtClean="0">
              <a:latin typeface="Century Gothic" pitchFamily="34" charset="0"/>
            </a:endParaRPr>
          </a:p>
          <a:p>
            <a:pPr algn="ctr"/>
            <a:r>
              <a:rPr lang="uk-UA" sz="1000" dirty="0" smtClean="0">
                <a:latin typeface="Century Gothic" pitchFamily="34" charset="0"/>
              </a:rPr>
              <a:t>          То будемо за кучері трясти.</a:t>
            </a:r>
          </a:p>
          <a:p>
            <a:pPr algn="ctr"/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 - А знаєш, це правда! Бо я знаю, що </a:t>
            </a:r>
            <a:r>
              <a:rPr lang="uk-UA" sz="1000" dirty="0" err="1" smtClean="0">
                <a:latin typeface="Century Gothic" pitchFamily="34" charset="0"/>
              </a:rPr>
              <a:t>домовички</a:t>
            </a:r>
            <a:r>
              <a:rPr lang="uk-UA" sz="1000" dirty="0" smtClean="0">
                <a:latin typeface="Century Gothic" pitchFamily="34" charset="0"/>
              </a:rPr>
              <a:t>, які живуть біля пічки,– справжні охоронці й помічники господинь. Це пов’язано з тим, що піч завжди вважалася чимось священним. А щодо «пелехатого»…. Мені пригадався інший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, не менш колоритний, ніж з пісні. Пригадуєш книгу Марини Павленко «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 з палітрою»?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Ой, звичайно, ми разом з тобою читали цю повість, коли в школі проходив конкурс, який проводило видавництво «</a:t>
            </a:r>
            <a:r>
              <a:rPr lang="uk-UA" sz="1000" dirty="0" err="1" smtClean="0">
                <a:latin typeface="Century Gothic" pitchFamily="34" charset="0"/>
              </a:rPr>
              <a:t>Грані-Т</a:t>
            </a:r>
            <a:r>
              <a:rPr lang="uk-UA" sz="1000" dirty="0" smtClean="0">
                <a:latin typeface="Century Gothic" pitchFamily="34" charset="0"/>
              </a:rPr>
              <a:t>».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Справді,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 цей дуже веселий, добрий, якийсь по-справжньому домашній…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А ще дуже кумедний, особливо ота його чудернацька борода «зі </a:t>
            </a:r>
            <a:r>
              <a:rPr lang="uk-UA" sz="1000" dirty="0" err="1" smtClean="0">
                <a:latin typeface="Century Gothic" pitchFamily="34" charset="0"/>
              </a:rPr>
              <a:t>штовідшоткового</a:t>
            </a:r>
            <a:r>
              <a:rPr lang="uk-UA" sz="1000" dirty="0" smtClean="0">
                <a:latin typeface="Century Gothic" pitchFamily="34" charset="0"/>
              </a:rPr>
              <a:t> бузкового мохеру», руді черевички і… особлива манера робити все дуже елегантно ….</a:t>
            </a:r>
            <a:endParaRPr lang="ru-RU" sz="1000" dirty="0" smtClean="0">
              <a:latin typeface="Century Gothic" pitchFamily="34" charset="0"/>
            </a:endParaRPr>
          </a:p>
          <a:p>
            <a:endParaRPr lang="ru-RU" sz="1000" dirty="0" smtClean="0"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52069" y="2703494"/>
            <a:ext cx="350046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000" dirty="0" smtClean="0">
                <a:latin typeface="Century Gothic" pitchFamily="34" charset="0"/>
              </a:rPr>
              <a:t>- А ще палітра, яку він завжди носив з собою і </a:t>
            </a:r>
            <a:r>
              <a:rPr lang="uk-UA" sz="1000" dirty="0" err="1" smtClean="0">
                <a:latin typeface="Century Gothic" pitchFamily="34" charset="0"/>
              </a:rPr>
              <a:t>розмальовув</a:t>
            </a:r>
            <a:r>
              <a:rPr lang="uk-UA" sz="1000" dirty="0" smtClean="0">
                <a:latin typeface="Century Gothic" pitchFamily="34" charset="0"/>
              </a:rPr>
              <a:t> усе довкола в яскраві кольори…  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До речі, з інтерв’ю, яке я прочитав, коли готувався відповідати про авторку книги Марину Павленко, я довідався, що вона – художник-ілюстратор, людина надзвичайно творча, для якої палітра й пензель, як і для героя її повісті, - це спосіб зробити наш світ яскравішим.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А мені відомо, що нашого </a:t>
            </a:r>
            <a:r>
              <a:rPr lang="uk-UA" sz="1000" dirty="0" err="1" smtClean="0">
                <a:latin typeface="Century Gothic" pitchFamily="34" charset="0"/>
              </a:rPr>
              <a:t>домовичка</a:t>
            </a:r>
            <a:r>
              <a:rPr lang="uk-UA" sz="1000" dirty="0" smtClean="0">
                <a:latin typeface="Century Gothic" pitchFamily="34" charset="0"/>
              </a:rPr>
              <a:t> створювала Світлана </a:t>
            </a:r>
            <a:r>
              <a:rPr lang="uk-UA" sz="1000" dirty="0" err="1" smtClean="0">
                <a:latin typeface="Century Gothic" pitchFamily="34" charset="0"/>
              </a:rPr>
              <a:t>Железняк</a:t>
            </a:r>
            <a:r>
              <a:rPr lang="uk-UA" sz="1000" dirty="0" smtClean="0">
                <a:latin typeface="Century Gothic" pitchFamily="34" charset="0"/>
              </a:rPr>
              <a:t>.    Пригадуєш, цікавий малюнок, що ілюструє історію неймовірної появи  </a:t>
            </a:r>
            <a:r>
              <a:rPr lang="uk-UA" sz="1000" dirty="0" err="1" smtClean="0">
                <a:latin typeface="Century Gothic" pitchFamily="34" charset="0"/>
              </a:rPr>
              <a:t>Домовичка</a:t>
            </a:r>
            <a:r>
              <a:rPr lang="uk-UA" sz="1000" dirty="0" smtClean="0">
                <a:latin typeface="Century Gothic" pitchFamily="34" charset="0"/>
              </a:rPr>
              <a:t> в помешканні двох сестричок, Даринки і Наталі? А як тобі «зимовий»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, чи 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 зі справжньою позолочено фарбою в руках, чи абрикосове сімейство, що її створив </a:t>
            </a:r>
            <a:r>
              <a:rPr lang="uk-UA" sz="1000" dirty="0" err="1" smtClean="0">
                <a:latin typeface="Century Gothic" pitchFamily="34" charset="0"/>
              </a:rPr>
              <a:t>Домовичок-художник</a:t>
            </a:r>
            <a:r>
              <a:rPr lang="uk-UA" sz="1000" dirty="0" smtClean="0">
                <a:latin typeface="Century Gothic" pitchFamily="34" charset="0"/>
              </a:rPr>
              <a:t> для своїх друзів?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Так, цей маленький бородань справді чудернацький! А ще він пережив чимало поневірянь, аж поки опинився в затишному помешканні, яке стало для нього справжнім </a:t>
            </a:r>
            <a:r>
              <a:rPr lang="uk-UA" sz="1000" dirty="0" err="1" smtClean="0">
                <a:latin typeface="Century Gothic" pitchFamily="34" charset="0"/>
              </a:rPr>
              <a:t>прихистком</a:t>
            </a:r>
            <a:r>
              <a:rPr lang="uk-UA" sz="1000" dirty="0" smtClean="0">
                <a:latin typeface="Century Gothic" pitchFamily="34" charset="0"/>
              </a:rPr>
              <a:t> від усього лихого. Треба ж було з потрапити з морського узбережжя в </a:t>
            </a:r>
            <a:r>
              <a:rPr lang="uk-UA" sz="1000" dirty="0" err="1" smtClean="0">
                <a:latin typeface="Century Gothic" pitchFamily="34" charset="0"/>
              </a:rPr>
              <a:t>ковш</a:t>
            </a:r>
            <a:r>
              <a:rPr lang="uk-UA" sz="1000" dirty="0" smtClean="0">
                <a:latin typeface="Century Gothic" pitchFamily="34" charset="0"/>
              </a:rPr>
              <a:t> з піском, а звідти – на фабрику дзеркал! І стільки разів пробувати вибратися з дзеркального полону!!!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Та ще й дівчаток забрати в країну </a:t>
            </a:r>
            <a:r>
              <a:rPr lang="uk-UA" sz="1000" dirty="0" err="1" smtClean="0">
                <a:latin typeface="Century Gothic" pitchFamily="34" charset="0"/>
              </a:rPr>
              <a:t>Втікляндію</a:t>
            </a:r>
            <a:r>
              <a:rPr lang="uk-UA" sz="1000" dirty="0" smtClean="0">
                <a:latin typeface="Century Gothic" pitchFamily="34" charset="0"/>
              </a:rPr>
              <a:t>, а потім – у володіння Чорної Руки!! Від того часу, краще сказати б від того піску, він і почав шепелявити…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О, а це, як кажуть, його «фішка». Він так влучно замінює літеру «З» на «Ш».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Так, особливо в прислів’ях, які так часто вживає, що здається, що він знає їх безліч!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А спробуй-но повторити: «Нічого </a:t>
            </a:r>
            <a:r>
              <a:rPr lang="uk-UA" sz="1000" dirty="0" err="1" smtClean="0">
                <a:latin typeface="Century Gothic" pitchFamily="34" charset="0"/>
              </a:rPr>
              <a:t>шидіти</a:t>
            </a:r>
            <a:r>
              <a:rPr lang="uk-UA" sz="1000" dirty="0" smtClean="0">
                <a:latin typeface="Century Gothic" pitchFamily="34" charset="0"/>
              </a:rPr>
              <a:t>, склавши руки», «Вовка боятися – в </a:t>
            </a:r>
            <a:r>
              <a:rPr lang="uk-UA" sz="1000" dirty="0" err="1" smtClean="0">
                <a:latin typeface="Century Gothic" pitchFamily="34" charset="0"/>
              </a:rPr>
              <a:t>ліш</a:t>
            </a:r>
            <a:r>
              <a:rPr lang="uk-UA" sz="1000" dirty="0" smtClean="0">
                <a:latin typeface="Century Gothic" pitchFamily="34" charset="0"/>
              </a:rPr>
              <a:t> не ходити», «Не </a:t>
            </a:r>
            <a:r>
              <a:rPr lang="uk-UA" sz="1000" dirty="0" err="1" smtClean="0">
                <a:latin typeface="Century Gothic" pitchFamily="34" charset="0"/>
              </a:rPr>
              <a:t>шпишіть</a:t>
            </a:r>
            <a:r>
              <a:rPr lang="uk-UA" sz="1000" dirty="0" smtClean="0">
                <a:latin typeface="Century Gothic" pitchFamily="34" charset="0"/>
              </a:rPr>
              <a:t> поперед батька в пекло»!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Мені зробити це зовсім не складно, адже я «дешифрував» усі його прислів’я й записав собі в зошит. Як з’ясувалося, їх – понад 40!!! Уявляєш?!</a:t>
            </a:r>
            <a:endParaRPr lang="ru-RU" sz="1000" dirty="0" smtClean="0">
              <a:latin typeface="Century Gothic" pitchFamily="34" charset="0"/>
            </a:endParaRPr>
          </a:p>
          <a:p>
            <a:pPr algn="just"/>
            <a:r>
              <a:rPr lang="uk-UA" sz="1000" dirty="0" smtClean="0">
                <a:latin typeface="Century Gothic" pitchFamily="34" charset="0"/>
              </a:rPr>
              <a:t>- А я, мабуть, «дешифрував» причину успіху повісті Марини Павленко «</a:t>
            </a:r>
            <a:r>
              <a:rPr lang="uk-UA" sz="1000" dirty="0" err="1" smtClean="0">
                <a:latin typeface="Century Gothic" pitchFamily="34" charset="0"/>
              </a:rPr>
              <a:t>Домовичок</a:t>
            </a:r>
            <a:r>
              <a:rPr lang="uk-UA" sz="1000" dirty="0" smtClean="0">
                <a:latin typeface="Century Gothic" pitchFamily="34" charset="0"/>
              </a:rPr>
              <a:t> з палітрою». На мою думку, це дуже добра і повчальна історія, яка дивує і вчить нас дивуватися. Вона для тих, хто вірить у дива! А таких, гадаю, чимало.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uk-UA" sz="1000" dirty="0" smtClean="0">
                <a:latin typeface="Century Gothic" pitchFamily="34" charset="0"/>
              </a:rPr>
              <a:t>- Дивуймося разом!!! І вірмо, що мрії здійснюються!</a:t>
            </a:r>
            <a:endParaRPr kumimoji="0" lang="uk-UA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0499" y="988982"/>
            <a:ext cx="44291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err="1" smtClean="0">
                <a:solidFill>
                  <a:srgbClr val="C00000"/>
                </a:solidFill>
                <a:latin typeface="Century Gothic" pitchFamily="34" charset="0"/>
              </a:rPr>
              <a:t>Відгук-діалог</a:t>
            </a:r>
            <a:r>
              <a:rPr lang="ru-RU" sz="1600" b="1" i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на книгу Марини Павленко </a:t>
            </a:r>
            <a:endParaRPr lang="ru-RU" sz="1400" i="1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14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Домовичок</a:t>
            </a:r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з палітрою»</a:t>
            </a:r>
            <a:endParaRPr lang="ru-RU" sz="1400" i="1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uk-UA" sz="1400" b="1" i="1" dirty="0" smtClean="0">
                <a:solidFill>
                  <a:srgbClr val="C00000"/>
                </a:solidFill>
                <a:latin typeface="Century Gothic" pitchFamily="34" charset="0"/>
              </a:rPr>
              <a:t>учнів   5–А класу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ТНВК </a:t>
            </a:r>
            <a:r>
              <a:rPr lang="uk-UA" sz="14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“Школа</a:t>
            </a:r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– ліцей №6 </a:t>
            </a:r>
          </a:p>
          <a:p>
            <a:pPr algn="r"/>
            <a:r>
              <a:rPr lang="uk-UA" sz="14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ім. Назарія Яремчука</a:t>
            </a:r>
          </a:p>
          <a:p>
            <a:pPr algn="r"/>
            <a:r>
              <a:rPr lang="uk-UA" sz="1400" b="1" i="1" dirty="0" smtClean="0">
                <a:solidFill>
                  <a:srgbClr val="C00000"/>
                </a:solidFill>
                <a:latin typeface="Century Gothic" pitchFamily="34" charset="0"/>
              </a:rPr>
              <a:t>Козака Юрія, </a:t>
            </a:r>
            <a:r>
              <a:rPr lang="uk-UA" sz="1400" b="1" i="1" dirty="0" err="1" smtClean="0">
                <a:solidFill>
                  <a:srgbClr val="C00000"/>
                </a:solidFill>
                <a:latin typeface="Century Gothic" pitchFamily="34" charset="0"/>
              </a:rPr>
              <a:t>Гуцалюка</a:t>
            </a:r>
            <a:r>
              <a:rPr lang="uk-UA" sz="1400" b="1" i="1" dirty="0" smtClean="0">
                <a:solidFill>
                  <a:srgbClr val="C00000"/>
                </a:solidFill>
                <a:latin typeface="Century Gothic" pitchFamily="34" charset="0"/>
              </a:rPr>
              <a:t> Олександра</a:t>
            </a:r>
            <a:endParaRPr lang="ru-RU" sz="1400" b="1" i="1" dirty="0" smtClean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7" name="Рисунок 6" descr="wi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607" y="988982"/>
            <a:ext cx="1524000" cy="152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51805" y="346040"/>
            <a:ext cx="542928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uk-UA" sz="2400" b="1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ВІДГУКИ ПЕРЕМОЖЦІВ КОНКУРСУ </a:t>
            </a:r>
            <a:endParaRPr lang="ru-RU" sz="2000" b="1" i="1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8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5670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293" y="5775328"/>
            <a:ext cx="2071702" cy="2862322"/>
          </a:xfrm>
          <a:custGeom>
            <a:avLst/>
            <a:gdLst>
              <a:gd name="connsiteX0" fmla="*/ 0 w 2143140"/>
              <a:gd name="connsiteY0" fmla="*/ 0 h 4524315"/>
              <a:gd name="connsiteX1" fmla="*/ 2143140 w 2143140"/>
              <a:gd name="connsiteY1" fmla="*/ 0 h 4524315"/>
              <a:gd name="connsiteX2" fmla="*/ 2143140 w 2143140"/>
              <a:gd name="connsiteY2" fmla="*/ 4524315 h 4524315"/>
              <a:gd name="connsiteX3" fmla="*/ 0 w 2143140"/>
              <a:gd name="connsiteY3" fmla="*/ 4524315 h 4524315"/>
              <a:gd name="connsiteX4" fmla="*/ 0 w 2143140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4524315">
                <a:moveTo>
                  <a:pt x="0" y="0"/>
                </a:moveTo>
                <a:lnTo>
                  <a:pt x="2143140" y="0"/>
                </a:lnTo>
                <a:lnTo>
                  <a:pt x="2143140" y="4524315"/>
                </a:lnTo>
                <a:lnTo>
                  <a:pt x="0" y="4524315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БІБІЛІОГРАФІЧНА ДОВІДКА</a:t>
            </a:r>
          </a:p>
          <a:p>
            <a:pPr algn="ctr"/>
            <a:endParaRPr lang="uk-UA" sz="1200" b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Рік заснування видавництва «</a:t>
            </a:r>
            <a:r>
              <a:rPr lang="uk-UA" sz="1200" dirty="0" err="1" smtClean="0">
                <a:solidFill>
                  <a:srgbClr val="A32114"/>
                </a:solidFill>
                <a:latin typeface="Century Gothic" pitchFamily="34" charset="0"/>
              </a:rPr>
              <a:t>Грані-Т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»  – 2006;</a:t>
            </a:r>
          </a:p>
          <a:p>
            <a:r>
              <a:rPr lang="uk-UA" sz="1200" dirty="0" err="1" smtClean="0">
                <a:solidFill>
                  <a:srgbClr val="A32114"/>
                </a:solidFill>
                <a:latin typeface="Century Gothic" pitchFamily="34" charset="0"/>
              </a:rPr>
              <a:t>Пріорітети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  діяльності  – дитячий та культурологічний напрямки;</a:t>
            </a:r>
          </a:p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Кредо видавництва –</a:t>
            </a:r>
          </a:p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розкривати нові, часом несподівані грані творчості – «</a:t>
            </a:r>
            <a:r>
              <a:rPr lang="uk-UA" sz="1200" dirty="0" err="1" smtClean="0">
                <a:solidFill>
                  <a:srgbClr val="A32114"/>
                </a:solidFill>
                <a:latin typeface="Century Gothic" pitchFamily="34" charset="0"/>
              </a:rPr>
              <a:t>Грані-Т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endParaRPr lang="uk-UA" sz="1200" b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pic>
        <p:nvPicPr>
          <p:cNvPr id="19" name="Рисунок 18" descr="LogotypeGran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3" y="274602"/>
            <a:ext cx="431505" cy="857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235" y="203164"/>
            <a:ext cx="678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Пізнаваймо разом!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Грані творчості видавництва </a:t>
            </a:r>
            <a:r>
              <a:rPr lang="uk-UA" sz="2400" dirty="0" err="1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“Грані-Т”</a:t>
            </a:r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</a:t>
            </a:r>
            <a:endParaRPr lang="ru-RU" sz="2800" dirty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3573" y="5775328"/>
            <a:ext cx="3137690" cy="4832092"/>
          </a:xfrm>
          <a:custGeom>
            <a:avLst/>
            <a:gdLst>
              <a:gd name="connsiteX0" fmla="*/ 0 w 2143140"/>
              <a:gd name="connsiteY0" fmla="*/ 0 h 4524315"/>
              <a:gd name="connsiteX1" fmla="*/ 2143140 w 2143140"/>
              <a:gd name="connsiteY1" fmla="*/ 0 h 4524315"/>
              <a:gd name="connsiteX2" fmla="*/ 2143140 w 2143140"/>
              <a:gd name="connsiteY2" fmla="*/ 4524315 h 4524315"/>
              <a:gd name="connsiteX3" fmla="*/ 0 w 2143140"/>
              <a:gd name="connsiteY3" fmla="*/ 4524315 h 4524315"/>
              <a:gd name="connsiteX4" fmla="*/ 0 w 2143140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4524315">
                <a:moveTo>
                  <a:pt x="0" y="0"/>
                </a:moveTo>
                <a:lnTo>
                  <a:pt x="2143140" y="0"/>
                </a:lnTo>
                <a:lnTo>
                  <a:pt x="2143140" y="4524315"/>
                </a:lnTo>
                <a:lnTo>
                  <a:pt x="0" y="4524315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A32114"/>
                </a:solidFill>
                <a:latin typeface="Century Gothic" pitchFamily="34" charset="0"/>
              </a:rPr>
              <a:t>ДОСЯГНЕННЯ </a:t>
            </a:r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ВИДАВНИЦТВА</a:t>
            </a:r>
          </a:p>
          <a:p>
            <a:pPr algn="ctr"/>
            <a:r>
              <a:rPr lang="uk-UA" sz="1200" b="1" i="1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uk-UA" sz="1200" b="1" i="1" dirty="0" err="1" smtClean="0">
                <a:solidFill>
                  <a:srgbClr val="A32114"/>
                </a:solidFill>
                <a:latin typeface="Century Gothic" pitchFamily="34" charset="0"/>
              </a:rPr>
              <a:t>Грані-Т</a:t>
            </a:r>
            <a:r>
              <a:rPr lang="uk-UA" sz="1200" b="1" i="1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</a:p>
          <a:p>
            <a:pPr algn="ctr"/>
            <a:endParaRPr lang="ru-RU" sz="800" b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Диплом І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ступеня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номінації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«Книги для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дітей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та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юнацтва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у VIIІ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Міжнародному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конкурсі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Мистецтво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книги» за книгу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Пригоди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острові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Клаварен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І.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Роздобудько</a:t>
            </a:r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диплом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Краща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дитяча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книжка» за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видання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Л.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Ворониної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та К.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Штанко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Сни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Ганса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Християна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 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– 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ІІ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місце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конкурсі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Книжковий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дивосвіт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України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»;</a:t>
            </a:r>
          </a:p>
          <a:p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дитяча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книжка –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повість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Л.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Ворониної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Нямлик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балакуча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квіточка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увійшла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п’ятірку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фіналістів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конкурсу «Книга року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Бі-Бі-Сі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</a:t>
            </a:r>
          </a:p>
          <a:p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Диплом за ІІ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місце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номінації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Світ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дитинства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у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національному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конкурсі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Краща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книга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України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2011» за книгу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Мишкові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миші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» Г.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Вдовиченко</a:t>
            </a:r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endParaRPr lang="ru-RU" sz="1200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293" y="8418534"/>
            <a:ext cx="23574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АВТОРИ</a:t>
            </a:r>
            <a:endParaRPr lang="uk-UA" sz="800" b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Іван </a:t>
            </a:r>
            <a:r>
              <a:rPr lang="uk-UA" sz="1200" dirty="0" err="1" smtClean="0">
                <a:solidFill>
                  <a:srgbClr val="A32114"/>
                </a:solidFill>
                <a:latin typeface="Century Gothic" pitchFamily="34" charset="0"/>
              </a:rPr>
              <a:t>Андрусяк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Леся Воронина, Марина Павленко, Галина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Вдовиченко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Галина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Пагутяк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Дзвінка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Матіяш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Лариса Денисенко, Богдан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Жолдак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Зірка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Мензатюк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Ірен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Роздобудько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Олександр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Дерманський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, Олесь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Ільченко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та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94747" y="8632848"/>
            <a:ext cx="1928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ХУДОЖНИКИ</a:t>
            </a:r>
            <a:endParaRPr lang="uk-UA" sz="800" b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Володимир та 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Катерина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Штанко</a:t>
            </a:r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Надія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Дойчева-Бут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Баликін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Микола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Олена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Котова, Ольга</a:t>
            </a:r>
          </a:p>
          <a:p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Московченко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Наталія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Клочкова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та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08995" y="5775328"/>
            <a:ext cx="23574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ПРОЕКТИ ВИДАВНИЦТВА</a:t>
            </a:r>
          </a:p>
          <a:p>
            <a:pPr algn="ctr"/>
            <a:r>
              <a:rPr lang="uk-UA" sz="1200" b="1" i="1" dirty="0" smtClean="0">
                <a:solidFill>
                  <a:srgbClr val="A32114"/>
                </a:solidFill>
                <a:latin typeface="Century Gothic" pitchFamily="34" charset="0"/>
              </a:rPr>
              <a:t> «</a:t>
            </a:r>
            <a:r>
              <a:rPr lang="uk-UA" sz="1200" b="1" i="1" dirty="0" err="1" smtClean="0">
                <a:solidFill>
                  <a:srgbClr val="A32114"/>
                </a:solidFill>
                <a:latin typeface="Century Gothic" pitchFamily="34" charset="0"/>
              </a:rPr>
              <a:t>Грані-Т</a:t>
            </a:r>
            <a:r>
              <a:rPr lang="uk-UA" sz="1200" b="1" i="1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</a:p>
          <a:p>
            <a:endParaRPr lang="uk-UA" sz="800" dirty="0" smtClean="0">
              <a:solidFill>
                <a:srgbClr val="A32114"/>
              </a:solidFill>
            </a:endParaRPr>
          </a:p>
          <a:p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Благодійний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проект «З книгою – до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дітей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!»;</a:t>
            </a:r>
          </a:p>
          <a:p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Всеукраїнський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соціальний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проект ;</a:t>
            </a: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Дбаємо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про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майбутнє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України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!»,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Соціальний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проект 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Доторкнутися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до слова»;</a:t>
            </a: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Щорічний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регіональний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конкурс</a:t>
            </a:r>
          </a:p>
          <a:p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«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Найкращий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відгук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на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сучасну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дитячу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 прозу» та </a:t>
            </a:r>
            <a:r>
              <a:rPr lang="ru-RU" sz="1200" dirty="0" err="1" smtClean="0">
                <a:solidFill>
                  <a:srgbClr val="A32114"/>
                </a:solidFill>
                <a:latin typeface="Century Gothic" pitchFamily="34" charset="0"/>
              </a:rPr>
              <a:t>ін</a:t>
            </a:r>
            <a:r>
              <a:rPr lang="ru-RU" sz="1200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8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5670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4945" y="5418138"/>
            <a:ext cx="3429024" cy="276999"/>
          </a:xfrm>
          <a:custGeom>
            <a:avLst/>
            <a:gdLst>
              <a:gd name="connsiteX0" fmla="*/ 0 w 2143140"/>
              <a:gd name="connsiteY0" fmla="*/ 0 h 4524315"/>
              <a:gd name="connsiteX1" fmla="*/ 2143140 w 2143140"/>
              <a:gd name="connsiteY1" fmla="*/ 0 h 4524315"/>
              <a:gd name="connsiteX2" fmla="*/ 2143140 w 2143140"/>
              <a:gd name="connsiteY2" fmla="*/ 4524315 h 4524315"/>
              <a:gd name="connsiteX3" fmla="*/ 0 w 2143140"/>
              <a:gd name="connsiteY3" fmla="*/ 4524315 h 4524315"/>
              <a:gd name="connsiteX4" fmla="*/ 0 w 2143140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4524315">
                <a:moveTo>
                  <a:pt x="0" y="0"/>
                </a:moveTo>
                <a:lnTo>
                  <a:pt x="2143140" y="0"/>
                </a:lnTo>
                <a:lnTo>
                  <a:pt x="2143140" y="4524315"/>
                </a:lnTo>
                <a:lnTo>
                  <a:pt x="0" y="452431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solidFill>
                  <a:srgbClr val="A32114"/>
                </a:solidFill>
                <a:latin typeface="Century Gothic" pitchFamily="34" charset="0"/>
              </a:rPr>
              <a:t>Художня майстерня Марини Павленко</a:t>
            </a:r>
          </a:p>
        </p:txBody>
      </p:sp>
      <p:pic>
        <p:nvPicPr>
          <p:cNvPr id="19" name="Рисунок 18" descr="LogotypeGran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713" y="274602"/>
            <a:ext cx="431505" cy="857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070" y="85725"/>
            <a:ext cx="728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Пізнаваймо разом!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Багатогранність творчого розмаю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Марини Павленко</a:t>
            </a:r>
            <a:endParaRPr lang="ru-RU" sz="2400" dirty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" name="Рисунок 9" descr="YwTjQoKOxx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71" y="1384348"/>
            <a:ext cx="2815214" cy="399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 l="21995" t="14166" r="42380" b="12500"/>
          <a:stretch>
            <a:fillRect/>
          </a:stretch>
        </p:blipFill>
        <p:spPr bwMode="auto">
          <a:xfrm>
            <a:off x="1" y="1390650"/>
            <a:ext cx="3438524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 l="26501" t="15285" r="50434" b="12500"/>
          <a:stretch>
            <a:fillRect/>
          </a:stretch>
        </p:blipFill>
        <p:spPr bwMode="auto">
          <a:xfrm>
            <a:off x="2637622" y="1390650"/>
            <a:ext cx="2260761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7293" y="5918204"/>
            <a:ext cx="292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A32114"/>
                </a:solidFill>
                <a:latin typeface="Century Gothic" pitchFamily="34" charset="0"/>
              </a:rPr>
              <a:t>ПОЕЗІЇ МАРИНИ ПАВЛЕНКО</a:t>
            </a:r>
            <a:endParaRPr lang="uk-UA" sz="800" b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169" y="6203956"/>
            <a:ext cx="31432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i="1" dirty="0" smtClean="0">
                <a:solidFill>
                  <a:srgbClr val="A32114"/>
                </a:solidFill>
                <a:latin typeface="Century Gothic" pitchFamily="34" charset="0"/>
              </a:rPr>
              <a:t>***</a:t>
            </a:r>
            <a:endParaRPr lang="ru-RU" sz="1100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Я —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капітан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кульбабових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морів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Над кораблем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напну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із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мрій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вітрила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помчу. Та не до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зір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що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угорі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—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круг себе я галактики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відкрила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</a:t>
            </a:r>
          </a:p>
          <a:p>
            <a:endParaRPr lang="uk-UA" sz="1100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Хай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неба 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хапаємо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зірок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та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стримати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несила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здивування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: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немов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казці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в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зоряний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вінок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весна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вквітчала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землю на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світанні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  <a:p>
            <a:endParaRPr lang="uk-UA" sz="1100" b="1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Отож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рушаймо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На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зеленім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тлі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жаріють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зорі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листі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що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мов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крила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Бо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ж 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лише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небі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на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землі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морі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теж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без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крил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життя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немиле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  <a:p>
            <a:endParaRPr lang="uk-UA" sz="1100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Я!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Капітан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Кульбабових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Морів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Мій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корабель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зоряних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узорах!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Колишуться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над ним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вітрила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мрій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фарватер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мій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зелене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чистих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зорях!</a:t>
            </a:r>
            <a:endParaRPr lang="ru-RU" sz="1100" i="1" dirty="0">
              <a:solidFill>
                <a:srgbClr val="A32114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9193" y="5703890"/>
            <a:ext cx="349488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i="1" dirty="0" smtClean="0">
                <a:solidFill>
                  <a:srgbClr val="A32114"/>
                </a:solidFill>
                <a:latin typeface="Century Gothic" pitchFamily="34" charset="0"/>
              </a:rPr>
              <a:t>***</a:t>
            </a:r>
            <a:endParaRPr lang="ru-RU" sz="1200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Скільки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запрошую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Осінь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гості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ніяк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одважиться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Засоромившись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та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зашарівшись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калиною,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на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порозі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тупцюється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— Та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заходь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же, посидим за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кавою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поговоримо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… </a:t>
            </a:r>
          </a:p>
          <a:p>
            <a:pPr algn="r"/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Таки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вмовила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Безшелесно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зайшла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до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кімнати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вся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напахчена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чорнобривцями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крайчик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столу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присіла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зіщулившись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жменькою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кленового листу.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На дитячий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погляд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запитливий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відгукнулася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приязним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яблуком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: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де ж, у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домі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дитина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pPr algn="r"/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то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щоб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без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нічого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?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Але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більше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мовчала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сторожко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стільки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мене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дослухаючись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скільки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шерехів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за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дверима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Я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й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сама раз у раз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збивалася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через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вікно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зауваживши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як велось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безпорадно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Природі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коли — без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Осені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: </a:t>
            </a: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жовте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листя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забуло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як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йому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падати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 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зелене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— о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леле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! — не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вміло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пожовкнути</a:t>
            </a:r>
            <a:endParaRPr lang="ru-RU" sz="1100" i="1" dirty="0" smtClean="0">
              <a:solidFill>
                <a:srgbClr val="A32114"/>
              </a:solidFill>
              <a:latin typeface="Century Gothic" pitchFamily="34" charset="0"/>
            </a:endParaRPr>
          </a:p>
          <a:p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квіти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більше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не знали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цвісти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по-осінньому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, а сива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хмара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не могла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розплакатися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навіть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маленькою </a:t>
            </a:r>
            <a:r>
              <a:rPr lang="ru-RU" sz="1100" i="1" dirty="0" err="1" smtClean="0">
                <a:solidFill>
                  <a:srgbClr val="A32114"/>
                </a:solidFill>
                <a:latin typeface="Century Gothic" pitchFamily="34" charset="0"/>
              </a:rPr>
              <a:t>мжичкою</a:t>
            </a:r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...</a:t>
            </a:r>
          </a:p>
          <a:p>
            <a:r>
              <a:rPr lang="ru-RU" sz="11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94681" y="203164"/>
            <a:ext cx="5284531" cy="1823514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pPr algn="r"/>
            <a:r>
              <a:rPr lang="uk-UA" sz="1800" i="1" dirty="0" smtClean="0">
                <a:solidFill>
                  <a:srgbClr val="008080"/>
                </a:solidFill>
                <a:latin typeface="Century Gothic" pitchFamily="34" charset="0"/>
              </a:rPr>
              <a:t>Книги – кораблі думки, </a:t>
            </a:r>
          </a:p>
          <a:p>
            <a:pPr algn="r"/>
            <a:r>
              <a:rPr lang="uk-UA" sz="1800" i="1" dirty="0" smtClean="0">
                <a:solidFill>
                  <a:srgbClr val="008080"/>
                </a:solidFill>
                <a:latin typeface="Century Gothic" pitchFamily="34" charset="0"/>
              </a:rPr>
              <a:t>які мандрують хвилями часу</a:t>
            </a:r>
            <a:endParaRPr lang="en-US" sz="1800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pPr algn="r"/>
            <a:r>
              <a:rPr lang="uk-UA" sz="1800" i="1" dirty="0" smtClean="0">
                <a:solidFill>
                  <a:srgbClr val="008080"/>
                </a:solidFill>
                <a:latin typeface="Century Gothic" pitchFamily="34" charset="0"/>
              </a:rPr>
              <a:t> і несуть свій дорогоцінний </a:t>
            </a:r>
            <a:br>
              <a:rPr lang="uk-UA" sz="1800" i="1" dirty="0" smtClean="0">
                <a:solidFill>
                  <a:srgbClr val="008080"/>
                </a:solidFill>
                <a:latin typeface="Century Gothic" pitchFamily="34" charset="0"/>
              </a:rPr>
            </a:br>
            <a:r>
              <a:rPr lang="uk-UA" sz="1800" i="1" dirty="0" smtClean="0">
                <a:solidFill>
                  <a:srgbClr val="008080"/>
                </a:solidFill>
                <a:latin typeface="Century Gothic" pitchFamily="34" charset="0"/>
              </a:rPr>
              <a:t>скарб від покоління до покоління</a:t>
            </a:r>
          </a:p>
          <a:p>
            <a:pPr algn="r"/>
            <a:r>
              <a:rPr lang="uk-UA" sz="1800" b="1" i="1" dirty="0" err="1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latin typeface="Century Gothic" pitchFamily="34" charset="0"/>
              </a:rPr>
              <a:t>Ф. Бекон</a:t>
            </a:r>
            <a:r>
              <a:rPr lang="uk-UA" sz="2000" dirty="0" smtClean="0">
                <a:solidFill>
                  <a:srgbClr val="008080"/>
                </a:solidFill>
                <a:latin typeface="Century Gothic" pitchFamily="34" charset="0"/>
              </a:rPr>
              <a:t/>
            </a:r>
            <a:br>
              <a:rPr lang="uk-UA" sz="2000" dirty="0" smtClean="0">
                <a:solidFill>
                  <a:srgbClr val="008080"/>
                </a:solidFill>
                <a:latin typeface="Century Gothic" pitchFamily="34" charset="0"/>
              </a:rPr>
            </a:br>
            <a:endParaRPr lang="ru-RU" sz="2000" dirty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17" name="Рисунок 16" descr="0_6b718_50a954da_XXL.jpeg"/>
          <p:cNvPicPr>
            <a:picLocks noChangeAspect="1"/>
          </p:cNvPicPr>
          <p:nvPr/>
        </p:nvPicPr>
        <p:blipFill>
          <a:blip r:embed="rId2"/>
          <a:srcRect t="71046" b="10537"/>
          <a:stretch>
            <a:fillRect/>
          </a:stretch>
        </p:blipFill>
        <p:spPr>
          <a:xfrm>
            <a:off x="0" y="5775328"/>
            <a:ext cx="7561263" cy="2056449"/>
          </a:xfrm>
          <a:prstGeom prst="rect">
            <a:avLst/>
          </a:prstGeom>
        </p:spPr>
      </p:pic>
      <p:pic>
        <p:nvPicPr>
          <p:cNvPr id="16" name="Рисунок 15" descr="73245834_Welcometomydia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6238"/>
            <a:ext cx="7561263" cy="5760262"/>
          </a:xfrm>
          <a:prstGeom prst="rect">
            <a:avLst/>
          </a:prstGeom>
        </p:spPr>
      </p:pic>
      <p:pic>
        <p:nvPicPr>
          <p:cNvPr id="21" name="Рисунок 20" descr="LogotypeGran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1" y="9561542"/>
            <a:ext cx="431505" cy="857256"/>
          </a:xfrm>
          <a:prstGeom prst="rect">
            <a:avLst/>
          </a:prstGeom>
        </p:spPr>
      </p:pic>
      <p:pic>
        <p:nvPicPr>
          <p:cNvPr id="8" name="Рисунок 7" descr="0_8b473_217f3515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66516" flipH="1">
            <a:off x="252459" y="302233"/>
            <a:ext cx="2226386" cy="1062815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37359" y="8061344"/>
            <a:ext cx="657229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i="1" dirty="0" smtClean="0">
                <a:solidFill>
                  <a:srgbClr val="008080"/>
                </a:solidFill>
                <a:latin typeface="Century Gothic" pitchFamily="34" charset="0"/>
              </a:rPr>
              <a:t>Велика-бо користь буває чоловікові від науки книжної, бо книги вказують нам і навчають нас, як іти шляхом покаяння, і мудрість, і стриманість здобуваємо із слів книжних. Книги подібні рікам, що тамують спрагу цілого світу – це джерела мудрості. Книга – бездонна глибина, ми ними в печалі втішаємось, вони - узда для тіла і душі. Мудрість – велика.</a:t>
            </a:r>
            <a:endParaRPr lang="ru-RU" sz="16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800" b="1" i="1" dirty="0" smtClean="0">
                <a:solidFill>
                  <a:srgbClr val="008080"/>
                </a:solidFill>
                <a:latin typeface="Century Gothic" pitchFamily="34" charset="0"/>
              </a:rPr>
              <a:t>   «Повість минулих літ»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94681" y="203164"/>
            <a:ext cx="5284531" cy="1515737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pPr algn="r"/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Книги –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морська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глибина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: </a:t>
            </a:r>
          </a:p>
          <a:p>
            <a:pPr algn="r"/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Хто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в них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пірне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аж до дна, </a:t>
            </a:r>
          </a:p>
          <a:p>
            <a:pPr algn="r"/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Той,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хоч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і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труду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мав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досить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, </a:t>
            </a:r>
          </a:p>
          <a:p>
            <a:pPr algn="r"/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Дивнії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 перли </a:t>
            </a:r>
            <a:r>
              <a:rPr lang="ru-RU" sz="1800" i="1" dirty="0" err="1" smtClean="0">
                <a:solidFill>
                  <a:srgbClr val="008080"/>
                </a:solidFill>
                <a:latin typeface="Century Gothic" pitchFamily="34" charset="0"/>
              </a:rPr>
              <a:t>виносить</a:t>
            </a:r>
            <a:r>
              <a:rPr lang="ru-RU" sz="1800" i="1" dirty="0" smtClean="0">
                <a:solidFill>
                  <a:srgbClr val="008080"/>
                </a:solidFill>
                <a:latin typeface="Century Gothic" pitchFamily="34" charset="0"/>
              </a:rPr>
              <a:t>. </a:t>
            </a:r>
          </a:p>
          <a:p>
            <a:pPr algn="r"/>
            <a:r>
              <a:rPr lang="uk-UA" sz="1800" b="1" i="1" dirty="0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latin typeface="Century Gothic" pitchFamily="34" charset="0"/>
              </a:rPr>
              <a:t>І.Франко</a:t>
            </a:r>
            <a:endParaRPr lang="ru-RU" sz="1800" b="1" i="1" dirty="0" smtClean="0">
              <a:ln w="19050">
                <a:solidFill>
                  <a:srgbClr val="006666"/>
                </a:solidFill>
                <a:prstDash val="solid"/>
              </a:ln>
              <a:solidFill>
                <a:srgbClr val="006666"/>
              </a:solidFill>
              <a:latin typeface="Century Gothic" pitchFamily="34" charset="0"/>
            </a:endParaRPr>
          </a:p>
        </p:txBody>
      </p:sp>
      <p:pic>
        <p:nvPicPr>
          <p:cNvPr id="17" name="Рисунок 16" descr="0_6b718_50a954da_XXL.jpeg"/>
          <p:cNvPicPr>
            <a:picLocks noChangeAspect="1"/>
          </p:cNvPicPr>
          <p:nvPr/>
        </p:nvPicPr>
        <p:blipFill>
          <a:blip r:embed="rId2"/>
          <a:srcRect t="71046" b="10537"/>
          <a:stretch>
            <a:fillRect/>
          </a:stretch>
        </p:blipFill>
        <p:spPr>
          <a:xfrm>
            <a:off x="0" y="5775328"/>
            <a:ext cx="7561263" cy="2056449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08929" y="9418666"/>
            <a:ext cx="4357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Книга подібна воді – дорогу проб’є усюди.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З ручаїв – ріки, з книжок – знання.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Розум без книги, що птах без крил.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З книгою подружишся, розуму наберешся.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9" name="Рисунок 8" descr="0_64ebd_38b6e140_XL.jpeg"/>
          <p:cNvPicPr>
            <a:picLocks noChangeAspect="1"/>
          </p:cNvPicPr>
          <p:nvPr/>
        </p:nvPicPr>
        <p:blipFill>
          <a:blip r:embed="rId3"/>
          <a:srcRect l="3083" t="21448" r="35656" b="34316"/>
          <a:stretch>
            <a:fillRect/>
          </a:stretch>
        </p:blipFill>
        <p:spPr>
          <a:xfrm>
            <a:off x="2637623" y="4060816"/>
            <a:ext cx="4577859" cy="329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94945" y="4489444"/>
            <a:ext cx="3118906" cy="1238738"/>
          </a:xfrm>
          <a:prstGeom prst="rect">
            <a:avLst/>
          </a:prstGeom>
          <a:noFill/>
        </p:spPr>
        <p:txBody>
          <a:bodyPr wrap="square" lIns="129480" tIns="64739" rIns="129480" bIns="64739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8080"/>
                </a:solidFill>
                <a:latin typeface="Century Gothic" pitchFamily="34" charset="0"/>
              </a:rPr>
              <a:t>Улюблені серії </a:t>
            </a:r>
          </a:p>
          <a:p>
            <a:pPr algn="ctr"/>
            <a:r>
              <a:rPr lang="uk-UA" sz="2400" dirty="0" smtClean="0">
                <a:solidFill>
                  <a:srgbClr val="008080"/>
                </a:solidFill>
                <a:latin typeface="Century Gothic" pitchFamily="34" charset="0"/>
              </a:rPr>
              <a:t>книг видавництва </a:t>
            </a:r>
          </a:p>
          <a:p>
            <a:pPr algn="ctr"/>
            <a:r>
              <a:rPr lang="uk-UA" sz="2400" dirty="0" err="1" smtClean="0">
                <a:solidFill>
                  <a:srgbClr val="008080"/>
                </a:solidFill>
                <a:latin typeface="Century Gothic" pitchFamily="34" charset="0"/>
              </a:rPr>
              <a:t>“</a:t>
            </a:r>
            <a:r>
              <a:rPr lang="uk-UA" sz="2400" b="1" i="1" dirty="0" err="1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Грані</a:t>
            </a:r>
            <a:r>
              <a:rPr lang="uk-UA" sz="2400" b="1" i="1" dirty="0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 – Т</a:t>
            </a:r>
            <a:r>
              <a:rPr lang="uk-UA" sz="2400" dirty="0" smtClean="0">
                <a:solidFill>
                  <a:srgbClr val="008080"/>
                </a:solidFill>
                <a:latin typeface="Century Gothic" pitchFamily="34" charset="0"/>
              </a:rPr>
              <a:t>”</a:t>
            </a:r>
            <a:endParaRPr lang="ru-RU" sz="2400" dirty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11" name="Рисунок 10" descr="0_8b473_217f3515_X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181">
            <a:off x="3348036" y="2999229"/>
            <a:ext cx="3435205" cy="1639872"/>
          </a:xfrm>
          <a:prstGeom prst="rect">
            <a:avLst/>
          </a:prstGeom>
        </p:spPr>
      </p:pic>
      <p:pic>
        <p:nvPicPr>
          <p:cNvPr id="12" name="Рисунок 11" descr="0_8b478_a0c5d6dd_X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3931">
            <a:off x="2785664" y="1228165"/>
            <a:ext cx="2865126" cy="1923292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87987" y="7942855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Одна книга тисячі людей навчає.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Книга – світ, книга - серцю привіт.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Дім без книги – день без сонця.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Хороша книга яскравіша за зірку.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Книгу читай, розуму набирай.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066383" y="7918468"/>
            <a:ext cx="34948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Знання – сонце, книга – віконце. </a:t>
            </a:r>
            <a:endParaRPr lang="en-US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Хороша книга – свято.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З книгою жити – з добром дружити.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Книга – твій друг, без неї як без рук.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Весела книжка – твоя радість.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  <a:p>
            <a:r>
              <a:rPr lang="uk-UA" sz="1400" b="1" i="1" dirty="0" smtClean="0">
                <a:solidFill>
                  <a:srgbClr val="008080"/>
                </a:solidFill>
                <a:latin typeface="Century Gothic" pitchFamily="34" charset="0"/>
              </a:rPr>
              <a:t>Книга – дзеркало життя. </a:t>
            </a:r>
            <a:endParaRPr lang="ru-RU" sz="1400" b="1" i="1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19" name="Рисунок 18" descr="LogotypeGrani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903" y="9561542"/>
            <a:ext cx="431505" cy="857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1607" y="417478"/>
            <a:ext cx="3929090" cy="992517"/>
          </a:xfrm>
          <a:prstGeom prst="rect">
            <a:avLst/>
          </a:prstGeom>
          <a:noFill/>
        </p:spPr>
        <p:txBody>
          <a:bodyPr wrap="square" lIns="129480" tIns="64739" rIns="129480" bIns="64739" rtlCol="0">
            <a:spAutoFit/>
          </a:bodyPr>
          <a:lstStyle/>
          <a:p>
            <a:pPr algn="ctr"/>
            <a:r>
              <a:rPr lang="uk-UA" sz="2800" b="1" i="1" dirty="0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Знаємо! </a:t>
            </a:r>
            <a:endParaRPr lang="en-US" sz="2800" b="1" i="1" dirty="0" smtClean="0">
              <a:ln w="19050">
                <a:solidFill>
                  <a:srgbClr val="006666"/>
                </a:solidFill>
                <a:prstDash val="solid"/>
              </a:ln>
              <a:solidFill>
                <a:srgbClr val="0066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uk-UA" sz="2800" b="1" i="1" dirty="0" smtClean="0">
                <a:ln w="19050">
                  <a:solidFill>
                    <a:srgbClr val="006666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Читаємо! Любимо! </a:t>
            </a:r>
            <a:endParaRPr lang="ru-RU" sz="2800" b="1" i="1" dirty="0">
              <a:ln w="19050">
                <a:solidFill>
                  <a:srgbClr val="006666"/>
                </a:solidFill>
                <a:prstDash val="solid"/>
              </a:ln>
              <a:solidFill>
                <a:srgbClr val="0066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0169" y="1560486"/>
            <a:ext cx="3500462" cy="3454729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Українська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</a:p>
          <a:p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дитяча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класика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Життя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видатних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дітей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  <a:p>
            <a:pPr lvl="0"/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Сучасна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дитяча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проза»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uk-UA" sz="1800" b="1" i="1" dirty="0" smtClean="0">
                <a:solidFill>
                  <a:srgbClr val="008080"/>
                </a:solidFill>
                <a:latin typeface="Century Gothic" pitchFamily="34" charset="0"/>
              </a:rPr>
              <a:t>П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ригоди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детектива Ниточки»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Бібліотека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відмінника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Дівчата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зі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спорту»   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«Казки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народів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світу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09259" y="2417742"/>
            <a:ext cx="3643338" cy="1238738"/>
          </a:xfrm>
          <a:prstGeom prst="rect">
            <a:avLst/>
          </a:prstGeom>
        </p:spPr>
        <p:txBody>
          <a:bodyPr wrap="square" lIns="129480" tIns="64739" rIns="129480" bIns="64739">
            <a:spAutoFit/>
          </a:bodyPr>
          <a:lstStyle/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Дивний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детектив»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Золотий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лелека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Суперники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   </a:t>
            </a:r>
          </a:p>
          <a:p>
            <a:r>
              <a:rPr lang="ru-RU" sz="1800" dirty="0" err="1" smtClean="0">
                <a:solidFill>
                  <a:srgbClr val="008080"/>
                </a:solidFill>
                <a:latin typeface="Century Gothic" pitchFamily="34" charset="0"/>
              </a:rPr>
              <a:t>Серія</a:t>
            </a:r>
            <a:r>
              <a:rPr lang="ru-RU" sz="1800" dirty="0" smtClean="0">
                <a:solidFill>
                  <a:srgbClr val="008080"/>
                </a:solidFill>
                <a:latin typeface="Century Gothic" pitchFamily="34" charset="0"/>
              </a:rPr>
              <a:t> 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«</a:t>
            </a:r>
            <a:r>
              <a:rPr lang="ru-RU" sz="1800" b="1" i="1" dirty="0" err="1" smtClean="0">
                <a:solidFill>
                  <a:srgbClr val="008080"/>
                </a:solidFill>
                <a:latin typeface="Century Gothic" pitchFamily="34" charset="0"/>
              </a:rPr>
              <a:t>Книготерапія</a:t>
            </a:r>
            <a:r>
              <a:rPr lang="ru-RU" sz="1800" b="1" i="1" dirty="0" smtClean="0">
                <a:solidFill>
                  <a:srgbClr val="008080"/>
                </a:solidFill>
                <a:latin typeface="Century Gothic" pitchFamily="34" charset="0"/>
              </a:rPr>
              <a:t>»</a:t>
            </a:r>
          </a:p>
        </p:txBody>
      </p:sp>
      <p:pic>
        <p:nvPicPr>
          <p:cNvPr id="28" name="Рисунок 27" descr="0_8b473_217f3515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366516" flipH="1">
            <a:off x="97095" y="9146764"/>
            <a:ext cx="1868112" cy="89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34457" y="1507556"/>
            <a:ext cx="5169263" cy="808241"/>
          </a:xfrm>
          <a:prstGeom prst="rect">
            <a:avLst/>
          </a:prstGeom>
        </p:spPr>
        <p:txBody>
          <a:bodyPr vert="horz" lIns="129466" tIns="64733" rIns="129466" bIns="64733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800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pic>
        <p:nvPicPr>
          <p:cNvPr id="12" name="Рисунок 11" descr="0_95ddd_1e9247f8_X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304"/>
            <a:ext cx="7561263" cy="7561263"/>
          </a:xfrm>
          <a:prstGeom prst="ellipseRibbon2">
            <a:avLst>
              <a:gd name="adj1" fmla="val 24269"/>
              <a:gd name="adj2" fmla="val 44882"/>
              <a:gd name="adj3" fmla="val 10175"/>
            </a:avLst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346304"/>
            <a:ext cx="7561263" cy="71438"/>
          </a:xfrm>
          <a:prstGeom prst="rect">
            <a:avLst/>
          </a:prstGeom>
          <a:solidFill>
            <a:srgbClr val="DB1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DB1F4D"/>
              </a:solidFill>
            </a:endParaRPr>
          </a:p>
        </p:txBody>
      </p:sp>
      <p:pic>
        <p:nvPicPr>
          <p:cNvPr id="25" name="Рисунок 24" descr="0_95ddd_1e9247f8_XL.jpeg"/>
          <p:cNvPicPr>
            <a:picLocks noChangeAspect="1"/>
          </p:cNvPicPr>
          <p:nvPr/>
        </p:nvPicPr>
        <p:blipFill>
          <a:blip r:embed="rId2"/>
          <a:srcRect t="90834"/>
          <a:stretch>
            <a:fillRect/>
          </a:stretch>
        </p:blipFill>
        <p:spPr>
          <a:xfrm>
            <a:off x="0" y="9775857"/>
            <a:ext cx="7561263" cy="917543"/>
          </a:xfrm>
          <a:prstGeom prst="upArrowCallout">
            <a:avLst>
              <a:gd name="adj1" fmla="val 3833"/>
              <a:gd name="adj2" fmla="val 0"/>
              <a:gd name="adj3" fmla="val 25000"/>
              <a:gd name="adj4" fmla="val 45812"/>
            </a:avLst>
          </a:prstGeom>
        </p:spPr>
      </p:pic>
      <p:sp>
        <p:nvSpPr>
          <p:cNvPr id="29" name="Прямоугольник 28"/>
          <p:cNvSpPr/>
          <p:nvPr/>
        </p:nvSpPr>
        <p:spPr>
          <a:xfrm>
            <a:off x="4280697" y="4060816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…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Дитяча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література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не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терпить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дидактики... </a:t>
            </a:r>
            <a:endParaRPr lang="ru-RU" sz="1600" dirty="0">
              <a:solidFill>
                <a:srgbClr val="DB1F4D"/>
              </a:solidFill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5921" y="2846370"/>
            <a:ext cx="535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найгірші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вчинки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людина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робить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під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впливом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страху. Наше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суспільство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ніби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й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справді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заражене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вірусом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страху,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я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дуже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хочу,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щоб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ми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його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позбулися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…</a:t>
            </a:r>
            <a:endParaRPr lang="ru-RU" sz="1600" dirty="0">
              <a:solidFill>
                <a:srgbClr val="058CB8"/>
              </a:solidFill>
              <a:latin typeface="Comic Sans MS" pitchFamily="66" charset="0"/>
            </a:endParaRPr>
          </a:p>
        </p:txBody>
      </p:sp>
      <p:pic>
        <p:nvPicPr>
          <p:cNvPr id="35" name="Рисунок 34" descr="LogotypeGran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3" y="9344020"/>
            <a:ext cx="575340" cy="114300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51673" y="8775724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Кожна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нова книга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Лесі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Ворониної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–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подія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для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юних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читачів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які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в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її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звичайних-незвичайних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героях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мають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змогу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впізнати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себе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пережити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чимало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направду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карколомних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пригод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, густо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помережаних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добрим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гумором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тонкою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іронією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80301" y="2489180"/>
            <a:ext cx="613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Леся Воронина:   думки </a:t>
            </a:r>
            <a:r>
              <a:rPr lang="ru-RU" sz="18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вголос</a:t>
            </a:r>
            <a:endParaRPr lang="ru-RU" sz="1800" b="1" spc="50" dirty="0" smtClean="0">
              <a:ln w="11430"/>
              <a:solidFill>
                <a:srgbClr val="DB1F4D"/>
              </a:solidFill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1739" y="131726"/>
            <a:ext cx="50720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Увага</a:t>
            </a:r>
            <a:r>
              <a:rPr lang="ru-RU" sz="18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! </a:t>
            </a:r>
            <a:r>
              <a:rPr lang="ru-RU" sz="18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Увага</a:t>
            </a:r>
            <a:r>
              <a:rPr lang="ru-RU" sz="18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! </a:t>
            </a:r>
          </a:p>
          <a:p>
            <a:pPr algn="ctr"/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Відома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дитяча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письменниця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8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Леся Воронина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збирає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всіх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сміливців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відчайдухів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щоб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по великому секрету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розповісти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їм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про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підступні</a:t>
            </a:r>
            <a:endParaRPr lang="ru-RU" sz="1600" dirty="0" smtClean="0">
              <a:solidFill>
                <a:srgbClr val="058CB8"/>
              </a:solidFill>
              <a:latin typeface="Comic Sans MS" pitchFamily="66" charset="0"/>
            </a:endParaRPr>
          </a:p>
          <a:p>
            <a:pPr algn="ctr"/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плани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прибульців-синьомордів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–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героїв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її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книги </a:t>
            </a:r>
          </a:p>
          <a:p>
            <a:pPr algn="ctr"/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«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Таємне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Товариство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1600" b="1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Боягузів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та </a:t>
            </a:r>
            <a:r>
              <a:rPr lang="ru-RU" sz="1600" b="1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Брехунів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»</a:t>
            </a:r>
            <a:r>
              <a:rPr lang="uk-UA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endParaRPr lang="ru-RU" sz="1600" b="1" spc="50" dirty="0" smtClean="0">
              <a:ln w="11430"/>
              <a:solidFill>
                <a:srgbClr val="DB1F4D"/>
              </a:solidFill>
            </a:endParaRPr>
          </a:p>
          <a:p>
            <a:pPr algn="ctr"/>
            <a:endParaRPr lang="ru-RU" sz="1600" dirty="0" smtClean="0">
              <a:solidFill>
                <a:srgbClr val="058CB8"/>
              </a:solidFill>
              <a:latin typeface="Comic Sans MS" pitchFamily="66" charset="0"/>
            </a:endParaRPr>
          </a:p>
        </p:txBody>
      </p:sp>
      <p:pic>
        <p:nvPicPr>
          <p:cNvPr id="42" name="Рисунок 41" descr="0_95de1_9bf053a1_XL.jpeg"/>
          <p:cNvPicPr>
            <a:picLocks noChangeAspect="1"/>
          </p:cNvPicPr>
          <p:nvPr/>
        </p:nvPicPr>
        <p:blipFill>
          <a:blip r:embed="rId4"/>
          <a:srcRect t="46507" r="46875" b="6249"/>
          <a:stretch>
            <a:fillRect/>
          </a:stretch>
        </p:blipFill>
        <p:spPr>
          <a:xfrm rot="20811997">
            <a:off x="5116020" y="516436"/>
            <a:ext cx="2354777" cy="1964425"/>
          </a:xfrm>
          <a:prstGeom prst="triangle">
            <a:avLst>
              <a:gd name="adj" fmla="val 90514"/>
            </a:avLst>
          </a:prstGeom>
        </p:spPr>
      </p:pic>
      <p:sp>
        <p:nvSpPr>
          <p:cNvPr id="52" name="Прямоугольник 51"/>
          <p:cNvSpPr/>
          <p:nvPr/>
        </p:nvSpPr>
        <p:spPr>
          <a:xfrm>
            <a:off x="4352135" y="4846634"/>
            <a:ext cx="192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…страшенно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хочеться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щоб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діти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навчилися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сприймати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життя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посмішкою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……</a:t>
            </a:r>
            <a:endParaRPr lang="ru-RU" sz="1600" dirty="0">
              <a:solidFill>
                <a:srgbClr val="058CB8"/>
              </a:solidFill>
              <a:latin typeface="Comic Sans MS" pitchFamily="66" charset="0"/>
            </a:endParaRPr>
          </a:p>
        </p:txBody>
      </p:sp>
      <p:pic>
        <p:nvPicPr>
          <p:cNvPr id="53" name="Рисунок 52" descr="0_95ddd_1e9247f8_XL.jpeg"/>
          <p:cNvPicPr>
            <a:picLocks noChangeAspect="1"/>
          </p:cNvPicPr>
          <p:nvPr/>
        </p:nvPicPr>
        <p:blipFill>
          <a:blip r:embed="rId2"/>
          <a:srcRect b="86364"/>
          <a:stretch>
            <a:fillRect/>
          </a:stretch>
        </p:blipFill>
        <p:spPr>
          <a:xfrm>
            <a:off x="0" y="1703362"/>
            <a:ext cx="4714909" cy="642942"/>
          </a:xfrm>
          <a:prstGeom prst="rtTriangle">
            <a:avLst/>
          </a:prstGeom>
        </p:spPr>
      </p:pic>
      <p:pic>
        <p:nvPicPr>
          <p:cNvPr id="54" name="Рисунок 53" descr="169_2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93" y="274602"/>
            <a:ext cx="128588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34457" y="1507556"/>
            <a:ext cx="5169263" cy="808241"/>
          </a:xfrm>
          <a:prstGeom prst="rect">
            <a:avLst/>
          </a:prstGeom>
        </p:spPr>
        <p:txBody>
          <a:bodyPr vert="horz" lIns="129466" tIns="64733" rIns="129466" bIns="64733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800" dirty="0" smtClean="0">
              <a:solidFill>
                <a:srgbClr val="008080"/>
              </a:solidFill>
              <a:latin typeface="Century Gothi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346304"/>
            <a:ext cx="7561263" cy="71438"/>
          </a:xfrm>
          <a:prstGeom prst="rect">
            <a:avLst/>
          </a:prstGeom>
          <a:solidFill>
            <a:srgbClr val="DB1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DB1F4D"/>
              </a:solidFill>
            </a:endParaRPr>
          </a:p>
        </p:txBody>
      </p:sp>
      <p:pic>
        <p:nvPicPr>
          <p:cNvPr id="25" name="Рисунок 24" descr="0_95ddd_1e9247f8_XL.jpeg"/>
          <p:cNvPicPr>
            <a:picLocks noChangeAspect="1"/>
          </p:cNvPicPr>
          <p:nvPr/>
        </p:nvPicPr>
        <p:blipFill>
          <a:blip r:embed="rId2"/>
          <a:srcRect t="90834"/>
          <a:stretch>
            <a:fillRect/>
          </a:stretch>
        </p:blipFill>
        <p:spPr>
          <a:xfrm>
            <a:off x="0" y="9775857"/>
            <a:ext cx="7561263" cy="917543"/>
          </a:xfrm>
          <a:prstGeom prst="upArrowCallout">
            <a:avLst>
              <a:gd name="adj1" fmla="val 3833"/>
              <a:gd name="adj2" fmla="val 0"/>
              <a:gd name="adj3" fmla="val 25000"/>
              <a:gd name="adj4" fmla="val 45812"/>
            </a:avLst>
          </a:prstGeom>
        </p:spPr>
      </p:pic>
      <p:sp>
        <p:nvSpPr>
          <p:cNvPr id="23" name="Прямоугольник 22"/>
          <p:cNvSpPr/>
          <p:nvPr/>
        </p:nvSpPr>
        <p:spPr>
          <a:xfrm>
            <a:off x="2423309" y="131726"/>
            <a:ext cx="51379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Увага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всім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,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всім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,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всім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!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Цілком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таємно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!</a:t>
            </a:r>
          </a:p>
          <a:p>
            <a:pPr algn="ctr"/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</a:t>
            </a:r>
            <a:r>
              <a:rPr lang="ru-RU" sz="1600" b="1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рятуйте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світ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від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підступних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при</a:t>
            </a:r>
            <a:r>
              <a:rPr lang="ru-RU" sz="1600" b="1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бульців-синьомордів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разом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із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Лесею 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Ворониною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та </a:t>
            </a:r>
            <a:r>
              <a:rPr lang="ru-RU" sz="1600" b="1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видавництвом</a:t>
            </a:r>
            <a:r>
              <a:rPr lang="ru-RU" sz="1800" b="1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«</a:t>
            </a:r>
            <a:r>
              <a:rPr lang="ru-RU" sz="16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Грані-Т</a:t>
            </a:r>
            <a:r>
              <a:rPr lang="ru-RU" sz="16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»!</a:t>
            </a:r>
          </a:p>
        </p:txBody>
      </p:sp>
      <p:pic>
        <p:nvPicPr>
          <p:cNvPr id="33" name="Рисунок 32" descr="0_95de1_9bf053a1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8852">
            <a:off x="291440" y="291439"/>
            <a:ext cx="2500330" cy="2500330"/>
          </a:xfrm>
          <a:prstGeom prst="ellipseRibbon2">
            <a:avLst>
              <a:gd name="adj1" fmla="val 7373"/>
              <a:gd name="adj2" fmla="val 100000"/>
              <a:gd name="adj3" fmla="val 0"/>
            </a:avLst>
          </a:prstGeom>
        </p:spPr>
      </p:pic>
      <p:sp>
        <p:nvSpPr>
          <p:cNvPr id="27" name="Прямоугольник 26"/>
          <p:cNvSpPr/>
          <p:nvPr/>
        </p:nvSpPr>
        <p:spPr>
          <a:xfrm>
            <a:off x="494483" y="203164"/>
            <a:ext cx="213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Про</a:t>
            </a:r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йдіть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випробування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!</a:t>
            </a:r>
          </a:p>
        </p:txBody>
      </p:sp>
      <p:pic>
        <p:nvPicPr>
          <p:cNvPr id="34" name="Рисунок 33" descr="0_95de0_5c9ce5ba_XL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9050">
            <a:off x="2953808" y="1305519"/>
            <a:ext cx="2016395" cy="2013034"/>
          </a:xfrm>
          <a:prstGeom prst="ellipseRibbon2">
            <a:avLst>
              <a:gd name="adj1" fmla="val 7373"/>
              <a:gd name="adj2" fmla="val 100000"/>
              <a:gd name="adj3" fmla="val 0"/>
            </a:avLst>
          </a:prstGeom>
        </p:spPr>
      </p:pic>
      <p:sp>
        <p:nvSpPr>
          <p:cNvPr id="26" name="Прямоугольник 25"/>
          <p:cNvSpPr/>
          <p:nvPr/>
        </p:nvSpPr>
        <p:spPr>
          <a:xfrm>
            <a:off x="2994813" y="2489180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Поз</a:t>
            </a:r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бу</a:t>
            </a:r>
            <a:r>
              <a:rPr lang="uk-UA" sz="1600" spc="50" dirty="0">
                <a:ln w="11430"/>
                <a:solidFill>
                  <a:srgbClr val="DB1F4D"/>
                </a:solidFill>
                <a:latin typeface="Comic Sans MS" pitchFamily="66" charset="0"/>
              </a:rPr>
              <a:t>д</a:t>
            </a:r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ь</a:t>
            </a:r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теся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  </a:t>
            </a:r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страхів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!</a:t>
            </a:r>
          </a:p>
        </p:txBody>
      </p:sp>
      <p:pic>
        <p:nvPicPr>
          <p:cNvPr id="38" name="Рисунок 37" descr="0_95ddd_1e9247f8_XL.jpeg"/>
          <p:cNvPicPr>
            <a:picLocks noChangeAspect="1"/>
          </p:cNvPicPr>
          <p:nvPr/>
        </p:nvPicPr>
        <p:blipFill>
          <a:blip r:embed="rId2"/>
          <a:srcRect l="62500" t="31250" b="17968"/>
          <a:stretch>
            <a:fillRect/>
          </a:stretch>
        </p:blipFill>
        <p:spPr>
          <a:xfrm rot="21432830">
            <a:off x="5483949" y="1175666"/>
            <a:ext cx="1863881" cy="2524053"/>
          </a:xfrm>
          <a:prstGeom prst="ellipseRibbon2">
            <a:avLst>
              <a:gd name="adj1" fmla="val 7373"/>
              <a:gd name="adj2" fmla="val 52352"/>
              <a:gd name="adj3" fmla="val 0"/>
            </a:avLst>
          </a:prstGeom>
        </p:spPr>
      </p:pic>
      <p:sp>
        <p:nvSpPr>
          <p:cNvPr id="24" name="Прямоугольник 23"/>
          <p:cNvSpPr/>
          <p:nvPr/>
        </p:nvSpPr>
        <p:spPr>
          <a:xfrm>
            <a:off x="2566185" y="3632188"/>
            <a:ext cx="4357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Приготуйтеся</a:t>
            </a:r>
            <a:r>
              <a:rPr lang="ru-RU" sz="1600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до </a:t>
            </a:r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кар</a:t>
            </a:r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коло</a:t>
            </a:r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мних</a:t>
            </a:r>
            <a:r>
              <a:rPr lang="ru-RU" sz="1600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spc="50" dirty="0" err="1" smtClean="0">
                <a:ln w="11430"/>
                <a:solidFill>
                  <a:srgbClr val="058CB8"/>
                </a:solidFill>
                <a:latin typeface="Comic Sans MS" pitchFamily="66" charset="0"/>
              </a:rPr>
              <a:t>пригод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!                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66515" y="1489048"/>
            <a:ext cx="150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С</a:t>
            </a:r>
            <a:r>
              <a:rPr lang="ru-RU" sz="1600" spc="50" dirty="0" smtClean="0">
                <a:ln w="11430"/>
                <a:solidFill>
                  <a:srgbClr val="058CB8"/>
                </a:solidFill>
                <a:latin typeface="Comic Sans MS" pitchFamily="66" charset="0"/>
              </a:rPr>
              <a:t>тань</a:t>
            </a:r>
            <a:r>
              <a:rPr lang="ru-RU" sz="1600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те</a:t>
            </a:r>
          </a:p>
          <a:p>
            <a:pPr algn="ctr"/>
            <a:r>
              <a:rPr lang="ru-RU" sz="1600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сміливими</a:t>
            </a:r>
            <a:r>
              <a:rPr lang="ru-RU" sz="1600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37293" y="8632848"/>
            <a:ext cx="2417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поява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чудернацьких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предметів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часових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та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просторових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переходів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на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рідній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вулиці</a:t>
            </a:r>
            <a:endParaRPr lang="ru-RU" sz="1600" dirty="0">
              <a:solidFill>
                <a:srgbClr val="058CB8"/>
              </a:solidFill>
              <a:latin typeface="Comic Sans MS" pitchFamily="66" charset="0"/>
            </a:endParaRPr>
          </a:p>
        </p:txBody>
      </p:sp>
      <p:pic>
        <p:nvPicPr>
          <p:cNvPr id="41" name="Рисунок 40" descr="LogotypeGrani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465" y="9418666"/>
            <a:ext cx="575340" cy="1143008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0" y="8061344"/>
            <a:ext cx="756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Симптоми</a:t>
            </a:r>
            <a:r>
              <a:rPr lang="ru-RU" sz="18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800" b="1" dirty="0" err="1" smtClean="0">
                <a:solidFill>
                  <a:srgbClr val="058CB8"/>
                </a:solidFill>
                <a:latin typeface="Comic Sans MS" pitchFamily="66" charset="0"/>
              </a:rPr>
              <a:t>хвороби</a:t>
            </a:r>
            <a:r>
              <a:rPr lang="ru-RU" sz="1800" b="1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800" b="1" spc="50" dirty="0" err="1" smtClean="0">
                <a:ln w="11430"/>
                <a:solidFill>
                  <a:srgbClr val="DB1F4D"/>
                </a:solidFill>
                <a:latin typeface="Comic Sans MS" pitchFamily="66" charset="0"/>
              </a:rPr>
              <a:t>пригодоманії</a:t>
            </a:r>
            <a:endParaRPr lang="ru-RU" sz="1800" b="1" spc="50" dirty="0" smtClean="0">
              <a:ln w="11430"/>
              <a:solidFill>
                <a:srgbClr val="DB1F4D"/>
              </a:solidFill>
              <a:latin typeface="Comic Sans MS" pitchFamily="66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23309" y="8632848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…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найрідніші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люди, </a:t>
            </a:r>
          </a:p>
          <a:p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мама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з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татом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бабуся,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виявляються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супергероями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які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мають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родинні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таємниці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передані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їм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із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давніх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DB1F4D"/>
                </a:solidFill>
                <a:latin typeface="Comic Sans MS" pitchFamily="66" charset="0"/>
              </a:rPr>
              <a:t>часів</a:t>
            </a:r>
            <a:r>
              <a:rPr lang="ru-RU" sz="1600" dirty="0" smtClean="0">
                <a:solidFill>
                  <a:srgbClr val="DB1F4D"/>
                </a:solidFill>
                <a:latin typeface="Comic Sans MS" pitchFamily="66" charset="0"/>
              </a:rPr>
              <a:t> …</a:t>
            </a:r>
            <a:endParaRPr lang="ru-RU" sz="1600" dirty="0">
              <a:solidFill>
                <a:srgbClr val="DB1F4D"/>
              </a:solidFill>
              <a:latin typeface="Comic Sans MS" pitchFamily="66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275247" y="8632848"/>
            <a:ext cx="2286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блискавична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швидкість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подій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</a:p>
          <a:p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зупинити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чи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</a:p>
          <a:p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перервати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їх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неможливо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…</a:t>
            </a:r>
            <a:endParaRPr lang="ru-RU" sz="1600" dirty="0">
              <a:solidFill>
                <a:srgbClr val="058CB8"/>
              </a:solidFill>
              <a:latin typeface="Comic Sans MS" pitchFamily="66" charset="0"/>
            </a:endParaRPr>
          </a:p>
        </p:txBody>
      </p:sp>
      <p:pic>
        <p:nvPicPr>
          <p:cNvPr id="16" name="Рисунок 15" descr="0_95de1_9bf053a1_XL.jpeg"/>
          <p:cNvPicPr>
            <a:picLocks noChangeAspect="1"/>
          </p:cNvPicPr>
          <p:nvPr/>
        </p:nvPicPr>
        <p:blipFill>
          <a:blip r:embed="rId3"/>
          <a:srcRect b="47239"/>
          <a:stretch>
            <a:fillRect/>
          </a:stretch>
        </p:blipFill>
        <p:spPr>
          <a:xfrm>
            <a:off x="851673" y="4632320"/>
            <a:ext cx="6269831" cy="3293370"/>
          </a:xfrm>
          <a:prstGeom prst="ellipseRibbon2">
            <a:avLst>
              <a:gd name="adj1" fmla="val 0"/>
              <a:gd name="adj2" fmla="val 43401"/>
              <a:gd name="adj3" fmla="val 0"/>
            </a:avLst>
          </a:prstGeom>
        </p:spPr>
      </p:pic>
      <p:pic>
        <p:nvPicPr>
          <p:cNvPr id="51" name="Рисунок 50" descr="164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45" y="3489312"/>
            <a:ext cx="2000264" cy="294705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494747" y="4132254"/>
            <a:ext cx="33575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«…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вірус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страху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найперше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вражає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хоробрих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. У них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зовсім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немає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імунітету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. А нам,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тим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хто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звик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боятися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усе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життя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треба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боротися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власним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переляком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, тому у кожного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боягуза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є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свої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засоби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58CB8"/>
                </a:solidFill>
                <a:latin typeface="Comic Sans MS" pitchFamily="66" charset="0"/>
              </a:rPr>
              <a:t>подолання</a:t>
            </a:r>
            <a:r>
              <a:rPr lang="ru-RU" sz="1600" dirty="0" smtClean="0">
                <a:solidFill>
                  <a:srgbClr val="058CB8"/>
                </a:solidFill>
                <a:latin typeface="Comic Sans MS" pitchFamily="66" charset="0"/>
              </a:rPr>
              <a:t> страху…»</a:t>
            </a:r>
            <a:endParaRPr lang="ru-RU" sz="1600" dirty="0">
              <a:solidFill>
                <a:srgbClr val="058CB8"/>
              </a:solidFill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0169" y="3132122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spc="50" dirty="0" smtClean="0">
                <a:ln w="11430"/>
                <a:solidFill>
                  <a:srgbClr val="DB1F4D"/>
                </a:solidFill>
                <a:latin typeface="Comic Sans MS" pitchFamily="66" charset="0"/>
              </a:rPr>
              <a:t>РАДИМО ПРОЧИТАТИ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095c_156bd879_X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544"/>
            <a:ext cx="7561263" cy="55995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8797" y="203164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…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казки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Марини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Павленко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п’ють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каву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як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дорослі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люблять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солодке, як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діти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pPr algn="r"/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Казки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Марини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Павленко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пліткують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як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дорослі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бавляться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як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діти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  <a:p>
            <a:pPr algn="r"/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Вони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спрямовані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на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різновікового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читача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                    </a:t>
            </a:r>
          </a:p>
        </p:txBody>
      </p:sp>
      <p:pic>
        <p:nvPicPr>
          <p:cNvPr id="14" name="Рисунок 13" descr="0_60969_3d4030d7_X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649" y="1846238"/>
            <a:ext cx="7561263" cy="64522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80697" y="1203296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32114"/>
                </a:solidFill>
                <a:latin typeface="Century Gothic" pitchFamily="34" charset="0"/>
              </a:rPr>
              <a:t>ВІДЧИНІМО КАЗЦІ СВОЇ СЕРЦЯ!</a:t>
            </a:r>
            <a:endParaRPr lang="ru-RU" sz="2400" b="1" dirty="0">
              <a:solidFill>
                <a:srgbClr val="A32114"/>
              </a:solidFill>
              <a:latin typeface="Century Gothic" pitchFamily="34" charset="0"/>
            </a:endParaRPr>
          </a:p>
        </p:txBody>
      </p:sp>
      <p:pic>
        <p:nvPicPr>
          <p:cNvPr id="22" name="Рисунок 21" descr="I15MnGIRpcU_453x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6647" y="8418534"/>
            <a:ext cx="1178727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4209259" y="2131990"/>
            <a:ext cx="3143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…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Кожна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людина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повинна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мати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про запас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троє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бажань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які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неодмінно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збудуться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Повністю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. І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всі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pPr algn="r"/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А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посприяє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цьому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саме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казка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… </a:t>
            </a:r>
          </a:p>
          <a:p>
            <a:pPr algn="r"/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Тому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відчинімо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казці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свої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серця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здаймося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на волю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казки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</a:p>
          <a:p>
            <a:pPr algn="r"/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будьмо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казкою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! </a:t>
            </a:r>
            <a:endParaRPr lang="ru-RU" sz="1400" b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  <p:pic>
        <p:nvPicPr>
          <p:cNvPr id="30" name="Рисунок 29" descr="0_60968_f38a9ea3_X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3705" y="4489444"/>
            <a:ext cx="3143272" cy="2682259"/>
          </a:xfrm>
          <a:prstGeom prst="rect">
            <a:avLst/>
          </a:prstGeom>
        </p:spPr>
      </p:pic>
      <p:pic>
        <p:nvPicPr>
          <p:cNvPr id="33" name="Рисунок 32" descr="0_5f568_c9fe6a76_X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709061" y="846106"/>
            <a:ext cx="933717" cy="1138245"/>
          </a:xfrm>
          <a:prstGeom prst="rect">
            <a:avLst/>
          </a:prstGeom>
        </p:spPr>
      </p:pic>
      <p:pic>
        <p:nvPicPr>
          <p:cNvPr id="34" name="Рисунок 33" descr="LogotypeGraniT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31" y="131726"/>
            <a:ext cx="575340" cy="11430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1607" y="8275658"/>
            <a:ext cx="564360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A32114"/>
                </a:solidFill>
                <a:latin typeface="Century Gothic" pitchFamily="34" charset="0"/>
              </a:rPr>
              <a:t>«….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Головний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герой «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Домовичка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» —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Дитинство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яке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міцно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застрягло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закапелках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душі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світлим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невимовним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сумом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мучило мене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доти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доки 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перекочувало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нарешті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повість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Домовичок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—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це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тільки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зручний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привід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Звісно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сам образ 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новий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він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тягнеться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ще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давньої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міфологічної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свідомості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У мене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з’явився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він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спершу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як атрибут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народних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вірувань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: у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двох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…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віршах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! Я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зріднилася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цим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образом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настільки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що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вже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не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мислю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без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нього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свого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дитинства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Був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у нас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із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сестрою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такий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b="1" i="1" dirty="0" err="1" smtClean="0">
                <a:solidFill>
                  <a:srgbClr val="A32114"/>
                </a:solidFill>
                <a:latin typeface="Century Gothic" pitchFamily="34" charset="0"/>
              </a:rPr>
              <a:t>шепелявенький</a:t>
            </a:r>
            <a:r>
              <a:rPr lang="ru-RU" sz="13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b="1" i="1" dirty="0" err="1" smtClean="0">
                <a:solidFill>
                  <a:srgbClr val="A32114"/>
                </a:solidFill>
                <a:latin typeface="Century Gothic" pitchFamily="34" charset="0"/>
              </a:rPr>
              <a:t>патлатенький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b="1" i="1" dirty="0" err="1" smtClean="0">
                <a:solidFill>
                  <a:srgbClr val="A32114"/>
                </a:solidFill>
                <a:latin typeface="Century Gothic" pitchFamily="34" charset="0"/>
              </a:rPr>
              <a:t>кумедний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b="1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Домовичок</a:t>
            </a:r>
            <a:r>
              <a:rPr lang="ru-RU" sz="1300" b="1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— </a:t>
            </a:r>
            <a:r>
              <a:rPr lang="ru-RU" sz="13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300" i="1" dirty="0" smtClean="0">
                <a:solidFill>
                  <a:srgbClr val="A32114"/>
                </a:solidFill>
                <a:latin typeface="Century Gothic" pitchFamily="34" charset="0"/>
              </a:rPr>
              <a:t> квит!</a:t>
            </a:r>
            <a:r>
              <a:rPr lang="ru-RU" sz="1300" dirty="0" smtClean="0">
                <a:solidFill>
                  <a:srgbClr val="A32114"/>
                </a:solidFill>
                <a:latin typeface="Century Gothic" pitchFamily="34" charset="0"/>
              </a:rPr>
              <a:t>»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94681" y="7489840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A32114"/>
                </a:solidFill>
                <a:latin typeface="Century Gothic" pitchFamily="34" charset="0"/>
              </a:rPr>
              <a:t>Марина Павленко </a:t>
            </a:r>
          </a:p>
          <a:p>
            <a:pPr algn="r"/>
            <a:r>
              <a:rPr lang="uk-UA" sz="2400" b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uk-UA" sz="2800" b="1" dirty="0" err="1" smtClean="0">
                <a:solidFill>
                  <a:srgbClr val="444711"/>
                </a:solidFill>
                <a:latin typeface="Century Gothic" pitchFamily="34" charset="0"/>
              </a:rPr>
              <a:t>“Домовичок</a:t>
            </a:r>
            <a:r>
              <a:rPr lang="uk-UA" sz="2800" b="1" dirty="0" smtClean="0">
                <a:solidFill>
                  <a:srgbClr val="444711"/>
                </a:solidFill>
                <a:latin typeface="Century Gothic" pitchFamily="34" charset="0"/>
              </a:rPr>
              <a:t> з </a:t>
            </a:r>
            <a:r>
              <a:rPr lang="uk-UA" sz="2800" b="1" dirty="0" err="1" smtClean="0">
                <a:solidFill>
                  <a:srgbClr val="444711"/>
                </a:solidFill>
                <a:latin typeface="Century Gothic" pitchFamily="34" charset="0"/>
              </a:rPr>
              <a:t>палітрою”</a:t>
            </a:r>
            <a:endParaRPr lang="ru-RU" sz="1400" b="1" dirty="0" smtClean="0">
              <a:solidFill>
                <a:srgbClr val="44471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0_6095d_ae477331_XXL.png"/>
          <p:cNvPicPr>
            <a:picLocks noChangeAspect="1"/>
          </p:cNvPicPr>
          <p:nvPr/>
        </p:nvPicPr>
        <p:blipFill>
          <a:blip r:embed="rId2"/>
          <a:srcRect t="3779"/>
          <a:stretch>
            <a:fillRect/>
          </a:stretch>
        </p:blipFill>
        <p:spPr>
          <a:xfrm>
            <a:off x="0" y="5236766"/>
            <a:ext cx="7561263" cy="5456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293" y="346040"/>
            <a:ext cx="6638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200" b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uk-UA" sz="2200" b="1" dirty="0" err="1" smtClean="0">
                <a:solidFill>
                  <a:srgbClr val="444711"/>
                </a:solidFill>
                <a:latin typeface="Century Gothic" pitchFamily="34" charset="0"/>
              </a:rPr>
              <a:t>“Домовичок</a:t>
            </a:r>
            <a:r>
              <a:rPr lang="uk-UA" sz="2200" b="1" dirty="0" smtClean="0">
                <a:solidFill>
                  <a:srgbClr val="444711"/>
                </a:solidFill>
                <a:latin typeface="Century Gothic" pitchFamily="34" charset="0"/>
              </a:rPr>
              <a:t> з </a:t>
            </a:r>
            <a:r>
              <a:rPr lang="uk-UA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палітрою”</a:t>
            </a:r>
            <a:r>
              <a:rPr lang="uk-UA" sz="2200" b="1" dirty="0" smtClean="0">
                <a:solidFill>
                  <a:srgbClr val="444711"/>
                </a:solidFill>
                <a:latin typeface="Century Gothic" pitchFamily="34" charset="0"/>
              </a:rPr>
              <a:t> і не тільки… </a:t>
            </a:r>
            <a:endParaRPr lang="ru-RU" sz="2200" b="1" dirty="0" smtClean="0">
              <a:solidFill>
                <a:srgbClr val="444711"/>
              </a:solidFill>
              <a:latin typeface="Century Gothic" pitchFamily="34" charset="0"/>
            </a:endParaRPr>
          </a:p>
        </p:txBody>
      </p:sp>
      <p:pic>
        <p:nvPicPr>
          <p:cNvPr id="24" name="Рисунок 23" descr="LogotypeGran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903" y="0"/>
            <a:ext cx="494484" cy="982374"/>
          </a:xfrm>
          <a:prstGeom prst="rect">
            <a:avLst/>
          </a:prstGeom>
        </p:spPr>
      </p:pic>
      <p:pic>
        <p:nvPicPr>
          <p:cNvPr id="30" name="Рисунок 29" descr="0_5f568_c9fe6a76_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6053" flipH="1">
            <a:off x="1555705" y="4752694"/>
            <a:ext cx="937624" cy="1143008"/>
          </a:xfrm>
          <a:prstGeom prst="rect">
            <a:avLst/>
          </a:prstGeom>
        </p:spPr>
      </p:pic>
      <p:pic>
        <p:nvPicPr>
          <p:cNvPr id="35" name="Рисунок 34" descr="0_74747_d6ec3056_XX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5077" y="1131858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1607" y="988982"/>
            <a:ext cx="3214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Культ домовика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пов'язаний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із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надзвичайно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давніми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народними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звичаями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вшановування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духів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предків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Як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всі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духи,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він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дуже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любить, коли до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нього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ставляться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увагою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розумінням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А до тих,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хто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не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виконує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певних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правил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дратує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духа дому,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він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буває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нещадним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607" y="2703494"/>
            <a:ext cx="435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Першою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обов'язковою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умовою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успіху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під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час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закладання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нового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житла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наші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предки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вважали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схвалення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того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місця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на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якому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розпочинали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будівництво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духом (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домовичком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).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1607" y="3989378"/>
            <a:ext cx="2000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За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деякими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переказами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місцем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перебування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домовичка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хатнє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горище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поріг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94747" y="3989378"/>
            <a:ext cx="492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Але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більшість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переказів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розповідає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що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домовичок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мешкає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хатньому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припічку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 Для наших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предків-язичників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піч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була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чимось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на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зразок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домашнього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вівтаря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місцем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священним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Саме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в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печі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мали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мешкати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духи-охоронці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господи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були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вони вельми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старанні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до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господарства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0169" y="6203956"/>
            <a:ext cx="142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Який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же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він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 -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цей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таємничий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мешканець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людської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оселі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09391" y="5346700"/>
            <a:ext cx="21431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Зазирніть</a:t>
            </a:r>
            <a:r>
              <a:rPr lang="ru-RU" sz="2200" b="1" dirty="0" smtClean="0">
                <a:solidFill>
                  <a:srgbClr val="444711"/>
                </a:solidFill>
                <a:latin typeface="Century Gothic" pitchFamily="34" charset="0"/>
              </a:rPr>
              <a:t> до </a:t>
            </a:r>
            <a:r>
              <a:rPr lang="ru-RU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будинку</a:t>
            </a:r>
            <a:r>
              <a:rPr lang="ru-RU" sz="2200" b="1" dirty="0" smtClean="0">
                <a:solidFill>
                  <a:srgbClr val="444711"/>
                </a:solidFill>
                <a:latin typeface="Century Gothic" pitchFamily="34" charset="0"/>
              </a:rPr>
              <a:t> «</a:t>
            </a:r>
            <a:r>
              <a:rPr lang="ru-RU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Домовичка</a:t>
            </a:r>
            <a:r>
              <a:rPr lang="ru-RU" sz="2200" b="1" dirty="0" smtClean="0">
                <a:solidFill>
                  <a:srgbClr val="444711"/>
                </a:solidFill>
                <a:latin typeface="Century Gothic" pitchFamily="34" charset="0"/>
              </a:rPr>
              <a:t> </a:t>
            </a:r>
            <a:r>
              <a:rPr lang="ru-RU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з</a:t>
            </a:r>
            <a:r>
              <a:rPr lang="ru-RU" sz="2200" b="1" dirty="0" smtClean="0">
                <a:solidFill>
                  <a:srgbClr val="444711"/>
                </a:solidFill>
                <a:latin typeface="Century Gothic" pitchFamily="34" charset="0"/>
              </a:rPr>
              <a:t> </a:t>
            </a:r>
            <a:r>
              <a:rPr lang="ru-RU" sz="2200" b="1" dirty="0" err="1" smtClean="0">
                <a:solidFill>
                  <a:srgbClr val="444711"/>
                </a:solidFill>
                <a:latin typeface="Century Gothic" pitchFamily="34" charset="0"/>
              </a:rPr>
              <a:t>палітрою</a:t>
            </a:r>
            <a:r>
              <a:rPr lang="ru-RU" sz="2200" b="1" dirty="0" smtClean="0">
                <a:solidFill>
                  <a:srgbClr val="444711"/>
                </a:solidFill>
                <a:latin typeface="Century Gothic" pitchFamily="34" charset="0"/>
              </a:rPr>
              <a:t>» </a:t>
            </a:r>
          </a:p>
          <a:p>
            <a:pPr algn="r"/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і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Ви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 про все </a:t>
            </a:r>
            <a:r>
              <a:rPr lang="ru-RU" sz="1400" i="1" dirty="0" err="1" smtClean="0">
                <a:solidFill>
                  <a:srgbClr val="A32114"/>
                </a:solidFill>
                <a:latin typeface="Century Gothic" pitchFamily="34" charset="0"/>
              </a:rPr>
              <a:t>дізнаєтесь</a:t>
            </a:r>
            <a:r>
              <a:rPr lang="ru-RU" sz="1400" i="1" dirty="0" smtClean="0">
                <a:solidFill>
                  <a:srgbClr val="A32114"/>
                </a:solidFill>
                <a:latin typeface="Century Gothic" pitchFamily="34" charset="0"/>
              </a:rPr>
              <a:t>.</a:t>
            </a:r>
            <a:endParaRPr lang="ru-RU" sz="1400" dirty="0"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23309" y="5489576"/>
            <a:ext cx="2000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Можливо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це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кремезний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чолов'яга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подібний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зовні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до господаря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хати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чи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маленький,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зростом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із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дитину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,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чоловічок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у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червоних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штанях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та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рогатій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 </a:t>
            </a:r>
            <a:r>
              <a:rPr lang="ru-RU" sz="1200" i="1" dirty="0" err="1" smtClean="0">
                <a:solidFill>
                  <a:srgbClr val="A32114"/>
                </a:solidFill>
                <a:latin typeface="Century Gothic" pitchFamily="34" charset="0"/>
              </a:rPr>
              <a:t>шапці</a:t>
            </a:r>
            <a:r>
              <a:rPr lang="ru-RU" sz="1200" i="1" dirty="0" smtClean="0">
                <a:solidFill>
                  <a:srgbClr val="A32114"/>
                </a:solidFill>
                <a:latin typeface="Century Gothic" pitchFamily="34" charset="0"/>
              </a:rPr>
              <a:t>. </a:t>
            </a:r>
          </a:p>
          <a:p>
            <a:endParaRPr lang="ru-RU" sz="1200" i="1" dirty="0" smtClean="0">
              <a:solidFill>
                <a:srgbClr val="A3211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3696</Words>
  <Application>Microsoft Office PowerPoint</Application>
  <PresentationFormat>Произвольный</PresentationFormat>
  <Paragraphs>342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445</cp:revision>
  <dcterms:created xsi:type="dcterms:W3CDTF">2012-10-15T21:03:56Z</dcterms:created>
  <dcterms:modified xsi:type="dcterms:W3CDTF">2014-11-16T21:38:04Z</dcterms:modified>
</cp:coreProperties>
</file>