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6" r:id="rId11"/>
    <p:sldId id="273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93" autoAdjust="0"/>
    <p:restoredTop sz="90929"/>
  </p:normalViewPr>
  <p:slideViewPr>
    <p:cSldViewPr>
      <p:cViewPr varScale="1">
        <p:scale>
          <a:sx n="71" d="100"/>
          <a:sy n="71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 rot="5400000">
            <a:off x="4152900" y="-4152900"/>
            <a:ext cx="838200" cy="9144000"/>
          </a:xfrm>
          <a:prstGeom prst="rect">
            <a:avLst/>
          </a:prstGeom>
          <a:solidFill>
            <a:srgbClr val="CC0000"/>
          </a:solidFill>
          <a:ln>
            <a:noFill/>
          </a:ln>
          <a:effectLst>
            <a:prstShdw prst="shdw17" dist="17961" dir="2700000">
              <a:srgbClr val="CC0000">
                <a:gamma/>
                <a:shade val="60000"/>
                <a:invGamma/>
              </a:srgbClr>
            </a:prstShdw>
          </a:effectLst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pic>
        <p:nvPicPr>
          <p:cNvPr id="5" name="Picture 7" descr="C:\WINDOWS\DESKTOP\BrainyBetty2001\Animations\ani-abc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7763" y="228600"/>
            <a:ext cx="164623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066800"/>
            <a:ext cx="8153400" cy="3352800"/>
          </a:xfrm>
        </p:spPr>
        <p:txBody>
          <a:bodyPr/>
          <a:lstStyle>
            <a:lvl1pPr>
              <a:defRPr>
                <a:solidFill>
                  <a:srgbClr val="CC0000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724400"/>
            <a:ext cx="6400800" cy="10668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CC0000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>
                <a:solidFill>
                  <a:srgbClr val="CC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0000"/>
                </a:solidFill>
              </a:defRPr>
            </a:lvl1pPr>
          </a:lstStyle>
          <a:p>
            <a:pPr>
              <a:defRPr/>
            </a:pPr>
            <a:fld id="{BF9FD687-D996-4FEB-913D-8C44FE286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0967D-9B2C-461D-8ABB-D553C267E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019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019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0B6A4-FFCD-4ADC-99CB-9930B29DD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C586F-F412-404B-A968-FC817ABFE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DBF99-6DF7-4059-8545-F4A34E2F3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2291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2291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32BA5-6654-4231-A191-8F1F64DC4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9BAFF-95E6-4A8E-9F7B-47533B870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65E5A-117C-48E0-96D1-EA36C5F85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F45CF-9BCF-4381-9EFB-8E62288F1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F46B8-8EAE-407D-99EF-DA28C6256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56CD4-3FDB-4FF9-889F-6AB5DCE6A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906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5CCFA56E-7EF0-48B9-B249-B031C36FF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 rot="5400000">
            <a:off x="4152900" y="-4152900"/>
            <a:ext cx="838200" cy="9144000"/>
          </a:xfrm>
          <a:prstGeom prst="rect">
            <a:avLst/>
          </a:prstGeom>
          <a:solidFill>
            <a:srgbClr val="CC0000"/>
          </a:solidFill>
          <a:ln>
            <a:noFill/>
          </a:ln>
          <a:effectLst>
            <a:prstShdw prst="shdw17" dist="17961" dir="2700000">
              <a:srgbClr val="CC0000">
                <a:gamma/>
                <a:shade val="60000"/>
                <a:invGamma/>
              </a:srgbClr>
            </a:prstShdw>
          </a:effectLst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pic>
        <p:nvPicPr>
          <p:cNvPr id="2" name="Picture 8" descr="C:\WINDOWS\DESKTOP\BrainyBetty2001\Animations\ani-abc.gif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497763" y="228600"/>
            <a:ext cx="164623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Looseprint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Looseprint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Looseprint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Looseprint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Looseprint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Looseprint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Looseprint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Looseprint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359775" cy="4090987"/>
          </a:xfrm>
        </p:spPr>
        <p:txBody>
          <a:bodyPr/>
          <a:lstStyle/>
          <a:p>
            <a:pPr eaLnBrk="1" hangingPunct="1">
              <a:defRPr/>
            </a:pPr>
            <a:r>
              <a:rPr lang="uk-UA" sz="5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Повторювально-узагальнювальний урок на тему:</a:t>
            </a:r>
            <a:br>
              <a:rPr lang="uk-UA" sz="54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uk-UA" sz="5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“Країни Центрально-Східної Європи в 2 пол. ХХ – на поч. ХХІ ст.”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908050"/>
            <a:ext cx="8610600" cy="5029200"/>
          </a:xfrm>
        </p:spPr>
        <p:txBody>
          <a:bodyPr/>
          <a:lstStyle/>
          <a:p>
            <a:pPr algn="ctr">
              <a:buFontTx/>
              <a:buNone/>
            </a:pPr>
            <a:r>
              <a:rPr lang="uk-UA" sz="2000" b="1" smtClean="0">
                <a:solidFill>
                  <a:srgbClr val="CC0000"/>
                </a:solidFill>
                <a:latin typeface="Times New Roman" pitchFamily="18" charset="0"/>
              </a:rPr>
              <a:t>“Самоврядний соціалізм”</a:t>
            </a:r>
          </a:p>
          <a:p>
            <a:pPr algn="ctr">
              <a:buFontTx/>
              <a:buNone/>
            </a:pPr>
            <a:r>
              <a:rPr lang="uk-UA" sz="2000" b="1" smtClean="0">
                <a:solidFill>
                  <a:srgbClr val="CC0000"/>
                </a:solidFill>
                <a:latin typeface="Times New Roman" pitchFamily="18" charset="0"/>
              </a:rPr>
              <a:t>Дейтонські угоди</a:t>
            </a:r>
          </a:p>
          <a:p>
            <a:pPr algn="ctr">
              <a:buFontTx/>
              <a:buNone/>
            </a:pPr>
            <a:r>
              <a:rPr lang="uk-UA" sz="2000" b="1" smtClean="0">
                <a:solidFill>
                  <a:srgbClr val="CC0000"/>
                </a:solidFill>
                <a:latin typeface="Times New Roman" pitchFamily="18" charset="0"/>
              </a:rPr>
              <a:t>Рух неприєднання</a:t>
            </a:r>
          </a:p>
          <a:p>
            <a:pPr algn="ctr">
              <a:buFontTx/>
              <a:buNone/>
            </a:pPr>
            <a:r>
              <a:rPr lang="uk-UA" sz="2000" b="1" smtClean="0">
                <a:solidFill>
                  <a:srgbClr val="CC0000"/>
                </a:solidFill>
                <a:latin typeface="Times New Roman" pitchFamily="18" charset="0"/>
              </a:rPr>
              <a:t>“Шокова терапія”</a:t>
            </a:r>
          </a:p>
          <a:p>
            <a:pPr algn="ctr">
              <a:buFontTx/>
              <a:buNone/>
            </a:pPr>
            <a:r>
              <a:rPr lang="uk-UA" sz="2000" b="1" smtClean="0">
                <a:solidFill>
                  <a:srgbClr val="CC0000"/>
                </a:solidFill>
                <a:latin typeface="Times New Roman" pitchFamily="18" charset="0"/>
              </a:rPr>
              <a:t>“Круглий стіл”</a:t>
            </a:r>
          </a:p>
          <a:p>
            <a:pPr algn="ctr">
              <a:buFontTx/>
              <a:buNone/>
            </a:pPr>
            <a:r>
              <a:rPr lang="uk-UA" sz="2000" b="1" smtClean="0">
                <a:solidFill>
                  <a:srgbClr val="CC0000"/>
                </a:solidFill>
                <a:latin typeface="Times New Roman" pitchFamily="18" charset="0"/>
              </a:rPr>
              <a:t>Солідарність</a:t>
            </a:r>
          </a:p>
          <a:p>
            <a:pPr algn="ctr">
              <a:buFontTx/>
              <a:buNone/>
            </a:pPr>
            <a:r>
              <a:rPr lang="uk-UA" sz="2000" b="1" smtClean="0">
                <a:solidFill>
                  <a:srgbClr val="CC0000"/>
                </a:solidFill>
                <a:latin typeface="Times New Roman" pitchFamily="18" charset="0"/>
              </a:rPr>
              <a:t>“Хартія 77”</a:t>
            </a:r>
          </a:p>
          <a:p>
            <a:pPr algn="ctr">
              <a:buFontTx/>
              <a:buNone/>
            </a:pPr>
            <a:r>
              <a:rPr lang="uk-UA" sz="2000" b="1" smtClean="0">
                <a:solidFill>
                  <a:srgbClr val="CC0000"/>
                </a:solidFill>
                <a:latin typeface="Times New Roman" pitchFamily="18" charset="0"/>
              </a:rPr>
              <a:t>“Тиха революція”</a:t>
            </a:r>
          </a:p>
          <a:p>
            <a:pPr algn="ctr">
              <a:buFontTx/>
              <a:buNone/>
            </a:pPr>
            <a:r>
              <a:rPr lang="uk-UA" sz="2000" b="1" smtClean="0">
                <a:solidFill>
                  <a:srgbClr val="CC0000"/>
                </a:solidFill>
                <a:latin typeface="Times New Roman" pitchFamily="18" charset="0"/>
              </a:rPr>
              <a:t>“Вітрина соціалізму”</a:t>
            </a:r>
          </a:p>
          <a:p>
            <a:pPr algn="ctr">
              <a:buFontTx/>
              <a:buNone/>
            </a:pPr>
            <a:r>
              <a:rPr lang="uk-UA" sz="2000" b="1" smtClean="0">
                <a:solidFill>
                  <a:srgbClr val="CC0000"/>
                </a:solidFill>
                <a:latin typeface="Times New Roman" pitchFamily="18" charset="0"/>
              </a:rPr>
              <a:t>“Кадаризм”</a:t>
            </a:r>
          </a:p>
          <a:p>
            <a:pPr algn="ctr">
              <a:buFontTx/>
              <a:buNone/>
            </a:pPr>
            <a:r>
              <a:rPr lang="uk-UA" sz="2000" b="1" smtClean="0">
                <a:solidFill>
                  <a:srgbClr val="CC0000"/>
                </a:solidFill>
                <a:latin typeface="Times New Roman" pitchFamily="18" charset="0"/>
              </a:rPr>
              <a:t>“Оксамитова революція”</a:t>
            </a:r>
          </a:p>
          <a:p>
            <a:pPr algn="ctr">
              <a:buFontTx/>
              <a:buNone/>
            </a:pPr>
            <a:r>
              <a:rPr lang="uk-UA" sz="2000" b="1" smtClean="0">
                <a:solidFill>
                  <a:srgbClr val="CC0000"/>
                </a:solidFill>
                <a:latin typeface="Times New Roman" pitchFamily="18" charset="0"/>
              </a:rPr>
              <a:t>“Празька весна”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uk-UA" sz="4000" b="1">
                <a:solidFill>
                  <a:schemeClr val="tx2"/>
                </a:solidFill>
                <a:latin typeface="Looseprint"/>
              </a:rPr>
              <a:t>Історичні ярлички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uk-UA" sz="8800" smtClean="0">
                <a:solidFill>
                  <a:srgbClr val="CC0000"/>
                </a:solidFill>
              </a:rPr>
              <a:t>Впізнай історичного діяча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5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4578" name="AutoShape 7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24579" name="Picture 9" descr="Результат пошуку зображень за запитом &quot;іоанн павло 2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3357563"/>
            <a:ext cx="5688013" cy="32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AutoShape 11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24581" name="Picture 15" descr="ioan_pavlo_i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836613"/>
            <a:ext cx="3282950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Rectangle 2"/>
          <p:cNvSpPr>
            <a:spLocks noChangeArrowheads="1"/>
          </p:cNvSpPr>
          <p:nvPr/>
        </p:nvSpPr>
        <p:spPr bwMode="auto">
          <a:xfrm>
            <a:off x="0" y="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uk-UA" sz="4000" b="1">
                <a:solidFill>
                  <a:schemeClr val="tx2"/>
                </a:solidFill>
                <a:latin typeface="Looseprint"/>
              </a:rPr>
              <a:t>Впізнай історичного діяча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AutoShape 2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5602" name="AutoShape 3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5603" name="AutoShape 5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5604" name="AutoShape 8" descr="Результат пошуку зображень за запитом &quot;вацлав гавел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25605" name="Picture 12" descr="vaclav_havel_b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2805113"/>
            <a:ext cx="6084887" cy="405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10" descr="361319-vaclav-have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36613"/>
            <a:ext cx="4211638" cy="392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Rectangle 2"/>
          <p:cNvSpPr>
            <a:spLocks noChangeArrowheads="1"/>
          </p:cNvSpPr>
          <p:nvPr/>
        </p:nvSpPr>
        <p:spPr bwMode="auto">
          <a:xfrm>
            <a:off x="0" y="6985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uk-UA" sz="4000" b="1">
                <a:solidFill>
                  <a:schemeClr val="tx2"/>
                </a:solidFill>
                <a:latin typeface="Looseprint"/>
              </a:rPr>
              <a:t>Впізнай історичного діяча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AutoShape 2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6626" name="AutoShape 3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6627" name="AutoShape 5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26628" name="Picture 8" descr="walesa_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2343150"/>
            <a:ext cx="7235825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10" descr="1002265_2265_1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36613"/>
            <a:ext cx="362585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Rectangle 2"/>
          <p:cNvSpPr>
            <a:spLocks noChangeArrowheads="1"/>
          </p:cNvSpPr>
          <p:nvPr/>
        </p:nvSpPr>
        <p:spPr bwMode="auto">
          <a:xfrm>
            <a:off x="0" y="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uk-UA" sz="4000" b="1">
                <a:solidFill>
                  <a:schemeClr val="tx2"/>
                </a:solidFill>
                <a:latin typeface="Looseprint"/>
              </a:rPr>
              <a:t>Впізнай історичного діяча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2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7650" name="AutoShape 3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7651" name="AutoShape 5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27652" name="Picture 8" descr="DUBCHEK_Aleksandr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6613"/>
            <a:ext cx="35179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10" descr="dubcek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475" y="2649538"/>
            <a:ext cx="5724525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Rectangle 2"/>
          <p:cNvSpPr>
            <a:spLocks noChangeArrowheads="1"/>
          </p:cNvSpPr>
          <p:nvPr/>
        </p:nvSpPr>
        <p:spPr bwMode="auto">
          <a:xfrm>
            <a:off x="0" y="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uk-UA" sz="4000" b="1">
                <a:solidFill>
                  <a:schemeClr val="tx2"/>
                </a:solidFill>
                <a:latin typeface="Looseprint"/>
              </a:rPr>
              <a:t>Впізнай історичного діяча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AutoShape 2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8674" name="AutoShape 3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8675" name="AutoShape 5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28676" name="Picture 10" descr="pic_13583809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2835275"/>
            <a:ext cx="5364162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8" descr="M8-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36613"/>
            <a:ext cx="38100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Rectangle 2"/>
          <p:cNvSpPr>
            <a:spLocks noChangeArrowheads="1"/>
          </p:cNvSpPr>
          <p:nvPr/>
        </p:nvSpPr>
        <p:spPr bwMode="auto">
          <a:xfrm>
            <a:off x="0" y="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uk-UA" sz="4000" b="1">
                <a:solidFill>
                  <a:schemeClr val="tx2"/>
                </a:solidFill>
                <a:latin typeface="Looseprint"/>
              </a:rPr>
              <a:t>Впізнай історичного діяча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AutoShape 2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9698" name="AutoShape 3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9699" name="AutoShape 5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29700" name="Picture 8" descr="199px-Josip_Broz_Tito_uniform_portra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981075"/>
            <a:ext cx="306863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10" descr="img_item_2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475" y="2882900"/>
            <a:ext cx="5724525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Rectangle 2"/>
          <p:cNvSpPr>
            <a:spLocks noChangeArrowheads="1"/>
          </p:cNvSpPr>
          <p:nvPr/>
        </p:nvSpPr>
        <p:spPr bwMode="auto">
          <a:xfrm>
            <a:off x="0" y="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uk-UA" sz="4000" b="1">
                <a:solidFill>
                  <a:schemeClr val="tx2"/>
                </a:solidFill>
                <a:latin typeface="Looseprint"/>
              </a:rPr>
              <a:t>Впізнай історичного діяча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AutoShape 2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0722" name="AutoShape 3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0723" name="AutoShape 5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30724" name="Picture 8" descr="45434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2735263"/>
            <a:ext cx="8243887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10" descr="1004838_4838_3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65175"/>
            <a:ext cx="376555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Rectangle 2"/>
          <p:cNvSpPr>
            <a:spLocks noChangeArrowheads="1"/>
          </p:cNvSpPr>
          <p:nvPr/>
        </p:nvSpPr>
        <p:spPr bwMode="auto">
          <a:xfrm>
            <a:off x="0" y="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uk-UA" sz="4000" b="1">
                <a:solidFill>
                  <a:schemeClr val="tx2"/>
                </a:solidFill>
                <a:latin typeface="Looseprint"/>
              </a:rPr>
              <a:t>Впізнай історичного діяча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AutoShape 2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1746" name="AutoShape 3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1747" name="AutoShape 5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31748" name="Picture 8" descr="%5bIS9NI_7-1%5d_%5bPF_05-r%5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908050"/>
            <a:ext cx="3600450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10" descr="praga%20kad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838" y="2808288"/>
            <a:ext cx="5400675" cy="404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Rectangle 2"/>
          <p:cNvSpPr>
            <a:spLocks noChangeArrowheads="1"/>
          </p:cNvSpPr>
          <p:nvPr/>
        </p:nvSpPr>
        <p:spPr bwMode="auto">
          <a:xfrm>
            <a:off x="0" y="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uk-UA" sz="4000" b="1">
                <a:solidFill>
                  <a:schemeClr val="tx2"/>
                </a:solidFill>
                <a:latin typeface="Looseprint"/>
              </a:rPr>
              <a:t>Впізнай історичного діяча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uk-UA" sz="9600" smtClean="0">
              <a:solidFill>
                <a:srgbClr val="CC0000"/>
              </a:solidFill>
            </a:endParaRPr>
          </a:p>
          <a:p>
            <a:pPr algn="ctr">
              <a:buFontTx/>
              <a:buNone/>
            </a:pPr>
            <a:r>
              <a:rPr lang="uk-UA" sz="9600" smtClean="0">
                <a:solidFill>
                  <a:srgbClr val="CC0000"/>
                </a:solidFill>
              </a:rPr>
              <a:t>Виберіть зайве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10" descr="1571929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2388" y="2447925"/>
            <a:ext cx="7821612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AutoShape 2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2771" name="AutoShape 3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2772" name="AutoShape 5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32773" name="Picture 8" descr="160px-Nicolae_Ceausesc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052513"/>
            <a:ext cx="295116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Rectangle 2"/>
          <p:cNvSpPr>
            <a:spLocks noChangeArrowheads="1"/>
          </p:cNvSpPr>
          <p:nvPr/>
        </p:nvSpPr>
        <p:spPr bwMode="auto">
          <a:xfrm>
            <a:off x="0" y="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uk-UA" sz="4000" b="1">
                <a:solidFill>
                  <a:schemeClr val="tx2"/>
                </a:solidFill>
                <a:latin typeface="Looseprint"/>
              </a:rPr>
              <a:t>Впізнай історичного діяча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C</a:t>
            </a:r>
            <a:r>
              <a:rPr lang="uk-UA" sz="2800" smtClean="0"/>
              <a:t>вобода є загальнолюдським прагненням, якого не можна вгамувати протилежністю — політичними тюрмами і концентраційними таборами.</a:t>
            </a:r>
            <a:br>
              <a:rPr lang="uk-UA" sz="2800" smtClean="0"/>
            </a:br>
            <a:endParaRPr lang="en-US" sz="2800" smtClean="0"/>
          </a:p>
          <a:p>
            <a:pPr>
              <a:lnSpc>
                <a:spcPct val="90000"/>
              </a:lnSpc>
            </a:pPr>
            <a:r>
              <a:rPr lang="uk-UA" sz="2800" smtClean="0"/>
              <a:t/>
            </a:r>
            <a:br>
              <a:rPr lang="uk-UA" sz="2800" smtClean="0"/>
            </a:br>
            <a:r>
              <a:rPr lang="uk-UA" sz="2800" smtClean="0"/>
              <a:t>Порушення прав людини, переслідування свободи та інакомислення стали буденною справою чисельних секретних служб. Ідеологія комунізму, зіткнувшись із сферою реальної політики, виявила свою повну протилежність тому, що декларувала.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 sz="2800" smtClean="0"/>
              <a:t>"Причини краху лежали в самій системі. Знищення приватної власності, економічної свободи, вільного підприємництва, тобто ринкової економіки, відмова від природного розвитку виробництва і пріоритет надуманої схеми призвели країни Східної Європи до постійного дефіциту найнеобхіднішого і, нарешті, до економічної катастрофи... Позбавлений власності громадянин перестав бути повноцінною незалежною особою і попав у повну залежність від партійно-державної номенклатури.</a:t>
            </a:r>
          </a:p>
          <a:p>
            <a:pPr>
              <a:lnSpc>
                <a:spcPct val="90000"/>
              </a:lnSpc>
            </a:pPr>
            <a:endParaRPr lang="uk-UA" sz="2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sz="4400" b="1" smtClean="0"/>
              <a:t>Виберіть зайве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052513"/>
            <a:ext cx="8610600" cy="5029200"/>
          </a:xfrm>
        </p:spPr>
        <p:txBody>
          <a:bodyPr/>
          <a:lstStyle/>
          <a:p>
            <a:r>
              <a:rPr lang="uk-UA" sz="6600" smtClean="0">
                <a:solidFill>
                  <a:srgbClr val="CC0000"/>
                </a:solidFill>
              </a:rPr>
              <a:t>РЕВ,</a:t>
            </a:r>
          </a:p>
          <a:p>
            <a:r>
              <a:rPr lang="uk-UA" sz="6600" smtClean="0">
                <a:solidFill>
                  <a:srgbClr val="CC0000"/>
                </a:solidFill>
              </a:rPr>
              <a:t>ОВД, </a:t>
            </a:r>
          </a:p>
          <a:p>
            <a:r>
              <a:rPr lang="uk-UA" sz="6600" smtClean="0">
                <a:solidFill>
                  <a:srgbClr val="CC0000"/>
                </a:solidFill>
              </a:rPr>
              <a:t>ОПЕК,</a:t>
            </a:r>
          </a:p>
          <a:p>
            <a:r>
              <a:rPr lang="uk-UA" sz="6600" smtClean="0">
                <a:solidFill>
                  <a:srgbClr val="CC0000"/>
                </a:solidFill>
              </a:rPr>
              <a:t>Комінформбюро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sz="4000" b="1" smtClean="0"/>
              <a:t>Виберіть зайве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uk-UA" sz="5400" smtClean="0">
                <a:solidFill>
                  <a:srgbClr val="CC0000"/>
                </a:solidFill>
              </a:rPr>
              <a:t>Хорватія </a:t>
            </a:r>
          </a:p>
          <a:p>
            <a:r>
              <a:rPr lang="uk-UA" sz="5400" smtClean="0">
                <a:solidFill>
                  <a:srgbClr val="CC0000"/>
                </a:solidFill>
              </a:rPr>
              <a:t>Македонія </a:t>
            </a:r>
          </a:p>
          <a:p>
            <a:r>
              <a:rPr lang="uk-UA" sz="5400" smtClean="0">
                <a:solidFill>
                  <a:srgbClr val="CC0000"/>
                </a:solidFill>
              </a:rPr>
              <a:t>Боснія і Герцеговина</a:t>
            </a:r>
          </a:p>
          <a:p>
            <a:r>
              <a:rPr lang="uk-UA" sz="5400" smtClean="0">
                <a:solidFill>
                  <a:srgbClr val="CC0000"/>
                </a:solidFill>
              </a:rPr>
              <a:t>Албанія</a:t>
            </a:r>
          </a:p>
          <a:p>
            <a:r>
              <a:rPr lang="uk-UA" sz="5400" smtClean="0">
                <a:solidFill>
                  <a:srgbClr val="CC0000"/>
                </a:solidFill>
              </a:rPr>
              <a:t>Сербія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sz="4400" b="1" smtClean="0"/>
              <a:t>Виберіть зайве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uk-UA" sz="5400" smtClean="0">
                <a:solidFill>
                  <a:srgbClr val="CC0000"/>
                </a:solidFill>
              </a:rPr>
              <a:t>Варшава</a:t>
            </a:r>
          </a:p>
          <a:p>
            <a:r>
              <a:rPr lang="uk-UA" sz="5400" smtClean="0">
                <a:solidFill>
                  <a:srgbClr val="CC0000"/>
                </a:solidFill>
              </a:rPr>
              <a:t>Сараєво </a:t>
            </a:r>
          </a:p>
          <a:p>
            <a:r>
              <a:rPr lang="uk-UA" sz="5400" smtClean="0">
                <a:solidFill>
                  <a:srgbClr val="CC0000"/>
                </a:solidFill>
              </a:rPr>
              <a:t>Рига</a:t>
            </a:r>
          </a:p>
          <a:p>
            <a:r>
              <a:rPr lang="uk-UA" sz="5400" smtClean="0">
                <a:solidFill>
                  <a:srgbClr val="CC0000"/>
                </a:solidFill>
              </a:rPr>
              <a:t>Прага</a:t>
            </a:r>
          </a:p>
          <a:p>
            <a:r>
              <a:rPr lang="uk-UA" sz="5400" smtClean="0">
                <a:solidFill>
                  <a:srgbClr val="CC0000"/>
                </a:solidFill>
              </a:rPr>
              <a:t>Братислава</a:t>
            </a:r>
            <a:r>
              <a:rPr lang="uk-UA" sz="5400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sz="4400" b="1" smtClean="0"/>
              <a:t>Виберіть зайве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uk-UA" sz="4800" smtClean="0">
                <a:solidFill>
                  <a:srgbClr val="CC0000"/>
                </a:solidFill>
              </a:rPr>
              <a:t>ПОРП</a:t>
            </a:r>
          </a:p>
          <a:p>
            <a:r>
              <a:rPr lang="uk-UA" sz="4800" smtClean="0">
                <a:solidFill>
                  <a:srgbClr val="CC0000"/>
                </a:solidFill>
              </a:rPr>
              <a:t>КПРС </a:t>
            </a:r>
          </a:p>
          <a:p>
            <a:r>
              <a:rPr lang="uk-UA" sz="4800" smtClean="0">
                <a:solidFill>
                  <a:srgbClr val="CC0000"/>
                </a:solidFill>
              </a:rPr>
              <a:t>СКЮ</a:t>
            </a:r>
          </a:p>
          <a:p>
            <a:r>
              <a:rPr lang="uk-UA" sz="4800" smtClean="0">
                <a:solidFill>
                  <a:srgbClr val="CC0000"/>
                </a:solidFill>
              </a:rPr>
              <a:t>БКП</a:t>
            </a:r>
          </a:p>
          <a:p>
            <a:r>
              <a:rPr lang="uk-UA" sz="4800" smtClean="0">
                <a:solidFill>
                  <a:srgbClr val="CC0000"/>
                </a:solidFill>
              </a:rPr>
              <a:t>КПР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sz="4400" b="1" smtClean="0"/>
              <a:t>Виберіть зайве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uk-UA" sz="5400" smtClean="0">
                <a:solidFill>
                  <a:srgbClr val="CC0000"/>
                </a:solidFill>
              </a:rPr>
              <a:t>Угорщина</a:t>
            </a:r>
          </a:p>
          <a:p>
            <a:r>
              <a:rPr lang="uk-UA" sz="5400" smtClean="0">
                <a:solidFill>
                  <a:srgbClr val="CC0000"/>
                </a:solidFill>
              </a:rPr>
              <a:t>Румунія </a:t>
            </a:r>
          </a:p>
          <a:p>
            <a:r>
              <a:rPr lang="uk-UA" sz="5400" smtClean="0">
                <a:solidFill>
                  <a:srgbClr val="CC0000"/>
                </a:solidFill>
              </a:rPr>
              <a:t>Чехія </a:t>
            </a:r>
          </a:p>
          <a:p>
            <a:r>
              <a:rPr lang="uk-UA" sz="5400" smtClean="0">
                <a:solidFill>
                  <a:srgbClr val="CC0000"/>
                </a:solidFill>
              </a:rPr>
              <a:t>Болгарія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sz="4400" b="1" smtClean="0"/>
              <a:t>Виберіть зайве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uk-UA" sz="4400" smtClean="0">
                <a:solidFill>
                  <a:srgbClr val="CC0000"/>
                </a:solidFill>
              </a:rPr>
              <a:t>Індустріалізація</a:t>
            </a:r>
          </a:p>
          <a:p>
            <a:r>
              <a:rPr lang="uk-UA" sz="4400" smtClean="0">
                <a:solidFill>
                  <a:srgbClr val="CC0000"/>
                </a:solidFill>
              </a:rPr>
              <a:t>Репресії</a:t>
            </a:r>
          </a:p>
          <a:p>
            <a:r>
              <a:rPr lang="uk-UA" sz="4400" smtClean="0">
                <a:solidFill>
                  <a:srgbClr val="CC0000"/>
                </a:solidFill>
              </a:rPr>
              <a:t>Однопартійна система</a:t>
            </a:r>
          </a:p>
          <a:p>
            <a:r>
              <a:rPr lang="uk-UA" sz="4400" smtClean="0">
                <a:solidFill>
                  <a:srgbClr val="CC0000"/>
                </a:solidFill>
              </a:rPr>
              <a:t>Суцільна колективізація</a:t>
            </a:r>
          </a:p>
          <a:p>
            <a:r>
              <a:rPr lang="uk-UA" sz="4400" smtClean="0">
                <a:solidFill>
                  <a:srgbClr val="CC0000"/>
                </a:solidFill>
              </a:rPr>
              <a:t>Націоналізація підприємств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uk-UA" sz="9600" smtClean="0">
              <a:solidFill>
                <a:srgbClr val="CC0000"/>
              </a:solidFill>
            </a:endParaRPr>
          </a:p>
          <a:p>
            <a:pPr algn="ctr">
              <a:buFontTx/>
              <a:buNone/>
            </a:pPr>
            <a:r>
              <a:rPr lang="uk-UA" sz="9600" smtClean="0">
                <a:solidFill>
                  <a:srgbClr val="CC0000"/>
                </a:solidFill>
              </a:rPr>
              <a:t>Історичні ярлички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nimated ABC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Looseprint"/>
        <a:ea typeface=""/>
        <a:cs typeface=""/>
      </a:majorFont>
      <a:minorFont>
        <a:latin typeface="Looseprin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Animated ABC</Template>
  <TotalTime>61</TotalTime>
  <Words>214</Words>
  <Application>Microsoft Office PowerPoint</Application>
  <PresentationFormat>Экран (4:3)</PresentationFormat>
  <Paragraphs>65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Times New Roman</vt:lpstr>
      <vt:lpstr>Arial</vt:lpstr>
      <vt:lpstr>Looseprint</vt:lpstr>
      <vt:lpstr>Calibri</vt:lpstr>
      <vt:lpstr>Animated ABC</vt:lpstr>
      <vt:lpstr>Animated ABC</vt:lpstr>
      <vt:lpstr>Повторювально-узагальнювальний урок на тему: “Країни Центрально-Східної Європи в 2 пол. ХХ – на поч. ХХІ ст.”</vt:lpstr>
      <vt:lpstr>Слайд 2</vt:lpstr>
      <vt:lpstr>Виберіть зайве</vt:lpstr>
      <vt:lpstr>Виберіть зайве</vt:lpstr>
      <vt:lpstr>Виберіть зайве</vt:lpstr>
      <vt:lpstr>Виберіть зайве</vt:lpstr>
      <vt:lpstr>Виберіть зайве</vt:lpstr>
      <vt:lpstr>Виберіть зайве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</dc:creator>
  <cp:lastModifiedBy>Admin</cp:lastModifiedBy>
  <cp:revision>9</cp:revision>
  <dcterms:created xsi:type="dcterms:W3CDTF">2011-09-03T15:11:55Z</dcterms:created>
  <dcterms:modified xsi:type="dcterms:W3CDTF">2015-02-25T08:02:09Z</dcterms:modified>
</cp:coreProperties>
</file>