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75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60" r:id="rId14"/>
    <p:sldId id="270" r:id="rId15"/>
    <p:sldId id="271" r:id="rId16"/>
    <p:sldId id="272" r:id="rId17"/>
    <p:sldId id="273" r:id="rId18"/>
    <p:sldId id="274" r:id="rId19"/>
    <p:sldId id="261" r:id="rId20"/>
    <p:sldId id="278" r:id="rId21"/>
    <p:sldId id="279" r:id="rId22"/>
    <p:sldId id="280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82" r:id="rId31"/>
    <p:sldId id="281" r:id="rId32"/>
    <p:sldId id="277" r:id="rId33"/>
    <p:sldId id="290" r:id="rId34"/>
    <p:sldId id="291" r:id="rId35"/>
    <p:sldId id="292" r:id="rId36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0000FF"/>
    <a:srgbClr val="990099"/>
    <a:srgbClr val="FF9966"/>
    <a:srgbClr val="CCCCFF"/>
    <a:srgbClr val="9900CC"/>
    <a:srgbClr val="CC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1" autoAdjust="0"/>
    <p:restoredTop sz="94660"/>
  </p:normalViewPr>
  <p:slideViewPr>
    <p:cSldViewPr>
      <p:cViewPr varScale="1">
        <p:scale>
          <a:sx n="39" d="100"/>
          <a:sy n="39" d="100"/>
        </p:scale>
        <p:origin x="-13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E4960C-5701-4A68-9BA1-C94EB12F3CD7}" type="datetimeFigureOut">
              <a:rPr lang="uk-UA" smtClean="0"/>
              <a:pPr/>
              <a:t>13.03.2015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E06577-A7BF-4BD3-AA32-22E781330031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D91F0-A36E-402D-A158-CA549833AE27}" type="slidenum">
              <a:rPr lang="uk-UA" smtClean="0"/>
              <a:pPr/>
              <a:t>6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79846-5240-41E0-8895-599978673312}" type="datetimeFigureOut">
              <a:rPr lang="uk-UA" smtClean="0"/>
              <a:pPr/>
              <a:t>13.03.2015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BDA32-B18C-460E-84B0-AE40DD3531A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pull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79846-5240-41E0-8895-599978673312}" type="datetimeFigureOut">
              <a:rPr lang="uk-UA" smtClean="0"/>
              <a:pPr/>
              <a:t>13.03.2015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BDA32-B18C-460E-84B0-AE40DD3531A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pull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79846-5240-41E0-8895-599978673312}" type="datetimeFigureOut">
              <a:rPr lang="uk-UA" smtClean="0"/>
              <a:pPr/>
              <a:t>13.03.2015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BDA32-B18C-460E-84B0-AE40DD3531A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79846-5240-41E0-8895-599978673312}" type="datetimeFigureOut">
              <a:rPr lang="uk-UA" smtClean="0"/>
              <a:pPr/>
              <a:t>13.03.2015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BDA32-B18C-460E-84B0-AE40DD3531A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pull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79846-5240-41E0-8895-599978673312}" type="datetimeFigureOut">
              <a:rPr lang="uk-UA" smtClean="0"/>
              <a:pPr/>
              <a:t>13.03.2015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BDA32-B18C-460E-84B0-AE40DD3531A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pull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79846-5240-41E0-8895-599978673312}" type="datetimeFigureOut">
              <a:rPr lang="uk-UA" smtClean="0"/>
              <a:pPr/>
              <a:t>13.03.2015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BDA32-B18C-460E-84B0-AE40DD3531A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pull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79846-5240-41E0-8895-599978673312}" type="datetimeFigureOut">
              <a:rPr lang="uk-UA" smtClean="0"/>
              <a:pPr/>
              <a:t>13.03.2015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BDA32-B18C-460E-84B0-AE40DD3531A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pull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79846-5240-41E0-8895-599978673312}" type="datetimeFigureOut">
              <a:rPr lang="uk-UA" smtClean="0"/>
              <a:pPr/>
              <a:t>13.03.2015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BDA32-B18C-460E-84B0-AE40DD3531A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pull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79846-5240-41E0-8895-599978673312}" type="datetimeFigureOut">
              <a:rPr lang="uk-UA" smtClean="0"/>
              <a:pPr/>
              <a:t>13.03.2015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BDA32-B18C-460E-84B0-AE40DD3531A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pull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79846-5240-41E0-8895-599978673312}" type="datetimeFigureOut">
              <a:rPr lang="uk-UA" smtClean="0"/>
              <a:pPr/>
              <a:t>13.03.2015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BDA32-B18C-460E-84B0-AE40DD3531A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pull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79846-5240-41E0-8895-599978673312}" type="datetimeFigureOut">
              <a:rPr lang="uk-UA" smtClean="0"/>
              <a:pPr/>
              <a:t>13.03.2015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BDA32-B18C-460E-84B0-AE40DD3531A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pull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79846-5240-41E0-8895-599978673312}" type="datetimeFigureOut">
              <a:rPr lang="uk-UA" smtClean="0"/>
              <a:pPr/>
              <a:t>13.03.2015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BDA32-B18C-460E-84B0-AE40DD3531A0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pull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&#1054;&#1083;&#1103;\&#1052;&#1086;&#1080;%20&#1076;&#1086;&#1082;&#1091;&#1084;&#1077;&#1085;&#1090;&#1099;\&#1089;&#1077;&#1084;&#1110;&#1085;&#1072;&#1088;\Mr_Probz-Waves_Roter_amp_Lewis_Edit_.mp3" TargetMode="External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10" Type="http://schemas.openxmlformats.org/officeDocument/2006/relationships/image" Target="../media/image51.jpeg"/><Relationship Id="rId4" Type="http://schemas.openxmlformats.org/officeDocument/2006/relationships/image" Target="../media/image45.jpeg"/><Relationship Id="rId9" Type="http://schemas.openxmlformats.org/officeDocument/2006/relationships/image" Target="../media/image5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&#1575;&#1604;&#1581;&#1614;&#1604;&#1614;&#1586;&#1608;&#1618;&#1606;&#1575;&#1578;&#1615;%20(Snails).mp4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&#1091;&#1083;&#1080;&#1090;&#1082;&#1072;.mp4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gif"/><Relationship Id="rId4" Type="http://schemas.openxmlformats.org/officeDocument/2006/relationships/hyperlink" Target="&#1059;&#1083;&#1080;&#1090;&#1082;&#1080;.mp4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&#1050;&#1086;&#1087;&#1080;&#1083;&#1082;&#1072;%20&#1079;&#1085;&#1072;&#1085;&#1080;&#1081;%20&#1048;&#1075;&#1088;&#1072;.ppt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gi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7" Type="http://schemas.openxmlformats.org/officeDocument/2006/relationships/image" Target="../media/image6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jpeg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jpeg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4.jpeg"/><Relationship Id="rId4" Type="http://schemas.openxmlformats.org/officeDocument/2006/relationships/image" Target="../media/image83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gif"/><Relationship Id="rId5" Type="http://schemas.openxmlformats.org/officeDocument/2006/relationships/image" Target="../media/image87.gif"/><Relationship Id="rId4" Type="http://schemas.openxmlformats.org/officeDocument/2006/relationships/image" Target="../media/image8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7.wmf"/><Relationship Id="rId4" Type="http://schemas.openxmlformats.org/officeDocument/2006/relationships/image" Target="../media/image6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1.jpeg"/><Relationship Id="rId4" Type="http://schemas.openxmlformats.org/officeDocument/2006/relationships/image" Target="../media/image9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3.jpeg"/><Relationship Id="rId4" Type="http://schemas.openxmlformats.org/officeDocument/2006/relationships/image" Target="../media/image9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&#1072;&#1091;&#1082;&#1094;&#1110;&#1086;&#1085;%20&#1079;&#1085;&#1072;&#1085;&#1100;.ppt" TargetMode="External"/><Relationship Id="rId2" Type="http://schemas.openxmlformats.org/officeDocument/2006/relationships/image" Target="../media/image94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gif"/><Relationship Id="rId7" Type="http://schemas.openxmlformats.org/officeDocument/2006/relationships/image" Target="../media/image99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5.gif"/><Relationship Id="rId5" Type="http://schemas.openxmlformats.org/officeDocument/2006/relationships/image" Target="../media/image3.gif"/><Relationship Id="rId4" Type="http://schemas.openxmlformats.org/officeDocument/2006/relationships/image" Target="../media/image98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jpeg"/><Relationship Id="rId18" Type="http://schemas.openxmlformats.org/officeDocument/2006/relationships/image" Target="../media/image2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17" Type="http://schemas.openxmlformats.org/officeDocument/2006/relationships/image" Target="../media/image23.jpeg"/><Relationship Id="rId2" Type="http://schemas.openxmlformats.org/officeDocument/2006/relationships/image" Target="../media/image1.jpeg"/><Relationship Id="rId16" Type="http://schemas.openxmlformats.org/officeDocument/2006/relationships/image" Target="../media/image22.jpeg"/><Relationship Id="rId20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5" Type="http://schemas.openxmlformats.org/officeDocument/2006/relationships/image" Target="../media/image21.jpeg"/><Relationship Id="rId10" Type="http://schemas.openxmlformats.org/officeDocument/2006/relationships/image" Target="../media/image16.jpeg"/><Relationship Id="rId19" Type="http://schemas.openxmlformats.org/officeDocument/2006/relationships/image" Target="../media/image25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Relationship Id="rId1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Documents and Settings\Inna\Мои документы\11 клас\Презентації\Фони\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14323"/>
            <a:ext cx="9144000" cy="697232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85852" y="828658"/>
            <a:ext cx="8215370" cy="2243152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rgbClr val="002060"/>
                </a:solidFill>
              </a:rPr>
              <a:t>Урок як засіб </a:t>
            </a:r>
            <a:r>
              <a:rPr lang="uk-UA" smtClean="0">
                <a:solidFill>
                  <a:srgbClr val="002060"/>
                </a:solidFill>
              </a:rPr>
              <a:t>реалізації </a:t>
            </a:r>
            <a:r>
              <a:rPr lang="uk-UA" smtClean="0">
                <a:solidFill>
                  <a:srgbClr val="002060"/>
                </a:solidFill>
              </a:rPr>
              <a:t>особистісно-зорієнтованого </a:t>
            </a:r>
            <a:r>
              <a:rPr lang="uk-UA" dirty="0" smtClean="0">
                <a:solidFill>
                  <a:srgbClr val="002060"/>
                </a:solidFill>
              </a:rPr>
              <a:t>навчання</a:t>
            </a:r>
            <a:endParaRPr lang="uk-UA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86404" y="3786190"/>
            <a:ext cx="5114884" cy="2928958"/>
          </a:xfrm>
        </p:spPr>
        <p:txBody>
          <a:bodyPr/>
          <a:lstStyle/>
          <a:p>
            <a:r>
              <a:rPr lang="uk-UA" dirty="0" smtClean="0">
                <a:solidFill>
                  <a:srgbClr val="002060"/>
                </a:solidFill>
              </a:rPr>
              <a:t>Підготувала </a:t>
            </a:r>
          </a:p>
          <a:p>
            <a:r>
              <a:rPr lang="uk-UA" dirty="0" smtClean="0">
                <a:solidFill>
                  <a:srgbClr val="002060"/>
                </a:solidFill>
              </a:rPr>
              <a:t> вчитель ТСШ №7</a:t>
            </a:r>
          </a:p>
          <a:p>
            <a:r>
              <a:rPr lang="uk-UA" dirty="0" err="1" smtClean="0">
                <a:solidFill>
                  <a:srgbClr val="002060"/>
                </a:solidFill>
              </a:rPr>
              <a:t>Бенч</a:t>
            </a:r>
            <a:r>
              <a:rPr lang="uk-UA" dirty="0" smtClean="0">
                <a:solidFill>
                  <a:srgbClr val="002060"/>
                </a:solidFill>
              </a:rPr>
              <a:t> О.В.</a:t>
            </a:r>
            <a:endParaRPr lang="uk-UA" dirty="0">
              <a:solidFill>
                <a:srgbClr val="002060"/>
              </a:solidFill>
            </a:endParaRPr>
          </a:p>
        </p:txBody>
      </p:sp>
      <p:pic>
        <p:nvPicPr>
          <p:cNvPr id="5" name="Mr_Probz-Waves_Roter_amp_Lewis_Edit_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429652" y="6143644"/>
            <a:ext cx="509590" cy="509590"/>
          </a:xfrm>
          <a:prstGeom prst="rect">
            <a:avLst/>
          </a:prstGeom>
        </p:spPr>
      </p:pic>
      <p:pic>
        <p:nvPicPr>
          <p:cNvPr id="2051" name="Picture 3" descr="D:\семінар\f_06950d5050957481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2928934"/>
            <a:ext cx="3286148" cy="355999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 descr="C:\Documents and Settings\Inna\Мои документы\11 клас\Презентації\Фони\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14323"/>
            <a:ext cx="9144000" cy="6972323"/>
          </a:xfrm>
          <a:prstGeom prst="rect">
            <a:avLst/>
          </a:prstGeom>
          <a:noFill/>
        </p:spPr>
      </p:pic>
      <p:pic>
        <p:nvPicPr>
          <p:cNvPr id="38913" name="Picture 4" descr="кольцо с чемчугом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857250"/>
            <a:ext cx="357187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4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052513"/>
            <a:ext cx="8229600" cy="5329237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398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200" i="1" u="sng" dirty="0" smtClean="0">
                <a:latin typeface="Times New Roman" pitchFamily="18" charset="0"/>
              </a:rPr>
              <a:t>ЮВЕЛІРНИЙ </a:t>
            </a:r>
            <a:r>
              <a:rPr lang="ru-RU" sz="3200" i="1" u="sng" dirty="0">
                <a:latin typeface="Times New Roman" pitchFamily="18" charset="0"/>
              </a:rPr>
              <a:t>МАГАЗИН</a:t>
            </a:r>
          </a:p>
        </p:txBody>
      </p:sp>
      <p:pic>
        <p:nvPicPr>
          <p:cNvPr id="38916" name="Picture 4" descr="раковина с жемчужиной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5" y="3833813"/>
            <a:ext cx="3024188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5" descr="черный жемчуг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7813" y="855663"/>
            <a:ext cx="3462337" cy="288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Picture 8" descr="белый жемчуг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14625" y="2571750"/>
            <a:ext cx="2960688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9" name="Picture 6" descr="бусы жем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57813" y="4054475"/>
            <a:ext cx="3452812" cy="258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428596" y="6143620"/>
            <a:ext cx="3643338" cy="714380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2400" b="1" i="1" dirty="0"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+mj-cs"/>
              </a:rPr>
              <a:t>Прикраси з перлин</a:t>
            </a:r>
            <a:endParaRPr lang="ru-RU" sz="2400" b="1" i="1" dirty="0">
              <a:solidFill>
                <a:srgbClr val="C0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Times New Roman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C:\Documents and Settings\Inna\Мои документы\11 клас\Презентації\Фони\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14323"/>
            <a:ext cx="9144000" cy="6972323"/>
          </a:xfrm>
          <a:prstGeom prst="rect">
            <a:avLst/>
          </a:prstGeom>
          <a:noFill/>
        </p:spPr>
      </p:pic>
      <p:sp>
        <p:nvSpPr>
          <p:cNvPr id="3993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-171450"/>
            <a:ext cx="8229600" cy="11398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200" i="1" u="sng" dirty="0" err="1" smtClean="0">
                <a:latin typeface="Times New Roman" pitchFamily="18" charset="0"/>
              </a:rPr>
              <a:t>Галантерейний</a:t>
            </a:r>
            <a:r>
              <a:rPr lang="ru-RU" sz="3200" i="1" u="sng" dirty="0" smtClean="0">
                <a:latin typeface="Times New Roman" pitchFamily="18" charset="0"/>
              </a:rPr>
              <a:t> </a:t>
            </a:r>
            <a:r>
              <a:rPr lang="ru-RU" sz="3200" i="1" u="sng" dirty="0">
                <a:latin typeface="Times New Roman" pitchFamily="18" charset="0"/>
              </a:rPr>
              <a:t>магазин</a:t>
            </a:r>
          </a:p>
        </p:txBody>
      </p:sp>
      <p:pic>
        <p:nvPicPr>
          <p:cNvPr id="39939" name="Picture 5" descr="i?id=35263945&amp;tov=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412875"/>
            <a:ext cx="2951162" cy="236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7" descr="i?id=14282172&amp;tov=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1500" y="1484313"/>
            <a:ext cx="3203575" cy="242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9" descr="i?id=28896780&amp;tov=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4300" y="1125538"/>
            <a:ext cx="2432050" cy="274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Picture 11" descr="i?id=993845&amp;tov=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77050" y="3573463"/>
            <a:ext cx="1960563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3" name="Picture 13" descr="i?id=15351918&amp;tov=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8313" y="3933825"/>
            <a:ext cx="1763712" cy="241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4" name="Picture 17" descr="i?id=9800782&amp;tov=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24075" y="4437063"/>
            <a:ext cx="1747838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5" name="Picture 19" descr="i?id=16674442&amp;tov=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72000" y="4005263"/>
            <a:ext cx="2009775" cy="254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6" name="Picture 21" descr="i?id=1443527&amp;tov=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76600" y="3429000"/>
            <a:ext cx="1944688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5" descr="C:\Documents and Settings\Inna\Мои документы\11 клас\Презентації\Фони\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14323"/>
            <a:ext cx="9144000" cy="6972323"/>
          </a:xfrm>
          <a:prstGeom prst="rect">
            <a:avLst/>
          </a:prstGeom>
          <a:noFill/>
        </p:spPr>
      </p:pic>
      <p:sp>
        <p:nvSpPr>
          <p:cNvPr id="4096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68413"/>
            <a:ext cx="8229600" cy="5184775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398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sz="3200" i="1" u="sng" dirty="0" smtClean="0">
                <a:latin typeface="Times New Roman" pitchFamily="18" charset="0"/>
              </a:rPr>
              <a:t>Господарський </a:t>
            </a:r>
            <a:r>
              <a:rPr lang="ru-RU" sz="3200" i="1" u="sng" dirty="0" smtClean="0">
                <a:latin typeface="Times New Roman" pitchFamily="18" charset="0"/>
              </a:rPr>
              <a:t> </a:t>
            </a:r>
            <a:r>
              <a:rPr lang="ru-RU" sz="3200" i="1" u="sng" dirty="0">
                <a:latin typeface="Times New Roman" pitchFamily="18" charset="0"/>
              </a:rPr>
              <a:t>магазин</a:t>
            </a:r>
          </a:p>
        </p:txBody>
      </p:sp>
      <p:pic>
        <p:nvPicPr>
          <p:cNvPr id="40963" name="Picture 5" descr="gloriopallium двуст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052513"/>
            <a:ext cx="2876550" cy="288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6" descr="плакун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725" y="1052513"/>
            <a:ext cx="3384550" cy="231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7" descr="пинна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313" y="4076700"/>
            <a:ext cx="3741737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6" name="Picture 8" descr="пинна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7900" y="3716338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7" name="Text Box 9"/>
          <p:cNvSpPr txBox="1">
            <a:spLocks noChangeArrowheads="1"/>
          </p:cNvSpPr>
          <p:nvPr/>
        </p:nvSpPr>
        <p:spPr bwMode="auto">
          <a:xfrm>
            <a:off x="4071938" y="5500688"/>
            <a:ext cx="13573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Піна</a:t>
            </a:r>
          </a:p>
        </p:txBody>
      </p:sp>
      <p:sp>
        <p:nvSpPr>
          <p:cNvPr id="40968" name="Text Box 10"/>
          <p:cNvSpPr txBox="1">
            <a:spLocks noChangeArrowheads="1"/>
          </p:cNvSpPr>
          <p:nvPr/>
        </p:nvSpPr>
        <p:spPr bwMode="auto">
          <a:xfrm>
            <a:off x="6804025" y="2924175"/>
            <a:ext cx="30241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Плакуна</a:t>
            </a:r>
          </a:p>
        </p:txBody>
      </p:sp>
      <p:pic>
        <p:nvPicPr>
          <p:cNvPr id="40969" name="Picture 11" descr="Murex_trapa раковина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6600" y="1196975"/>
            <a:ext cx="2484438" cy="331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70" name="Text Box 12"/>
          <p:cNvSpPr txBox="1">
            <a:spLocks noChangeArrowheads="1"/>
          </p:cNvSpPr>
          <p:nvPr/>
        </p:nvSpPr>
        <p:spPr bwMode="auto">
          <a:xfrm>
            <a:off x="3492500" y="4005263"/>
            <a:ext cx="22320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Мурекс</a:t>
            </a:r>
          </a:p>
        </p:txBody>
      </p:sp>
      <p:sp>
        <p:nvSpPr>
          <p:cNvPr id="40971" name="Text Box 13"/>
          <p:cNvSpPr txBox="1">
            <a:spLocks noChangeArrowheads="1"/>
          </p:cNvSpPr>
          <p:nvPr/>
        </p:nvSpPr>
        <p:spPr bwMode="auto">
          <a:xfrm>
            <a:off x="539750" y="3500438"/>
            <a:ext cx="280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latin typeface="Lucida Sans Unicode" pitchFamily="34" charset="0"/>
              </a:rPr>
              <a:t>Морской гребешок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C:\Documents and Settings\Inna\Мои документы\11 клас\Презентації\Фони\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14323"/>
            <a:ext cx="9144000" cy="697232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002060"/>
                </a:solidFill>
              </a:rPr>
              <a:t>Етап уроку:  </a:t>
            </a:r>
            <a:r>
              <a:rPr lang="uk-UA" dirty="0" smtClean="0"/>
              <a:t>осмислення об*</a:t>
            </a:r>
            <a:r>
              <a:rPr lang="uk-UA" dirty="0" err="1" smtClean="0"/>
              <a:t>єктивних</a:t>
            </a:r>
            <a:r>
              <a:rPr lang="uk-UA" dirty="0" smtClean="0"/>
              <a:t> </a:t>
            </a:r>
            <a:r>
              <a:rPr lang="uk-UA" dirty="0" err="1" smtClean="0"/>
              <a:t>зв</a:t>
            </a:r>
            <a:r>
              <a:rPr lang="uk-UA" dirty="0" smtClean="0"/>
              <a:t>*</a:t>
            </a:r>
            <a:r>
              <a:rPr lang="uk-UA" dirty="0" err="1" smtClean="0"/>
              <a:t>язків</a:t>
            </a:r>
            <a:r>
              <a:rPr lang="uk-UA" dirty="0" smtClean="0"/>
              <a:t> </a:t>
            </a:r>
            <a:endParaRPr lang="uk-UA" dirty="0"/>
          </a:p>
        </p:txBody>
      </p:sp>
      <p:sp>
        <p:nvSpPr>
          <p:cNvPr id="24" name="Содержимое 2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uk-UA" i="1" dirty="0" smtClean="0">
                <a:solidFill>
                  <a:srgbClr val="002060"/>
                </a:solidFill>
                <a:latin typeface="Times New Roman" pitchFamily="18" charset="0"/>
              </a:rPr>
              <a:t>Лабораторна робота №8. Вивчення зовнішньої будови та способу руху черевоногих молюсків (на прикладі акваріумних видів)</a:t>
            </a:r>
            <a:r>
              <a:rPr lang="uk-UA" dirty="0" smtClean="0">
                <a:solidFill>
                  <a:srgbClr val="002060"/>
                </a:solidFill>
              </a:rPr>
              <a:t>;</a:t>
            </a:r>
            <a:endParaRPr lang="uk-UA" dirty="0"/>
          </a:p>
        </p:txBody>
      </p:sp>
      <p:pic>
        <p:nvPicPr>
          <p:cNvPr id="26" name="Picture 10" descr="C:\Users\Гость\Desktop\Новая папка (2)\ulit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3585493"/>
            <a:ext cx="2714644" cy="2486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2" descr="http://uchni.com.ua/pars_docs/refs/12/11737/11737_html_m71eb16af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3786190"/>
            <a:ext cx="3643338" cy="2735816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 descr="C:\Documents and Settings\Inna\Мои документы\11 клас\Презентації\Фони\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14323"/>
            <a:ext cx="9144000" cy="6972323"/>
          </a:xfrm>
          <a:prstGeom prst="rect">
            <a:avLst/>
          </a:prstGeom>
          <a:noFill/>
        </p:spPr>
      </p:pic>
      <p:sp>
        <p:nvSpPr>
          <p:cNvPr id="2" name="Заголовок 1"/>
          <p:cNvSpPr txBox="1">
            <a:spLocks/>
          </p:cNvSpPr>
          <p:nvPr/>
        </p:nvSpPr>
        <p:spPr>
          <a:xfrm>
            <a:off x="285720" y="214290"/>
            <a:ext cx="8401080" cy="7143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 prstMaterial="dkEdge">
            <a:bevelT w="114300" h="5715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108" name="Прямоугольник 2"/>
          <p:cNvSpPr>
            <a:spLocks noChangeArrowheads="1"/>
          </p:cNvSpPr>
          <p:nvPr/>
        </p:nvSpPr>
        <p:spPr bwMode="auto">
          <a:xfrm>
            <a:off x="571500" y="214313"/>
            <a:ext cx="80724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b="1" i="1">
                <a:solidFill>
                  <a:srgbClr val="FFFF00"/>
                </a:solidFill>
                <a:latin typeface="Times New Roman" pitchFamily="18" charset="0"/>
              </a:rPr>
              <a:t>Лабораторна робота №8. Вивчення зовнішньої будови та способу руху черевоногих молюсків (на прикладі акваріумних видів).</a:t>
            </a:r>
            <a:endParaRPr lang="ru-RU">
              <a:solidFill>
                <a:srgbClr val="FFFF00"/>
              </a:solidFill>
              <a:latin typeface="Lucida Sans Unicode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000250" y="1000125"/>
          <a:ext cx="5029200" cy="419100"/>
        </p:xfrm>
        <a:graphic>
          <a:graphicData uri="http://schemas.openxmlformats.org/drawingml/2006/table">
            <a:tbl>
              <a:tblPr/>
              <a:tblGrid>
                <a:gridCol w="5029200"/>
              </a:tblGrid>
              <a:tr h="419100">
                <a:tc>
                  <a:txBody>
                    <a:bodyPr/>
                    <a:lstStyle/>
                    <a:p>
                      <a:pPr marL="1114425" marR="0" lvl="0" indent="0" algn="ctr" defTabSz="914400" rtl="0" eaLnBrk="1" fontAlgn="base" latinLnBrk="0" hangingPunct="1">
                        <a:lnSpc>
                          <a:spcPts val="15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Вимоги безпеки під час виконання лабораторних робіт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57188" y="1357313"/>
          <a:ext cx="8786812" cy="2021840"/>
        </p:xfrm>
        <a:graphic>
          <a:graphicData uri="http://schemas.openxmlformats.org/drawingml/2006/table">
            <a:tbl>
              <a:tblPr/>
              <a:tblGrid>
                <a:gridCol w="8786812"/>
              </a:tblGrid>
              <a:tr h="1123950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AutoNum type="arabicPeriod"/>
                        <a:tabLst/>
                      </a:pP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Уважно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вислухайте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пояснення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та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завдання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учителя. 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25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AutoNum type="arabicPeriod"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Прочитайте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інструктивну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картку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Незрозумілі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пункти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з'ясуйте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у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вчителя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25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AutoNum type="arabicPeriod"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Без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дозволу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учителя не приступайте до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роботи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AutoNum type="arabicPeriod"/>
                        <a:tabLst/>
                      </a:pP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Виконуйте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роботу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згідно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інструктивної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картки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AutoNum type="arabicPeriod"/>
                        <a:tabLst/>
                      </a:pP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Розберіться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будові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об'єкта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тільки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після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цього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приступайте до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заповнення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таблиць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та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малювання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uk-UA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14313" y="3000375"/>
          <a:ext cx="8715375" cy="3587750"/>
        </p:xfrm>
        <a:graphic>
          <a:graphicData uri="http://schemas.openxmlformats.org/drawingml/2006/table">
            <a:tbl>
              <a:tblPr/>
              <a:tblGrid>
                <a:gridCol w="8715375"/>
              </a:tblGrid>
              <a:tr h="3587750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AutoNum type="arabicPeriod" startAt="6"/>
                        <a:tabLst/>
                      </a:pP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Малювати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об'єкт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треба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обов'язково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важливий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прийом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вивчення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живого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світу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425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AutoNum type="arabicPeriod" startAt="6"/>
                        <a:tabLst/>
                      </a:pP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Малюнок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повинен бути великим та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чітким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Спочатку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треба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малювати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контури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об'єкта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основні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частини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а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потім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деталі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простим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олівцем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Наприкінці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малюнок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потрібно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обвести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м'яким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олівцем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Малюнок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розташовуйте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лівого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боку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зошита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підписи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правого,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біля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нього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Підписи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робіть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ручкою. 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Підписи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робіть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чіткими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виділяючи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основний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зміст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AutoNum type="arabicPeriod" startAt="10"/>
                        <a:tabLst/>
                      </a:pP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Після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виконання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роботи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зробіть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чіткі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та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стислі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висновки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425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AutoNum type="arabicPeriod" startAt="10"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Завершивши роботу,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наведіть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порядок на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своєму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робочому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місці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витріть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складіть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інструменти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та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матеріали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якими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працювали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(Будьте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обережними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гострими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колючими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інструментами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.)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Поставте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місце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мікроскоп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7115" name="Picture 2" descr="D:\ГТВ\Новая папка (2)\6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13" y="1214438"/>
            <a:ext cx="15192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Documents and Settings\Inna\Мои документы\11 клас\Презентації\Фони\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14323"/>
            <a:ext cx="9144000" cy="6972323"/>
          </a:xfrm>
          <a:prstGeom prst="rect">
            <a:avLst/>
          </a:prstGeom>
          <a:noFill/>
        </p:spPr>
      </p:pic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142875" y="214313"/>
            <a:ext cx="9001125" cy="569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2400" b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Хід роботи </a:t>
            </a:r>
            <a:endParaRPr lang="ru-RU" sz="240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ru-RU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Завдання 1. </a:t>
            </a:r>
          </a:p>
          <a:p>
            <a:pPr eaLnBrk="0" hangingPunct="0"/>
            <a:r>
              <a:rPr lang="ru-RU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Ознайомитися з будовою черепашки черевоногого молюска. </a:t>
            </a:r>
          </a:p>
          <a:p>
            <a:pPr eaLnBrk="0" hangingPunct="0"/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Tx/>
              <a:buAutoNum type="arabicPeriod"/>
            </a:pPr>
            <a:r>
              <a:rPr lang="ru-RU" sz="2000" b="1">
                <a:latin typeface="Times New Roman" pitchFamily="18" charset="0"/>
                <a:cs typeface="Times New Roman" pitchFamily="18" charset="0"/>
              </a:rPr>
              <a:t>Розгляньте черепашку черевоногого молюска. Визначте забарвлення та форму черепашки. Зверніть увагу на те, як закручена черепашка та скільки вона має оборотів у завитку. Виміряйте розміри черепашки.</a:t>
            </a:r>
          </a:p>
          <a:p>
            <a:pPr eaLnBrk="0" hangingPunct="0"/>
            <a:r>
              <a:rPr lang="ru-RU" sz="2000" b="1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2000" b="1">
                <a:latin typeface="Times New Roman" pitchFamily="18" charset="0"/>
                <a:cs typeface="Times New Roman" pitchFamily="18" charset="0"/>
              </a:rPr>
              <a:t>2. Знайдіть і розгляньте вершину черепашки та отвір, що веде в її порожнину - устя, через яке під час руху молюска висуваються назовні голова і нога. </a:t>
            </a:r>
          </a:p>
          <a:p>
            <a:pPr eaLnBrk="0" hangingPunct="0"/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2000" b="1">
                <a:latin typeface="Times New Roman" pitchFamily="18" charset="0"/>
                <a:cs typeface="Times New Roman" pitchFamily="18" charset="0"/>
              </a:rPr>
              <a:t>3. Запишіть результати дослідження черепашки черевоногого молюска. 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2000" b="1">
                <a:latin typeface="Times New Roman" pitchFamily="18" charset="0"/>
                <a:cs typeface="Times New Roman" pitchFamily="18" charset="0"/>
              </a:rPr>
              <a:t>Назва молюска: _______________________________________________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2000" b="1">
                <a:latin typeface="Times New Roman" pitchFamily="18" charset="0"/>
                <a:cs typeface="Times New Roman" pitchFamily="18" charset="0"/>
              </a:rPr>
              <a:t>Форма черепашки: ____________________________________________ 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2000" b="1">
                <a:latin typeface="Times New Roman" pitchFamily="18" charset="0"/>
                <a:cs typeface="Times New Roman" pitchFamily="18" charset="0"/>
              </a:rPr>
              <a:t>Кількість оборотів у завитку: ___________________________________ 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2000" b="1">
                <a:latin typeface="Times New Roman" pitchFamily="18" charset="0"/>
                <a:cs typeface="Times New Roman" pitchFamily="18" charset="0"/>
              </a:rPr>
              <a:t>Розміри черепашки: 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___________________________________________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2000" b="1">
                <a:latin typeface="Times New Roman" pitchFamily="18" charset="0"/>
                <a:cs typeface="Times New Roman" pitchFamily="18" charset="0"/>
              </a:rPr>
              <a:t>Забарвлення черепашки: _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______________________________________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130" name="Picture 10" descr="C:\Users\Гость\Desktop\Новая папка (2)\ulit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3" y="4322763"/>
            <a:ext cx="17145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Documents and Settings\Inna\Мои документы\11 клас\Презентації\Фони\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14323"/>
            <a:ext cx="9144000" cy="6972323"/>
          </a:xfrm>
          <a:prstGeom prst="rect">
            <a:avLst/>
          </a:prstGeom>
          <a:noFill/>
        </p:spPr>
      </p:pic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214313" y="571500"/>
            <a:ext cx="8929687" cy="489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24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Завдання 2.</a:t>
            </a:r>
            <a:endParaRPr lang="en-US" sz="24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Ознайомитися із зовнішньою будовою черевоногого молюска. </a:t>
            </a:r>
          </a:p>
          <a:p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Tx/>
              <a:buAutoNum type="arabicPeriod"/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Знайдіть і розгляньте відділи тіла: голову; тулуб, який розміщений усередині черепашки; ногу. </a:t>
            </a:r>
          </a:p>
          <a:p>
            <a:pPr eaLnBrk="0" hangingPunct="0"/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2400" b="1">
                <a:latin typeface="Times New Roman" pitchFamily="18" charset="0"/>
                <a:cs typeface="Times New Roman" pitchFamily="18" charset="0"/>
              </a:rPr>
              <a:t>2. За допомогою лупи розгляньте голову черевоногого молюска, знайдіть щупальця та очі. Зверніть увагу на розташування очей. </a:t>
            </a:r>
          </a:p>
          <a:p>
            <a:pPr eaLnBrk="0" hangingPunct="0"/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2400" b="1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uk-UA" sz="2400" b="1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 молюсків, які повзають по склу акваріума, знайдіть рот (він розміщений між головою та переднім кінцем ноги). Зверніть увагу на плоску </a:t>
            </a:r>
            <a:r>
              <a:rPr lang="uk-UA" sz="2400" b="1">
                <a:latin typeface="Times New Roman" pitchFamily="18" charset="0"/>
                <a:cs typeface="Times New Roman" pitchFamily="18" charset="0"/>
              </a:rPr>
              <a:t>пі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дошву ноги. 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9154" name="Picture 10" descr="C:\Users\Гость\Desktop\Новая папка (2)\ulit.gif">
            <a:hlinkClick r:id="rId3" action="ppaction://hlinkfile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5072063"/>
            <a:ext cx="17145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Documents and Settings\Inna\Мои документы\11 клас\Презентації\Фони\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14323"/>
            <a:ext cx="9144000" cy="6972323"/>
          </a:xfrm>
          <a:prstGeom prst="rect">
            <a:avLst/>
          </a:prstGeom>
          <a:noFill/>
        </p:spPr>
      </p:pic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357188" y="839788"/>
            <a:ext cx="7929562" cy="489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24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Завдання 3. </a:t>
            </a:r>
          </a:p>
          <a:p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Озна</a:t>
            </a:r>
            <a:r>
              <a:rPr lang="uk-UA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йоми</a:t>
            </a:r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тися зі способо</a:t>
            </a:r>
            <a:r>
              <a:rPr lang="uk-UA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 </a:t>
            </a:r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руху черевоногого молюска. </a:t>
            </a:r>
          </a:p>
          <a:p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Tx/>
              <a:buAutoNum type="arabicPeriod"/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Поспостерігайте за рухами молюсків в акваріумі. </a:t>
            </a:r>
          </a:p>
          <a:p>
            <a:pPr eaLnBrk="0" hangingPunct="0"/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2400" b="1">
                <a:latin typeface="Times New Roman" pitchFamily="18" charset="0"/>
                <a:cs typeface="Times New Roman" pitchFamily="18" charset="0"/>
              </a:rPr>
              <a:t>2. Зверніть увагу на те, який відділ тіла є органом руху.</a:t>
            </a:r>
          </a:p>
          <a:p>
            <a:pPr eaLnBrk="0" hangingPunct="0"/>
            <a:r>
              <a:rPr lang="ru-RU" sz="2400" b="1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2400" b="1">
                <a:latin typeface="Times New Roman" pitchFamily="18" charset="0"/>
                <a:cs typeface="Times New Roman" pitchFamily="18" charset="0"/>
              </a:rPr>
              <a:t>3. Запишіть результати спостережень за рухами черевоногого молюска. 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2400" b="1">
                <a:latin typeface="Times New Roman" pitchFamily="18" charset="0"/>
                <a:cs typeface="Times New Roman" pitchFamily="18" charset="0"/>
              </a:rPr>
              <a:t>Черевоногі молюски рухаються таким способом: _</a:t>
            </a:r>
            <a:r>
              <a:rPr lang="uk-UA" sz="2400" b="1">
                <a:latin typeface="Times New Roman" pitchFamily="18" charset="0"/>
                <a:cs typeface="Times New Roman" pitchFamily="18" charset="0"/>
              </a:rPr>
              <a:t>___________________________________________________________________________________________________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2400" b="1">
                <a:latin typeface="Times New Roman" pitchFamily="18" charset="0"/>
                <a:cs typeface="Times New Roman" pitchFamily="18" charset="0"/>
              </a:rPr>
              <a:t>Органом руху у молюсків є </a:t>
            </a:r>
            <a:r>
              <a:rPr lang="uk-UA" sz="2400" b="1">
                <a:latin typeface="Times New Roman" pitchFamily="18" charset="0"/>
                <a:cs typeface="Times New Roman" pitchFamily="18" charset="0"/>
              </a:rPr>
              <a:t>_________________________</a:t>
            </a:r>
            <a:endParaRPr lang="uk-UA" sz="2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0178" name="Picture 10" descr="C:\Users\Гость\Desktop\Новая папка (2)\ulit.gif">
            <a:hlinkClick r:id="rId3" action="ppaction://hlinkfile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75" y="4786313"/>
            <a:ext cx="1928813" cy="176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C:\Documents and Settings\Inna\Мои документы\11 клас\Презентації\Фони\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14323"/>
            <a:ext cx="9144000" cy="6972323"/>
          </a:xfrm>
          <a:prstGeom prst="rect">
            <a:avLst/>
          </a:prstGeom>
          <a:noFill/>
        </p:spPr>
      </p:pic>
      <p:sp>
        <p:nvSpPr>
          <p:cNvPr id="51201" name="Прямоугольник 1"/>
          <p:cNvSpPr>
            <a:spLocks noChangeArrowheads="1"/>
          </p:cNvSpPr>
          <p:nvPr/>
        </p:nvSpPr>
        <p:spPr bwMode="auto">
          <a:xfrm>
            <a:off x="3286125" y="142875"/>
            <a:ext cx="18764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Завдання 4. </a:t>
            </a:r>
          </a:p>
        </p:txBody>
      </p:sp>
      <p:pic>
        <p:nvPicPr>
          <p:cNvPr id="51202" name="Picture 11" descr="D:\Обновления сентябрь\Моллюски\winul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1143000"/>
            <a:ext cx="5253037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3" name="Прямоугольник 4"/>
          <p:cNvSpPr>
            <a:spLocks noChangeArrowheads="1"/>
          </p:cNvSpPr>
          <p:nvPr/>
        </p:nvSpPr>
        <p:spPr bwMode="auto">
          <a:xfrm>
            <a:off x="254000" y="642938"/>
            <a:ext cx="8890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Зіставте побачене з малюнком і зробіть відповідні позначення.</a:t>
            </a:r>
            <a:endParaRPr lang="ru-RU" sz="2400">
              <a:latin typeface="Lucida Sans Unicode" pitchFamily="34" charset="0"/>
            </a:endParaRPr>
          </a:p>
        </p:txBody>
      </p:sp>
      <p:sp>
        <p:nvSpPr>
          <p:cNvPr id="51204" name="Прямоугольник 5"/>
          <p:cNvSpPr>
            <a:spLocks noChangeArrowheads="1"/>
          </p:cNvSpPr>
          <p:nvPr/>
        </p:nvSpPr>
        <p:spPr bwMode="auto">
          <a:xfrm>
            <a:off x="5715000" y="1143000"/>
            <a:ext cx="2428875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uk-UA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Черепашка</a:t>
            </a:r>
          </a:p>
          <a:p>
            <a:pPr marL="342900" indent="-342900">
              <a:buFontTx/>
              <a:buAutoNum type="arabicPeriod"/>
            </a:pPr>
            <a:r>
              <a:rPr lang="uk-UA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Голова </a:t>
            </a:r>
          </a:p>
          <a:p>
            <a:pPr marL="342900" indent="-342900">
              <a:buFontTx/>
              <a:buAutoNum type="arabicPeriod"/>
            </a:pPr>
            <a:r>
              <a:rPr lang="uk-UA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Тулуб</a:t>
            </a:r>
          </a:p>
          <a:p>
            <a:pPr marL="342900" indent="-342900">
              <a:buFontTx/>
              <a:buAutoNum type="arabicPeriod"/>
            </a:pPr>
            <a:r>
              <a:rPr lang="uk-UA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Нога</a:t>
            </a:r>
          </a:p>
          <a:p>
            <a:pPr marL="342900" indent="-342900">
              <a:buFontTx/>
              <a:buAutoNum type="arabicPeriod"/>
            </a:pPr>
            <a:r>
              <a:rPr lang="uk-UA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Щупальця</a:t>
            </a:r>
          </a:p>
          <a:p>
            <a:pPr marL="342900" indent="-342900">
              <a:buFontTx/>
              <a:buAutoNum type="arabicPeriod"/>
            </a:pPr>
            <a:r>
              <a:rPr lang="uk-UA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Очі</a:t>
            </a:r>
          </a:p>
          <a:p>
            <a:pPr marL="342900" indent="-342900"/>
            <a:r>
              <a:rPr lang="uk-UA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>
              <a:solidFill>
                <a:srgbClr val="002060"/>
              </a:solidFill>
              <a:latin typeface="Lucida Sans Unicode" pitchFamily="34" charset="0"/>
            </a:endParaRPr>
          </a:p>
        </p:txBody>
      </p:sp>
      <p:sp>
        <p:nvSpPr>
          <p:cNvPr id="51205" name="Прямоугольник 6"/>
          <p:cNvSpPr>
            <a:spLocks noChangeArrowheads="1"/>
          </p:cNvSpPr>
          <p:nvPr/>
        </p:nvSpPr>
        <p:spPr bwMode="auto">
          <a:xfrm>
            <a:off x="357188" y="3714750"/>
            <a:ext cx="7500937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Висновки . </a:t>
            </a:r>
          </a:p>
          <a:p>
            <a:r>
              <a:rPr lang="uk-U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Тіло черевоногих молюсків складається з __________________________________________________________________________________________________________________</a:t>
            </a:r>
          </a:p>
          <a:p>
            <a:r>
              <a:rPr lang="uk-U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Рухаються черевоногі молюски таким способом: </a:t>
            </a:r>
            <a:r>
              <a:rPr lang="uk-U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__________________________________________________________________________________________________________________</a:t>
            </a:r>
            <a:endParaRPr lang="uk-UA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solidFill>
                <a:srgbClr val="002060"/>
              </a:solidFill>
              <a:latin typeface="Lucida Sans Unicode" pitchFamily="34" charset="0"/>
            </a:endParaRPr>
          </a:p>
        </p:txBody>
      </p:sp>
      <p:pic>
        <p:nvPicPr>
          <p:cNvPr id="51206" name="Picture 10" descr="C:\Users\Гость\Desktop\Новая папка (2)\ulit.gif">
            <a:hlinkClick r:id="rId4" action="ppaction://hlinkfile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3688" y="2786063"/>
            <a:ext cx="2071687" cy="189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C:\Documents and Settings\Inna\Мои документы\11 клас\Презентації\Фони\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42900"/>
            <a:ext cx="9144000" cy="697232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85776"/>
            <a:ext cx="8229600" cy="1571612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FFFF00"/>
                </a:solidFill>
              </a:rPr>
              <a:t>Диференційовані питання висновку для дослідницьких лабораторій </a:t>
            </a:r>
            <a:endParaRPr lang="uk-UA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715016"/>
          </a:xfrm>
        </p:spPr>
        <p:txBody>
          <a:bodyPr>
            <a:normAutofit lnSpcReduction="10000"/>
          </a:bodyPr>
          <a:lstStyle/>
          <a:p>
            <a:r>
              <a:rPr lang="uk-UA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“ Дослідники – детективи ” </a:t>
            </a:r>
            <a:r>
              <a:rPr lang="uk-UA" b="1" i="1" dirty="0" smtClean="0">
                <a:solidFill>
                  <a:srgbClr val="0070C0"/>
                </a:solidFill>
                <a:latin typeface="Times New Roman" pitchFamily="18" charset="0"/>
              </a:rPr>
              <a:t>– порівняйте форми черепашок і її наявність у черевоногих молюсків.</a:t>
            </a:r>
          </a:p>
          <a:p>
            <a:r>
              <a:rPr lang="uk-UA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“ Науковці – морфологи ” </a:t>
            </a:r>
            <a:r>
              <a:rPr lang="uk-UA" b="1" i="1" dirty="0" smtClean="0">
                <a:solidFill>
                  <a:srgbClr val="0070C0"/>
                </a:solidFill>
                <a:latin typeface="Times New Roman" pitchFamily="18" charset="0"/>
              </a:rPr>
              <a:t>– опишіть пристосування у зовнішній будові черевоногих молюсків до середовища існування.</a:t>
            </a:r>
          </a:p>
          <a:p>
            <a:r>
              <a:rPr lang="uk-UA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“ Дослідники – екологи ” </a:t>
            </a:r>
            <a:r>
              <a:rPr lang="uk-UA" b="1" i="1" dirty="0" smtClean="0">
                <a:solidFill>
                  <a:srgbClr val="0070C0"/>
                </a:solidFill>
                <a:latin typeface="Times New Roman" pitchFamily="18" charset="0"/>
              </a:rPr>
              <a:t>– яке значення мають черевоногі молюски у природі і житті людини.</a:t>
            </a:r>
          </a:p>
          <a:p>
            <a:r>
              <a:rPr lang="uk-UA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“ Науковці – експерти ” </a:t>
            </a:r>
            <a:r>
              <a:rPr lang="uk-UA" b="1" i="1" dirty="0" smtClean="0">
                <a:solidFill>
                  <a:srgbClr val="0070C0"/>
                </a:solidFill>
                <a:latin typeface="Times New Roman" pitchFamily="18" charset="0"/>
              </a:rPr>
              <a:t>– які особливості будови черевоногих молюсків стали доказами існування їх у минулому?  </a:t>
            </a:r>
            <a:endParaRPr lang="uk-UA" dirty="0" smtClean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 descr="C:\Documents and Settings\Inna\Мои документы\11 клас\Презентації\Фони\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14323"/>
            <a:ext cx="9144000" cy="697232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-225428"/>
            <a:ext cx="8143932" cy="1296974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rgbClr val="CC0099"/>
                </a:solidFill>
              </a:rPr>
              <a:t>Групова робота на уроках біології</a:t>
            </a:r>
            <a:endParaRPr lang="uk-UA" dirty="0">
              <a:solidFill>
                <a:srgbClr val="CC009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785794"/>
            <a:ext cx="8572560" cy="4714908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uk-UA" sz="4600" b="1" i="1" dirty="0" smtClean="0">
                <a:solidFill>
                  <a:srgbClr val="002060"/>
                </a:solidFill>
                <a:latin typeface="Times New Roman" pitchFamily="18" charset="0"/>
              </a:rPr>
              <a:t>Тема уроку: </a:t>
            </a:r>
            <a:r>
              <a:rPr lang="uk-UA" sz="4000" i="1" dirty="0" smtClean="0">
                <a:solidFill>
                  <a:srgbClr val="002060"/>
                </a:solidFill>
                <a:latin typeface="Times New Roman" pitchFamily="18" charset="0"/>
              </a:rPr>
              <a:t>Загальна характеристика типу Молюски. Різноманітність молюсків. Клас Черевоногі. Лабораторна робота №8. Вивчення зовнішньої будови та способу руху черевоногих молюсків (на прикладі акваріумних видів)</a:t>
            </a:r>
            <a:r>
              <a:rPr lang="uk-UA" sz="4000" dirty="0" smtClean="0">
                <a:solidFill>
                  <a:srgbClr val="002060"/>
                </a:solidFill>
              </a:rPr>
              <a:t>;</a:t>
            </a:r>
            <a:endParaRPr lang="uk-UA" sz="4000" dirty="0">
              <a:solidFill>
                <a:srgbClr val="002060"/>
              </a:solidFill>
            </a:endParaRPr>
          </a:p>
          <a:p>
            <a:pPr algn="just"/>
            <a:r>
              <a:rPr lang="uk-UA" sz="4700" b="1" i="1" dirty="0" smtClean="0">
                <a:solidFill>
                  <a:srgbClr val="002060"/>
                </a:solidFill>
              </a:rPr>
              <a:t>Етап уроку: </a:t>
            </a:r>
            <a:r>
              <a:rPr lang="uk-UA" sz="4000" i="1" dirty="0" smtClean="0">
                <a:solidFill>
                  <a:srgbClr val="002060"/>
                </a:solidFill>
              </a:rPr>
              <a:t>сприйняття та засвоєння навчального матеріалу; </a:t>
            </a:r>
          </a:p>
          <a:p>
            <a:pPr algn="just"/>
            <a:r>
              <a:rPr lang="uk-UA" sz="4500" i="1" u="sng" dirty="0" smtClean="0">
                <a:solidFill>
                  <a:srgbClr val="CC0099"/>
                </a:solidFill>
              </a:rPr>
              <a:t>Випереджувальні завдання.</a:t>
            </a:r>
          </a:p>
        </p:txBody>
      </p:sp>
      <p:pic>
        <p:nvPicPr>
          <p:cNvPr id="1027" name="Picture 3" descr="D:\семінар\knigi-9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4040381"/>
            <a:ext cx="2357422" cy="2674767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Documents and Settings\Inna\Мои документы\11 клас\Презентації\Фони\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14323"/>
            <a:ext cx="9144000" cy="6972323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86380" y="3214685"/>
            <a:ext cx="3686172" cy="321471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4000" b="1" i="1" dirty="0" smtClean="0">
                <a:solidFill>
                  <a:srgbClr val="FFFF00"/>
                </a:solidFill>
              </a:rPr>
              <a:t>Дидактична </a:t>
            </a:r>
          </a:p>
          <a:p>
            <a:pPr algn="ctr">
              <a:buNone/>
            </a:pPr>
            <a:r>
              <a:rPr lang="uk-UA" sz="4000" b="1" i="1" dirty="0" smtClean="0">
                <a:solidFill>
                  <a:srgbClr val="FFFF00"/>
                </a:solidFill>
              </a:rPr>
              <a:t>гра - змагання  </a:t>
            </a:r>
          </a:p>
          <a:p>
            <a:pPr algn="ctr">
              <a:buNone/>
            </a:pPr>
            <a:r>
              <a:rPr lang="uk-UA" sz="4000" b="1" i="1" dirty="0" smtClean="0">
                <a:solidFill>
                  <a:srgbClr val="C00000"/>
                </a:solidFill>
              </a:rPr>
              <a:t>“ Скарбничка знань “</a:t>
            </a:r>
          </a:p>
          <a:p>
            <a:pPr>
              <a:buNone/>
            </a:pPr>
            <a:endParaRPr lang="uk-UA" sz="4000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002060"/>
                </a:solidFill>
              </a:rPr>
              <a:t>Етап уроку: </a:t>
            </a:r>
            <a:r>
              <a:rPr lang="uk-UA" dirty="0" smtClean="0">
                <a:solidFill>
                  <a:srgbClr val="002060"/>
                </a:solidFill>
              </a:rPr>
              <a:t>узагальнення і систематизація знань </a:t>
            </a:r>
            <a:endParaRPr lang="uk-UA" dirty="0"/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357158" y="1571612"/>
            <a:ext cx="8501122" cy="25431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kumimoji="0" lang="uk-UA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+mn-cs"/>
              </a:rPr>
              <a:t>Тема уроку: </a:t>
            </a:r>
            <a:r>
              <a:rPr lang="uk-UA" sz="3200" b="1" i="1" dirty="0" smtClean="0">
                <a:solidFill>
                  <a:schemeClr val="accent5">
                    <a:lumMod val="50000"/>
                  </a:schemeClr>
                </a:solidFill>
              </a:rPr>
              <a:t>Поведінка комах. Роль комах в екосистемах, їхнє значення для людини. Охорона членистоногих.</a:t>
            </a:r>
            <a:r>
              <a:rPr kumimoji="0" lang="uk-UA" sz="3200" b="1" i="1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endParaRPr kumimoji="0" lang="uk-UA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1026" name="Picture 2" descr="D:\семінар\6190913.gif">
            <a:hlinkClick r:id="rId3" action="ppaction://hlinkpres?slideindex=1&amp;slidetitle=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227" y="3143248"/>
            <a:ext cx="4717277" cy="2895596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Documents and Settings\Inna\Мои документы\11 клас\Презентації\Фони\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14323"/>
            <a:ext cx="9144000" cy="697232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71462"/>
            <a:ext cx="8229600" cy="2154230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rgbClr val="CC0099"/>
                </a:solidFill>
              </a:rPr>
              <a:t>Використання інноваційних методів навчання на різних етапах уроків біології  </a:t>
            </a:r>
            <a:endParaRPr lang="uk-UA" dirty="0">
              <a:solidFill>
                <a:srgbClr val="CC009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5804" y="2017721"/>
            <a:ext cx="8229600" cy="4197361"/>
          </a:xfrm>
        </p:spPr>
        <p:txBody>
          <a:bodyPr/>
          <a:lstStyle/>
          <a:p>
            <a:r>
              <a:rPr lang="uk-UA" sz="4000" b="1" dirty="0" smtClean="0">
                <a:solidFill>
                  <a:srgbClr val="990099"/>
                </a:solidFill>
              </a:rPr>
              <a:t>Тема</a:t>
            </a:r>
            <a:r>
              <a:rPr lang="uk-UA" b="1" dirty="0" smtClean="0">
                <a:solidFill>
                  <a:srgbClr val="990099"/>
                </a:solidFill>
              </a:rPr>
              <a:t>:  </a:t>
            </a:r>
            <a:r>
              <a:rPr lang="uk-UA" sz="3600" i="1" dirty="0" smtClean="0">
                <a:solidFill>
                  <a:schemeClr val="accent5">
                    <a:lumMod val="50000"/>
                  </a:schemeClr>
                </a:solidFill>
              </a:rPr>
              <a:t>Поведінка комах. Роль комах в екосистемах, їхнє значення для людини. Охорона членистоногих</a:t>
            </a:r>
            <a:r>
              <a:rPr lang="uk-UA" i="1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  <a:r>
              <a:rPr lang="uk-UA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r>
              <a:rPr lang="uk-UA" sz="4000" b="1" dirty="0" smtClean="0">
                <a:solidFill>
                  <a:srgbClr val="990099"/>
                </a:solidFill>
              </a:rPr>
              <a:t>Етап уроку: </a:t>
            </a:r>
            <a:r>
              <a:rPr lang="uk-UA" sz="3600" i="1" dirty="0" smtClean="0">
                <a:solidFill>
                  <a:schemeClr val="accent5">
                    <a:lumMod val="50000"/>
                  </a:schemeClr>
                </a:solidFill>
              </a:rPr>
              <a:t>Актуалізація опорних знань. </a:t>
            </a:r>
          </a:p>
          <a:p>
            <a:pPr algn="ctr">
              <a:buNone/>
            </a:pPr>
            <a:r>
              <a:rPr lang="uk-UA" sz="4800" b="1" i="1" u="sng" dirty="0" smtClean="0">
                <a:solidFill>
                  <a:srgbClr val="CC0099"/>
                </a:solidFill>
              </a:rPr>
              <a:t>  “ Мозковий штурм “ </a:t>
            </a:r>
            <a:endParaRPr lang="uk-UA" sz="4800" b="1" i="1" u="sng" dirty="0">
              <a:solidFill>
                <a:srgbClr val="CC0099"/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Documents and Settings\Inna\Мои документы\11 клас\Презентації\Фони\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14323"/>
            <a:ext cx="9144000" cy="6972323"/>
          </a:xfrm>
          <a:prstGeom prst="rect">
            <a:avLst/>
          </a:prstGeom>
          <a:noFill/>
        </p:spPr>
      </p:pic>
      <p:sp>
        <p:nvSpPr>
          <p:cNvPr id="5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510588" cy="1271574"/>
          </a:xfrm>
        </p:spPr>
        <p:txBody>
          <a:bodyPr>
            <a:normAutofit/>
          </a:bodyPr>
          <a:lstStyle/>
          <a:p>
            <a:pPr algn="r" eaLnBrk="1" hangingPunct="1">
              <a:defRPr/>
            </a:pPr>
            <a:r>
              <a:rPr lang="uk-UA" dirty="0" err="1" smtClean="0">
                <a:solidFill>
                  <a:schemeClr val="accent5">
                    <a:lumMod val="50000"/>
                  </a:schemeClr>
                </a:solidFill>
              </a:rPr>
              <a:t>“Мозковий</a:t>
            </a:r>
            <a:r>
              <a:rPr lang="uk-UA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uk-UA" dirty="0" err="1" smtClean="0">
                <a:solidFill>
                  <a:schemeClr val="accent5">
                    <a:lumMod val="50000"/>
                  </a:schemeClr>
                </a:solidFill>
              </a:rPr>
              <a:t>штурм”</a:t>
            </a:r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Rectangle 3"/>
          <p:cNvSpPr txBox="1">
            <a:spLocks noRot="1" noChangeArrowheads="1"/>
          </p:cNvSpPr>
          <p:nvPr/>
        </p:nvSpPr>
        <p:spPr>
          <a:xfrm>
            <a:off x="250825" y="1268413"/>
            <a:ext cx="8613775" cy="5589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609600" marR="0" lvl="0" indent="-6096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uk-UA" sz="4000" b="1" i="0" u="none" strike="noStrike" kern="1200" cap="none" spc="0" normalizeH="0" baseline="0" noProof="0" dirty="0" smtClean="0">
              <a:ln>
                <a:noFill/>
              </a:ln>
              <a:solidFill>
                <a:srgbClr val="FAFFB7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uk-UA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Проблемне питання</a:t>
            </a:r>
          </a:p>
          <a:p>
            <a:pPr marL="609600" marR="0" lvl="0" indent="-6096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uk-UA" sz="4000" b="1" i="0" u="none" strike="noStrike" kern="1200" cap="none" spc="0" normalizeH="0" baseline="0" noProof="0" dirty="0" smtClean="0">
              <a:ln>
                <a:noFill/>
              </a:ln>
              <a:solidFill>
                <a:srgbClr val="FAFFB7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2794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uk-UA" sz="4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Чим зумовлена</a:t>
            </a:r>
            <a:r>
              <a:rPr kumimoji="0" lang="uk-UA" sz="4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uk-UA" sz="4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велика різноманітність і широке розповсюдження комах на планеті?</a:t>
            </a:r>
            <a:endParaRPr kumimoji="0" lang="ru-RU" sz="4000" b="1" i="1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2" descr="E:\Для майкросоата\PUB60COR\AN00790_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404813"/>
            <a:ext cx="2668588" cy="278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G:\Програми по приколу\Малюнки\Pidbirka_PNG\staroffice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15206" y="4357694"/>
            <a:ext cx="1835150" cy="183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C:\Documents and Settings\Inna\Мои документы\11 клас\Презентації\Фони\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14323"/>
            <a:ext cx="9144000" cy="6972323"/>
          </a:xfrm>
          <a:prstGeom prst="rect">
            <a:avLst/>
          </a:prstGeom>
          <a:noFill/>
        </p:spPr>
      </p:pic>
      <p:sp>
        <p:nvSpPr>
          <p:cNvPr id="286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uk-UA" sz="4000" i="1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Хітиновий покрив, наявність крил і невеликі розміри</a:t>
            </a:r>
            <a:endParaRPr lang="ru-RU" sz="4000" i="1" dirty="0" smtClean="0">
              <a:solidFill>
                <a:schemeClr val="accent5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7171" name="Picture 4" descr="is?6Ax0JRl712pVTfR3RDIc2B7IhiYahD_riw4iIubzIW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2418" y="1844674"/>
            <a:ext cx="2570795" cy="17272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172" name="Picture 5" descr="is?SkVXJiBaUb0SlIBlp2VF4r9ROejj901ry-EOayiOpw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50" y="2786058"/>
            <a:ext cx="3186103" cy="24638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3" name="Picture 6" descr="is?x5bpmCUVXTxGp30SKCuaEU-hYR_KSSBghTNlcWuPNg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399" y="4572008"/>
            <a:ext cx="2986825" cy="18208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174" name="Picture 8" descr="is?7zlftkXX52cUWGdiVOzqLL84-CWxLtlYEMib-cgDP_U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7400" y="1773238"/>
            <a:ext cx="2705128" cy="20935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175" name="Picture 10" descr="osa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8313" y="4081463"/>
            <a:ext cx="2397125" cy="23415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Documents and Settings\Inna\Мои документы\11 клас\Презентації\Фони\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14323"/>
            <a:ext cx="9144000" cy="6972323"/>
          </a:xfrm>
          <a:prstGeom prst="rect">
            <a:avLst/>
          </a:prstGeom>
          <a:noFill/>
        </p:spPr>
      </p:pic>
      <p:sp>
        <p:nvSpPr>
          <p:cNvPr id="808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uk-UA" i="1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Середовища існування</a:t>
            </a:r>
            <a:endParaRPr lang="ru-RU" i="1" dirty="0" smtClean="0">
              <a:solidFill>
                <a:schemeClr val="accent5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819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1844675"/>
            <a:ext cx="3024187" cy="22367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196" name="Рисунок 1" descr="D:\Bio_HAZARD\muravejnik.jpg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003800" y="1844675"/>
            <a:ext cx="3024188" cy="2266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pic>
        <p:nvPicPr>
          <p:cNvPr id="8197" name="Picture 5" descr="Файл:Bio8 29 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4438" y="4115433"/>
            <a:ext cx="4159264" cy="25663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:\Documents and Settings\Inna\Мои документы\11 клас\Презентації\Фони\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14323"/>
            <a:ext cx="9144000" cy="6972323"/>
          </a:xfrm>
          <a:prstGeom prst="rect">
            <a:avLst/>
          </a:prstGeom>
          <a:noFill/>
        </p:spPr>
      </p:pic>
      <p:sp>
        <p:nvSpPr>
          <p:cNvPr id="296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uk-UA" i="1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Велика плодючість</a:t>
            </a:r>
            <a:endParaRPr lang="ru-RU" i="1" dirty="0" smtClean="0">
              <a:solidFill>
                <a:schemeClr val="accent5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10243" name="Picture 5" descr="ANd9GcQPBlbYZTUCptIvM8L702by1nSi4KCAhwDN81TnleQmoDTfMpPnrBiOoMv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1341438"/>
            <a:ext cx="3024187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6" descr="7089039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913" y="3789363"/>
            <a:ext cx="2952750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8" descr="Яйца насекомых (18 фото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4663" y="1268413"/>
            <a:ext cx="3095625" cy="232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10" descr="Яйца насекомых (18 фото)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59338" y="3860800"/>
            <a:ext cx="3240087" cy="215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:\Documents and Settings\Inna\Мои документы\11 клас\Презентації\Фони\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14323"/>
            <a:ext cx="9144000" cy="6972323"/>
          </a:xfrm>
          <a:prstGeom prst="rect">
            <a:avLst/>
          </a:prstGeom>
          <a:noFill/>
        </p:spPr>
      </p:pic>
      <p:sp>
        <p:nvSpPr>
          <p:cNvPr id="307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uk-UA" i="1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Всеїдні</a:t>
            </a:r>
            <a:endParaRPr lang="ru-RU" i="1" dirty="0" smtClean="0">
              <a:solidFill>
                <a:schemeClr val="accent5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10243" name="Picture 5" descr="Європейська медоносна бджол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408" y="1285860"/>
            <a:ext cx="4047667" cy="29241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4" name="Picture 9" descr="Рис. 4. Ктир велетенський – червонокнижна комаха, що мешкає на території НПП “Білобережжя Святослава” (Фото Некрасової О.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9338" y="3814763"/>
            <a:ext cx="3856066" cy="289204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5" name="Picture 14" descr="malaria-mosquito-http_i_telegraph_co_u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4143380"/>
            <a:ext cx="3930676" cy="24590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6" name="Picture 16" descr="Жуки-гнойовики лазять то вниз, то вгору: в чому справа? 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00562" y="1214422"/>
            <a:ext cx="4002113" cy="26257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C:\Documents and Settings\Inna\Мои документы\11 клас\Презентації\Фони\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14323"/>
            <a:ext cx="9144000" cy="6972323"/>
          </a:xfrm>
          <a:prstGeom prst="rect">
            <a:avLst/>
          </a:prstGeom>
          <a:noFill/>
        </p:spPr>
      </p:pic>
      <p:sp>
        <p:nvSpPr>
          <p:cNvPr id="317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510588" cy="1328738"/>
          </a:xfrm>
        </p:spPr>
        <p:txBody>
          <a:bodyPr/>
          <a:lstStyle/>
          <a:p>
            <a:pPr eaLnBrk="1" hangingPunct="1">
              <a:defRPr/>
            </a:pPr>
            <a:r>
              <a:rPr lang="uk-UA" sz="4000" i="1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Переважають комахи з повним перетворенням</a:t>
            </a:r>
            <a:endParaRPr lang="ru-RU" sz="4000" i="1" dirty="0" smtClean="0">
              <a:solidFill>
                <a:schemeClr val="accent5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11267" name="Picture 4" descr="24-300x13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1773238"/>
            <a:ext cx="3959225" cy="22764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268" name="Picture 5" descr="17-300x2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4076700"/>
            <a:ext cx="3959225" cy="23431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1751" name="Rectangle 7"/>
          <p:cNvSpPr>
            <a:spLocks noRot="1" noChangeArrowheads="1"/>
          </p:cNvSpPr>
          <p:nvPr/>
        </p:nvSpPr>
        <p:spPr bwMode="auto">
          <a:xfrm>
            <a:off x="468313" y="4292600"/>
            <a:ext cx="4103687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uk-UA" sz="24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Повне перетворення</a:t>
            </a:r>
            <a:endParaRPr lang="ru-RU" sz="24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1752" name="Rectangle 8"/>
          <p:cNvSpPr>
            <a:spLocks noRot="1" noChangeArrowheads="1"/>
          </p:cNvSpPr>
          <p:nvPr/>
        </p:nvSpPr>
        <p:spPr bwMode="auto">
          <a:xfrm>
            <a:off x="1331913" y="2349500"/>
            <a:ext cx="251936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2F8BE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1753" name="Rectangle 9"/>
          <p:cNvSpPr>
            <a:spLocks noRot="1" noChangeArrowheads="1"/>
          </p:cNvSpPr>
          <p:nvPr/>
        </p:nvSpPr>
        <p:spPr bwMode="auto">
          <a:xfrm>
            <a:off x="4716463" y="3357563"/>
            <a:ext cx="3887787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uk-UA" sz="24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Неповне перетворення</a:t>
            </a:r>
            <a:endParaRPr lang="ru-RU" sz="24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Documents and Settings\Inna\Мои документы\11 клас\Презентації\Фони\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14323"/>
            <a:ext cx="9144000" cy="697232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804" y="-285776"/>
            <a:ext cx="8229600" cy="1143000"/>
          </a:xfrm>
        </p:spPr>
        <p:txBody>
          <a:bodyPr>
            <a:normAutofit/>
          </a:bodyPr>
          <a:lstStyle/>
          <a:p>
            <a:r>
              <a:rPr lang="uk-UA" sz="4000" dirty="0" smtClean="0"/>
              <a:t>Рольова гра </a:t>
            </a:r>
            <a:r>
              <a:rPr lang="uk-UA" sz="4000" b="1" u="sng" dirty="0" smtClean="0">
                <a:solidFill>
                  <a:srgbClr val="CC0099"/>
                </a:solidFill>
              </a:rPr>
              <a:t>“ Комашиний суд “</a:t>
            </a:r>
            <a:endParaRPr lang="uk-UA" sz="4000" b="1" u="sng" dirty="0">
              <a:solidFill>
                <a:srgbClr val="CC009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7"/>
            <a:ext cx="8229600" cy="1357322"/>
          </a:xfrm>
        </p:spPr>
        <p:txBody>
          <a:bodyPr/>
          <a:lstStyle/>
          <a:p>
            <a:r>
              <a:rPr lang="uk-UA" sz="3600" b="1" i="1" dirty="0" smtClean="0"/>
              <a:t>Етап уроку: </a:t>
            </a:r>
            <a:r>
              <a:rPr lang="uk-UA" dirty="0" smtClean="0"/>
              <a:t>сприйняття та засвоєння нового матеріалу.</a:t>
            </a:r>
            <a:endParaRPr lang="uk-UA" dirty="0"/>
          </a:p>
        </p:txBody>
      </p:sp>
      <p:pic>
        <p:nvPicPr>
          <p:cNvPr id="2050" name="Picture 2" descr="PC140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1643050"/>
            <a:ext cx="3571900" cy="2684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720" y="4572008"/>
            <a:ext cx="2237684" cy="1676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PC140130"/>
          <p:cNvPicPr>
            <a:picLocks noChangeAspect="1" noChangeArrowheads="1"/>
          </p:cNvPicPr>
          <p:nvPr/>
        </p:nvPicPr>
        <p:blipFill>
          <a:blip r:embed="rId5" cstate="print"/>
          <a:srcRect t="-1852" r="17486"/>
          <a:stretch>
            <a:fillRect/>
          </a:stretch>
        </p:blipFill>
        <p:spPr bwMode="auto">
          <a:xfrm>
            <a:off x="926430" y="2000240"/>
            <a:ext cx="2502562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Documents and Settings\Inna\Мои документы\11 клас\Презентації\Фони\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14299"/>
            <a:ext cx="9144000" cy="697232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7242" y="-214330"/>
            <a:ext cx="8229600" cy="1143000"/>
          </a:xfrm>
        </p:spPr>
        <p:txBody>
          <a:bodyPr/>
          <a:lstStyle/>
          <a:p>
            <a:r>
              <a:rPr lang="uk-UA" dirty="0" smtClean="0"/>
              <a:t>Конкурс  </a:t>
            </a:r>
            <a:r>
              <a:rPr lang="uk-UA" b="1" u="sng" dirty="0" smtClean="0">
                <a:solidFill>
                  <a:srgbClr val="CC0099"/>
                </a:solidFill>
              </a:rPr>
              <a:t>“ Знавці прикмет “</a:t>
            </a:r>
            <a:endParaRPr lang="uk-UA" b="1" u="sng" dirty="0">
              <a:solidFill>
                <a:srgbClr val="CC009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71470" y="857232"/>
            <a:ext cx="9144000" cy="3643337"/>
          </a:xfrm>
        </p:spPr>
        <p:txBody>
          <a:bodyPr>
            <a:normAutofit lnSpcReduction="10000"/>
          </a:bodyPr>
          <a:lstStyle/>
          <a:p>
            <a:pPr lvl="0" algn="just">
              <a:defRPr/>
            </a:pPr>
            <a:r>
              <a:rPr lang="uk-UA" sz="3600" b="1" dirty="0" smtClean="0">
                <a:solidFill>
                  <a:srgbClr val="002060"/>
                </a:solidFill>
              </a:rPr>
              <a:t>Етап уроку: </a:t>
            </a:r>
            <a:r>
              <a:rPr lang="uk-UA" dirty="0" smtClean="0"/>
              <a:t>сприйняття та засвоєння нового матеріалу.</a:t>
            </a:r>
          </a:p>
          <a:p>
            <a:pPr indent="28575" algn="just">
              <a:buNone/>
              <a:defRPr/>
            </a:pPr>
            <a:r>
              <a:rPr lang="uk-UA" i="1" dirty="0" smtClean="0"/>
              <a:t>Учні отримали випереджувальне завдання-підготувати народні прикмети, які, описуючи поведінку комах давали би змогу судити про погоду, урожай… Переможець конкурсу той, хто запам'ятав прикмет найбільше.</a:t>
            </a:r>
            <a:endParaRPr lang="uk-UA" dirty="0" smtClean="0"/>
          </a:p>
          <a:p>
            <a:pPr lvl="0" indent="28575" algn="just">
              <a:buNone/>
              <a:defRPr/>
            </a:pPr>
            <a:endParaRPr lang="uk-UA" dirty="0" smtClean="0"/>
          </a:p>
        </p:txBody>
      </p:sp>
      <p:pic>
        <p:nvPicPr>
          <p:cNvPr id="5" name="Рисунок 5" descr="babochka133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03527" y="3781449"/>
            <a:ext cx="2583315" cy="2576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3" descr="babochka134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326174">
            <a:off x="872827" y="4462384"/>
            <a:ext cx="2070162" cy="1690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5" descr="1-web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0200" y="5286388"/>
            <a:ext cx="1074742" cy="1074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6" descr="MOVBEE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79838" y="4048146"/>
            <a:ext cx="8636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5" descr="C:\Documents and Settings\Inna\Мои документы\11 клас\Презентації\Фони\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14323"/>
            <a:ext cx="9144000" cy="697232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00100" y="97673"/>
            <a:ext cx="764386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uk-UA" sz="4800" b="1" i="1" dirty="0">
                <a:solidFill>
                  <a:srgbClr val="FFFF00"/>
                </a:solidFill>
                <a:latin typeface="Times New Roman" pitchFamily="18" charset="0"/>
              </a:rPr>
              <a:t>Дослідницькі лабораторії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1285860"/>
            <a:ext cx="5429288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uk-UA" sz="2800" b="1" i="1" dirty="0">
                <a:solidFill>
                  <a:srgbClr val="FFFF00"/>
                </a:solidFill>
                <a:latin typeface="Times New Roman" pitchFamily="18" charset="0"/>
              </a:rPr>
              <a:t>№1 “ Дослідники – детективи ”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3714752"/>
            <a:ext cx="5214974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uk-UA" sz="2800" b="1" i="1" dirty="0">
                <a:solidFill>
                  <a:srgbClr val="FFFF00"/>
                </a:solidFill>
                <a:latin typeface="Times New Roman" pitchFamily="18" charset="0"/>
              </a:rPr>
              <a:t>№3 “ Дослідники – екологи ”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2571744"/>
            <a:ext cx="5214974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uk-UA" sz="2800" b="1" i="1" dirty="0">
                <a:solidFill>
                  <a:srgbClr val="FFFF00"/>
                </a:solidFill>
                <a:latin typeface="Times New Roman" pitchFamily="18" charset="0"/>
              </a:rPr>
              <a:t>№2 “ Науковці – морфологи ”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5000636"/>
            <a:ext cx="5214974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uk-UA" sz="2800" b="1" i="1" dirty="0">
                <a:solidFill>
                  <a:srgbClr val="FFFF00"/>
                </a:solidFill>
                <a:latin typeface="Times New Roman" pitchFamily="18" charset="0"/>
              </a:rPr>
              <a:t>№4 “ Науковці – експерти ”</a:t>
            </a:r>
          </a:p>
        </p:txBody>
      </p:sp>
      <p:sp>
        <p:nvSpPr>
          <p:cNvPr id="10" name="Прямоугольник 6"/>
          <p:cNvSpPr>
            <a:spLocks noChangeArrowheads="1"/>
          </p:cNvSpPr>
          <p:nvPr/>
        </p:nvSpPr>
        <p:spPr bwMode="auto">
          <a:xfrm>
            <a:off x="571500" y="1785938"/>
            <a:ext cx="64293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uk-UA" b="1" i="1">
                <a:solidFill>
                  <a:srgbClr val="002060"/>
                </a:solidFill>
                <a:latin typeface="Times New Roman" pitchFamily="18" charset="0"/>
              </a:rPr>
              <a:t>З</a:t>
            </a:r>
            <a:r>
              <a:rPr lang="en-US" b="1" i="1">
                <a:solidFill>
                  <a:srgbClr val="002060"/>
                </a:solidFill>
                <a:latin typeface="Times New Roman" pitchFamily="18" charset="0"/>
              </a:rPr>
              <a:t>`</a:t>
            </a:r>
            <a:r>
              <a:rPr lang="uk-UA" b="1" i="1">
                <a:solidFill>
                  <a:srgbClr val="002060"/>
                </a:solidFill>
                <a:latin typeface="Times New Roman" pitchFamily="18" charset="0"/>
              </a:rPr>
              <a:t>ясувати різноманітність молюсків,</a:t>
            </a:r>
          </a:p>
          <a:p>
            <a:pPr>
              <a:buFont typeface="Wingdings" pitchFamily="2" charset="2"/>
              <a:buNone/>
            </a:pPr>
            <a:r>
              <a:rPr lang="uk-UA" b="1" i="1">
                <a:solidFill>
                  <a:srgbClr val="002060"/>
                </a:solidFill>
                <a:latin typeface="Times New Roman" pitchFamily="18" charset="0"/>
              </a:rPr>
              <a:t> дізнатися про пристосування до своїх середовищ існування.</a:t>
            </a:r>
          </a:p>
        </p:txBody>
      </p:sp>
      <p:sp>
        <p:nvSpPr>
          <p:cNvPr id="11" name="Прямоугольник 7"/>
          <p:cNvSpPr>
            <a:spLocks noChangeArrowheads="1"/>
          </p:cNvSpPr>
          <p:nvPr/>
        </p:nvSpPr>
        <p:spPr bwMode="auto">
          <a:xfrm>
            <a:off x="428625" y="3143250"/>
            <a:ext cx="45005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uk-UA" b="1" i="1">
                <a:solidFill>
                  <a:srgbClr val="002060"/>
                </a:solidFill>
                <a:latin typeface="Times New Roman" pitchFamily="18" charset="0"/>
              </a:rPr>
              <a:t>З</a:t>
            </a:r>
            <a:r>
              <a:rPr lang="en-US" b="1" i="1">
                <a:solidFill>
                  <a:srgbClr val="002060"/>
                </a:solidFill>
                <a:latin typeface="Times New Roman" pitchFamily="18" charset="0"/>
              </a:rPr>
              <a:t>`</a:t>
            </a:r>
            <a:r>
              <a:rPr lang="uk-UA" b="1" i="1">
                <a:solidFill>
                  <a:srgbClr val="002060"/>
                </a:solidFill>
                <a:latin typeface="Times New Roman" pitchFamily="18" charset="0"/>
              </a:rPr>
              <a:t>ясувати особливості будови молюсків.</a:t>
            </a:r>
          </a:p>
        </p:txBody>
      </p:sp>
      <p:sp>
        <p:nvSpPr>
          <p:cNvPr id="12" name="Прямоугольник 8"/>
          <p:cNvSpPr>
            <a:spLocks noChangeArrowheads="1"/>
          </p:cNvSpPr>
          <p:nvPr/>
        </p:nvSpPr>
        <p:spPr bwMode="auto">
          <a:xfrm>
            <a:off x="357188" y="4214813"/>
            <a:ext cx="64293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uk-UA" b="1" i="1">
                <a:solidFill>
                  <a:srgbClr val="002060"/>
                </a:solidFill>
                <a:latin typeface="Times New Roman" pitchFamily="18" charset="0"/>
              </a:rPr>
              <a:t>З</a:t>
            </a:r>
            <a:r>
              <a:rPr lang="en-US" b="1" i="1">
                <a:solidFill>
                  <a:srgbClr val="002060"/>
                </a:solidFill>
                <a:latin typeface="Times New Roman" pitchFamily="18" charset="0"/>
              </a:rPr>
              <a:t>`</a:t>
            </a:r>
            <a:r>
              <a:rPr lang="uk-UA" b="1" i="1">
                <a:solidFill>
                  <a:srgbClr val="002060"/>
                </a:solidFill>
                <a:latin typeface="Times New Roman" pitchFamily="18" charset="0"/>
              </a:rPr>
              <a:t>ясувати  яке значення в природі і житті людини мають молюски.</a:t>
            </a:r>
          </a:p>
        </p:txBody>
      </p:sp>
      <p:sp>
        <p:nvSpPr>
          <p:cNvPr id="13" name="Прямоугольник 9"/>
          <p:cNvSpPr>
            <a:spLocks noChangeArrowheads="1"/>
          </p:cNvSpPr>
          <p:nvPr/>
        </p:nvSpPr>
        <p:spPr bwMode="auto">
          <a:xfrm>
            <a:off x="357188" y="5572125"/>
            <a:ext cx="6429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uk-UA" b="1" i="1">
                <a:solidFill>
                  <a:srgbClr val="002060"/>
                </a:solidFill>
                <a:latin typeface="Times New Roman" pitchFamily="18" charset="0"/>
              </a:rPr>
              <a:t>Знайти докази існування молюсків у минулому і сьогоденні..</a:t>
            </a:r>
          </a:p>
        </p:txBody>
      </p:sp>
      <p:pic>
        <p:nvPicPr>
          <p:cNvPr id="14" name="Picture 2" descr="C:\Users\Танюшка\Desktop\МВМ\урок\n_2007_22_pic05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38" y="3932251"/>
            <a:ext cx="1428750" cy="149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 descr="AG00595_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75" y="1143000"/>
            <a:ext cx="1468438" cy="152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 descr="BD07220_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72313" y="5222875"/>
            <a:ext cx="1214437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AG00030_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00875" y="2571750"/>
            <a:ext cx="1214438" cy="118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Documents and Settings\Inna\Мои документы\11 клас\Презентації\Фони\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14323"/>
            <a:ext cx="9144000" cy="697232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1433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uk-UA" sz="3800" dirty="0" smtClean="0">
                <a:solidFill>
                  <a:srgbClr val="002060"/>
                </a:solidFill>
              </a:rPr>
              <a:t>Інтерактивна вправа  </a:t>
            </a:r>
            <a:r>
              <a:rPr lang="uk-UA" b="1" u="sng" dirty="0" smtClean="0">
                <a:solidFill>
                  <a:srgbClr val="CC0099"/>
                </a:solidFill>
              </a:rPr>
              <a:t>“ Дискусійне  дерево “</a:t>
            </a:r>
            <a:endParaRPr lang="uk-UA" b="1" u="sng" dirty="0">
              <a:solidFill>
                <a:srgbClr val="CC009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357298"/>
            <a:ext cx="6286544" cy="5286388"/>
          </a:xfrm>
        </p:spPr>
        <p:txBody>
          <a:bodyPr>
            <a:normAutofit fontScale="92500" lnSpcReduction="10000"/>
          </a:bodyPr>
          <a:lstStyle/>
          <a:p>
            <a:pPr indent="28575" algn="just">
              <a:buNone/>
            </a:pPr>
            <a:r>
              <a:rPr lang="uk-UA" b="1" i="1" dirty="0" smtClean="0"/>
              <a:t>Учитель: ми зрозуміли, що комахи приносять як користь, так і шкоду.</a:t>
            </a:r>
            <a:r>
              <a:rPr lang="uk-UA" dirty="0" smtClean="0"/>
              <a:t> </a:t>
            </a:r>
            <a:r>
              <a:rPr lang="uk-UA" b="1" i="1" dirty="0" smtClean="0"/>
              <a:t>Кого ж більше? Допоможе з'ясувати дискусійне дерево . </a:t>
            </a:r>
            <a:r>
              <a:rPr lang="uk-UA" i="1" dirty="0" smtClean="0"/>
              <a:t>Учні, які мали випереджувальні завдання за допомогою символів позначають на дереві - «за», чи « проти», а решта - працюють з колекціями ,визначаючи,користь чи шкоду приносить дана комаха. </a:t>
            </a:r>
            <a:r>
              <a:rPr lang="uk-UA" b="1" i="1" dirty="0" smtClean="0"/>
              <a:t>«Друг чи « кара Господня?»».</a:t>
            </a:r>
            <a:endParaRPr lang="uk-UA" dirty="0" smtClean="0"/>
          </a:p>
          <a:p>
            <a:pPr algn="just"/>
            <a:endParaRPr lang="uk-UA" dirty="0"/>
          </a:p>
        </p:txBody>
      </p:sp>
      <p:pic>
        <p:nvPicPr>
          <p:cNvPr id="1026" name="Picture 2" descr="PC1401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1428736"/>
            <a:ext cx="2000264" cy="1753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Фото10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86580" y="3357562"/>
            <a:ext cx="1900262" cy="1425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Фото10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9454" y="5000636"/>
            <a:ext cx="1857388" cy="156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одержимое 2"/>
          <p:cNvSpPr txBox="1">
            <a:spLocks/>
          </p:cNvSpPr>
          <p:nvPr/>
        </p:nvSpPr>
        <p:spPr>
          <a:xfrm>
            <a:off x="142908" y="785794"/>
            <a:ext cx="9144000" cy="64294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3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Етап уроку: осмислення об*</a:t>
            </a:r>
            <a:r>
              <a:rPr kumimoji="0" lang="uk-UA" sz="3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єктивних</a:t>
            </a:r>
            <a:r>
              <a:rPr kumimoji="0" lang="uk-UA" sz="3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uk-UA" sz="3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зв</a:t>
            </a:r>
            <a:r>
              <a:rPr kumimoji="0" lang="uk-UA" sz="3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*</a:t>
            </a:r>
            <a:r>
              <a:rPr kumimoji="0" lang="uk-UA" sz="3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язків</a:t>
            </a:r>
            <a:r>
              <a:rPr kumimoji="0" lang="uk-UA" sz="3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uk-UA" sz="3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C:\Documents and Settings\Inna\Мои документы\11 клас\Презентації\Фони\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-114323"/>
            <a:ext cx="9144000" cy="6972323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-285784" y="3357562"/>
            <a:ext cx="9644130" cy="107157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3400" b="1" i="1" dirty="0" smtClean="0">
                <a:solidFill>
                  <a:srgbClr val="FFFF00"/>
                </a:solidFill>
              </a:rPr>
              <a:t>Дидактична гра - змагання  </a:t>
            </a:r>
            <a:r>
              <a:rPr lang="uk-UA" sz="3400" b="1" i="1" dirty="0" smtClean="0">
                <a:solidFill>
                  <a:srgbClr val="CC0099"/>
                </a:solidFill>
              </a:rPr>
              <a:t>“ Молюски “</a:t>
            </a:r>
            <a:endParaRPr lang="uk-UA" sz="3400" b="1" i="1" dirty="0">
              <a:solidFill>
                <a:srgbClr val="CC0099"/>
              </a:solidFill>
            </a:endParaRPr>
          </a:p>
        </p:txBody>
      </p:sp>
      <p:pic>
        <p:nvPicPr>
          <p:cNvPr id="6" name="Picture 29" descr="Копия гигантска тридактн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4214818"/>
            <a:ext cx="237490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65892" y="4286256"/>
            <a:ext cx="2520950" cy="189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3643306" y="4286256"/>
            <a:ext cx="2000264" cy="1943778"/>
          </a:xfrm>
          <a:prstGeom prst="rect">
            <a:avLst/>
          </a:prstGeom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85804" y="-214330"/>
            <a:ext cx="8229600" cy="1143000"/>
          </a:xfrm>
        </p:spPr>
        <p:txBody>
          <a:bodyPr>
            <a:normAutofit/>
          </a:bodyPr>
          <a:lstStyle/>
          <a:p>
            <a:r>
              <a:rPr lang="uk-UA" sz="4800" b="1" dirty="0" smtClean="0">
                <a:solidFill>
                  <a:srgbClr val="CC0099"/>
                </a:solidFill>
              </a:rPr>
              <a:t>Різнорівнева диференціація</a:t>
            </a:r>
            <a:endParaRPr lang="uk-UA" sz="4800" b="1" dirty="0">
              <a:solidFill>
                <a:srgbClr val="CC0099"/>
              </a:solidFill>
            </a:endParaRPr>
          </a:p>
        </p:txBody>
      </p:sp>
      <p:sp>
        <p:nvSpPr>
          <p:cNvPr id="13" name="Содержимое 6"/>
          <p:cNvSpPr txBox="1">
            <a:spLocks/>
          </p:cNvSpPr>
          <p:nvPr/>
        </p:nvSpPr>
        <p:spPr>
          <a:xfrm>
            <a:off x="285720" y="857232"/>
            <a:ext cx="8501122" cy="157163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lvl="0" indent="28575" algn="just">
              <a:spcBef>
                <a:spcPct val="20000"/>
              </a:spcBef>
            </a:pPr>
            <a:r>
              <a:rPr lang="uk-UA" sz="4400" b="1" i="1" dirty="0" smtClean="0">
                <a:solidFill>
                  <a:srgbClr val="002060"/>
                </a:solidFill>
                <a:latin typeface="Times New Roman" pitchFamily="18" charset="0"/>
              </a:rPr>
              <a:t>Тема уроку: </a:t>
            </a:r>
            <a:r>
              <a:rPr lang="uk-UA" sz="3600" i="1" dirty="0" smtClean="0">
                <a:solidFill>
                  <a:srgbClr val="002060"/>
                </a:solidFill>
                <a:latin typeface="Times New Roman" pitchFamily="18" charset="0"/>
              </a:rPr>
              <a:t>Загальна характеристика типу Молюски. Різноманітність молюсків. Клас Черевоногі.</a:t>
            </a:r>
            <a:endParaRPr kumimoji="0" lang="uk-UA" sz="34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Содержимое 6"/>
          <p:cNvSpPr txBox="1">
            <a:spLocks/>
          </p:cNvSpPr>
          <p:nvPr/>
        </p:nvSpPr>
        <p:spPr>
          <a:xfrm>
            <a:off x="214282" y="2428868"/>
            <a:ext cx="8501122" cy="100013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lvl="0" indent="28575" algn="just">
              <a:spcBef>
                <a:spcPct val="20000"/>
              </a:spcBef>
            </a:pPr>
            <a:r>
              <a:rPr lang="uk-UA" sz="4400" b="1" i="1" dirty="0" smtClean="0">
                <a:solidFill>
                  <a:srgbClr val="002060"/>
                </a:solidFill>
              </a:rPr>
              <a:t>Етап уроку: </a:t>
            </a:r>
            <a:r>
              <a:rPr lang="uk-UA" sz="3900" i="1" dirty="0" smtClean="0">
                <a:solidFill>
                  <a:srgbClr val="002060"/>
                </a:solidFill>
              </a:rPr>
              <a:t>узагальнення і систематизація знань </a:t>
            </a:r>
            <a:endParaRPr kumimoji="0" lang="uk-UA" sz="39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J:\Новая папка\Новая папка (2)\0_2c26e_f283ee39_L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938"/>
            <a:ext cx="9144000" cy="6873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Аукціон знань </a:t>
            </a:r>
            <a:endParaRPr lang="uk-UA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3214678" y="1857364"/>
            <a:ext cx="5929322" cy="1857388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buNone/>
            </a:pPr>
            <a:r>
              <a:rPr lang="uk-UA" sz="9600" b="1" i="1" cap="all" dirty="0" smtClean="0">
                <a:ln w="0">
                  <a:solidFill>
                    <a:schemeClr val="tx1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Impact" pitchFamily="34" charset="0"/>
                <a:hlinkClick r:id="rId3" action="ppaction://hlinkpres?slideindex=1&amp;slidetitle="/>
              </a:rPr>
              <a:t>Молюски</a:t>
            </a:r>
            <a:r>
              <a:rPr lang="uk-UA" sz="9600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Impact" pitchFamily="34" charset="0"/>
                <a:hlinkClick r:id="rId3" action="ppaction://hlinkpres?slideindex=1&amp;slidetitle="/>
              </a:rPr>
              <a:t> </a:t>
            </a:r>
            <a:endParaRPr lang="uk-UA" sz="9600" b="1" i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Impact" pitchFamily="34" charset="0"/>
            </a:endParaRPr>
          </a:p>
        </p:txBody>
      </p:sp>
      <p:sp>
        <p:nvSpPr>
          <p:cNvPr id="9" name="Дуга 8"/>
          <p:cNvSpPr/>
          <p:nvPr/>
        </p:nvSpPr>
        <p:spPr>
          <a:xfrm>
            <a:off x="1285852" y="1000108"/>
            <a:ext cx="71438" cy="1357322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Documents and Settings\Inna\Мои документы\11 клас\Презентації\Фони\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14323"/>
            <a:ext cx="9144000" cy="697232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CC0099"/>
                </a:solidFill>
              </a:rPr>
              <a:t>Диференційоване домашнє завдання </a:t>
            </a:r>
            <a:endParaRPr lang="uk-UA" b="1" dirty="0">
              <a:solidFill>
                <a:srgbClr val="CC009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428737"/>
            <a:ext cx="8572560" cy="1071570"/>
          </a:xfrm>
        </p:spPr>
        <p:txBody>
          <a:bodyPr>
            <a:normAutofit/>
          </a:bodyPr>
          <a:lstStyle/>
          <a:p>
            <a:pPr marL="514350" indent="-514350"/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Етап уроку: </a:t>
            </a:r>
            <a:r>
              <a:rPr lang="uk-UA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домашнє завдання.</a:t>
            </a:r>
            <a:endParaRPr lang="uk-UA" dirty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285720" y="2000240"/>
            <a:ext cx="8572560" cy="388302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uk-UA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Вивчити § 28;</a:t>
            </a:r>
          </a:p>
          <a:p>
            <a:pPr marL="514350" marR="0" lvl="0" indent="285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uk-UA" sz="32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За бажанням: </a:t>
            </a:r>
            <a:endParaRPr kumimoji="0" lang="uk-UA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Напишіть</a:t>
            </a:r>
            <a:r>
              <a:rPr kumimoji="0" lang="ru-RU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ru-RU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біологічний</a:t>
            </a:r>
            <a:r>
              <a:rPr kumimoji="0" lang="ru-RU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детектив про </a:t>
            </a:r>
            <a:r>
              <a:rPr kumimoji="0" lang="ru-RU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утворення</a:t>
            </a:r>
            <a:r>
              <a:rPr kumimoji="0" lang="ru-RU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пер</a:t>
            </a:r>
            <a:r>
              <a:rPr lang="ru-RU" sz="3200" dirty="0" err="1" smtClean="0">
                <a:solidFill>
                  <a:srgbClr val="002060"/>
                </a:solidFill>
                <a:latin typeface="+mj-lt"/>
              </a:rPr>
              <a:t>лин</a:t>
            </a:r>
            <a:r>
              <a:rPr lang="ru-RU" sz="3200" dirty="0" smtClean="0">
                <a:solidFill>
                  <a:srgbClr val="002060"/>
                </a:solidFill>
                <a:latin typeface="+mj-lt"/>
              </a:rPr>
              <a:t> у </a:t>
            </a:r>
            <a:r>
              <a:rPr lang="ru-RU" sz="3200" dirty="0" err="1" smtClean="0">
                <a:solidFill>
                  <a:srgbClr val="002060"/>
                </a:solidFill>
                <a:latin typeface="+mj-lt"/>
              </a:rPr>
              <a:t>двостулкових</a:t>
            </a:r>
            <a:r>
              <a:rPr lang="ru-RU" sz="32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  <a:latin typeface="+mj-lt"/>
              </a:rPr>
              <a:t>молюсках</a:t>
            </a:r>
            <a:r>
              <a:rPr lang="ru-RU" sz="3200" dirty="0" smtClean="0">
                <a:solidFill>
                  <a:srgbClr val="002060"/>
                </a:solidFill>
                <a:latin typeface="+mj-lt"/>
              </a:rPr>
              <a:t>;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sz="32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  <a:latin typeface="+mj-lt"/>
              </a:rPr>
              <a:t>Підберіть</a:t>
            </a:r>
            <a:r>
              <a:rPr lang="ru-RU" sz="32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  <a:latin typeface="+mj-lt"/>
              </a:rPr>
              <a:t>прислів</a:t>
            </a:r>
            <a:r>
              <a:rPr lang="ru-RU" sz="3200" dirty="0" smtClean="0">
                <a:solidFill>
                  <a:srgbClr val="002060"/>
                </a:solidFill>
                <a:latin typeface="+mj-lt"/>
              </a:rPr>
              <a:t>*я, </a:t>
            </a:r>
            <a:r>
              <a:rPr lang="ru-RU" sz="3200" dirty="0" err="1" smtClean="0">
                <a:solidFill>
                  <a:srgbClr val="002060"/>
                </a:solidFill>
                <a:latin typeface="+mj-lt"/>
              </a:rPr>
              <a:t>приказки</a:t>
            </a:r>
            <a:r>
              <a:rPr lang="ru-RU" sz="3200" dirty="0" smtClean="0">
                <a:solidFill>
                  <a:srgbClr val="002060"/>
                </a:solidFill>
                <a:latin typeface="+mj-lt"/>
              </a:rPr>
              <a:t>, загадки до теми « </a:t>
            </a:r>
            <a:r>
              <a:rPr lang="ru-RU" sz="3200" dirty="0" err="1" smtClean="0">
                <a:solidFill>
                  <a:srgbClr val="002060"/>
                </a:solidFill>
                <a:latin typeface="+mj-lt"/>
              </a:rPr>
              <a:t>Молюски</a:t>
            </a:r>
            <a:r>
              <a:rPr lang="ru-RU" sz="3200" dirty="0" smtClean="0">
                <a:solidFill>
                  <a:srgbClr val="002060"/>
                </a:solidFill>
                <a:latin typeface="+mj-lt"/>
              </a:rPr>
              <a:t> »</a:t>
            </a:r>
            <a:r>
              <a:rPr lang="uk-UA" sz="3200" dirty="0" smtClean="0"/>
              <a:t>;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Знайдіть</a:t>
            </a:r>
            <a:r>
              <a:rPr kumimoji="0" lang="uk-UA" sz="32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uk-UA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цікавинки</a:t>
            </a:r>
            <a:r>
              <a:rPr kumimoji="0" lang="uk-UA" sz="32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 про особливості життєдіяльності молюсків.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3074" name="Picture 2" descr="D:\семінар\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42829" y="642918"/>
            <a:ext cx="2186889" cy="225266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Documents and Settings\Inna\Мои документы\11 клас\Презентації\Фони\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14323"/>
            <a:ext cx="9144000" cy="697232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71462"/>
            <a:ext cx="8229600" cy="1143000"/>
          </a:xfrm>
        </p:spPr>
        <p:txBody>
          <a:bodyPr>
            <a:normAutofit/>
          </a:bodyPr>
          <a:lstStyle/>
          <a:p>
            <a:r>
              <a:rPr lang="uk-UA" sz="4800" b="1" dirty="0" smtClean="0">
                <a:solidFill>
                  <a:srgbClr val="CC0099"/>
                </a:solidFill>
              </a:rPr>
              <a:t>Креативні задачі</a:t>
            </a:r>
            <a:endParaRPr lang="uk-UA" sz="4800" b="1" dirty="0">
              <a:solidFill>
                <a:srgbClr val="CC009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14423"/>
            <a:ext cx="9144000" cy="2643206"/>
          </a:xfrm>
        </p:spPr>
        <p:txBody>
          <a:bodyPr/>
          <a:lstStyle/>
          <a:p>
            <a:pPr marL="514350" indent="-514350" algn="just">
              <a:buFont typeface="+mj-lt"/>
              <a:buAutoNum type="arabicPeriod"/>
            </a:pPr>
            <a:r>
              <a:rPr lang="uk-UA" dirty="0" smtClean="0"/>
              <a:t>“ … Сина вождя знайшли мертвим на невеликій глибині.  Його рука була затиснута стулками гігантської … . Їх витягли на берег. Ломом відкрили стулки і знайшли найбільшу у світі перлину діаметром 23см і вагою 6350г . “ </a:t>
            </a:r>
          </a:p>
        </p:txBody>
      </p:sp>
      <p:pic>
        <p:nvPicPr>
          <p:cNvPr id="4098" name="Picture 2" descr="http://animals-planet.ru/sites/default/files/stati/tridac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2732" y="3786190"/>
            <a:ext cx="4081712" cy="2728916"/>
          </a:xfrm>
          <a:prstGeom prst="rect">
            <a:avLst/>
          </a:prstGeom>
          <a:noFill/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-357222" y="3571876"/>
            <a:ext cx="5214974" cy="32147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uk-UA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28575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Яку тварину описав Жуль Верн у роман </a:t>
            </a:r>
          </a:p>
          <a:p>
            <a:pPr marL="514350" marR="0" lvl="0" indent="28575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“20000 льє під водою “ ?</a:t>
            </a:r>
            <a:endParaRPr kumimoji="0" lang="uk-UA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pull dir="d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Documents and Settings\Inna\Мои документы\11 клас\Презентації\Фони\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14323"/>
            <a:ext cx="9144000" cy="6972323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557374" y="-153990"/>
            <a:ext cx="8229600" cy="1725602"/>
          </a:xfrm>
        </p:spPr>
        <p:txBody>
          <a:bodyPr>
            <a:normAutofit/>
          </a:bodyPr>
          <a:lstStyle/>
          <a:p>
            <a:r>
              <a:rPr lang="uk-UA" sz="6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Дякую за увагу !</a:t>
            </a:r>
            <a:endParaRPr lang="uk-UA" sz="66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0178" name="Picture 2" descr="C:\Documents and Settings\Inna\Мои документы\11 клас\Презентації\Анімація\24409969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831" y="4000528"/>
            <a:ext cx="2148219" cy="2143116"/>
          </a:xfrm>
          <a:prstGeom prst="rect">
            <a:avLst/>
          </a:prstGeom>
          <a:noFill/>
        </p:spPr>
      </p:pic>
      <p:pic>
        <p:nvPicPr>
          <p:cNvPr id="50179" name="Picture 3" descr="C:\Documents and Settings\Inna\Мои документы\11 клас\Презентації\Анімація\11930703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3287" y="1357975"/>
            <a:ext cx="2106365" cy="1785273"/>
          </a:xfrm>
          <a:prstGeom prst="rect">
            <a:avLst/>
          </a:prstGeom>
          <a:noFill/>
        </p:spPr>
      </p:pic>
      <p:pic>
        <p:nvPicPr>
          <p:cNvPr id="50180" name="Picture 4" descr="C:\Documents and Settings\Inna\Мои документы\11 клас\Презентації\Анімація\f_06950d5050957481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7554" y="2285992"/>
            <a:ext cx="2428872" cy="2631278"/>
          </a:xfrm>
          <a:prstGeom prst="rect">
            <a:avLst/>
          </a:prstGeom>
          <a:noFill/>
        </p:spPr>
      </p:pic>
      <p:pic>
        <p:nvPicPr>
          <p:cNvPr id="50181" name="Picture 5" descr="C:\Documents and Settings\Inna\Мои документы\11 клас\Презентації\Анімація\1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10" y="1000108"/>
            <a:ext cx="2186889" cy="2252660"/>
          </a:xfrm>
          <a:prstGeom prst="rect">
            <a:avLst/>
          </a:prstGeom>
          <a:noFill/>
        </p:spPr>
      </p:pic>
      <p:pic>
        <p:nvPicPr>
          <p:cNvPr id="50182" name="Picture 6" descr="C:\Documents and Settings\Inna\Мои документы\11 клас\Презентації\Анімація\stickers_f48df739d356622cbb1a65259dce0e64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67350" y="3643334"/>
            <a:ext cx="4762500" cy="28575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C:\Documents and Settings\Inna\Мои документы\11 клас\Презентації\Фони\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14323"/>
            <a:ext cx="9144000" cy="6972323"/>
          </a:xfrm>
          <a:prstGeom prst="rect">
            <a:avLst/>
          </a:prstGeom>
          <a:noFill/>
        </p:spPr>
      </p:pic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0"/>
            <a:ext cx="8229600" cy="65246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ru-RU" sz="2400" b="1" i="1" smtClean="0">
              <a:latin typeface="Times New Roman" pitchFamily="18" charset="0"/>
            </a:endParaRPr>
          </a:p>
        </p:txBody>
      </p:sp>
      <p:pic>
        <p:nvPicPr>
          <p:cNvPr id="7" name="Picture 5" descr="xeropicta_derbentina_juveni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32888" cy="592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ариатн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750" y="0"/>
            <a:ext cx="6119813" cy="622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 descr="кальмар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3125" y="33338"/>
            <a:ext cx="6000750" cy="559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1" descr="вин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88" y="285750"/>
            <a:ext cx="8786812" cy="553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3" descr="кальмар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8425" y="173038"/>
            <a:ext cx="8759825" cy="529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7" descr="кальмар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2938" y="928688"/>
            <a:ext cx="8386762" cy="518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9" descr="моллюски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1175" y="928688"/>
            <a:ext cx="8405813" cy="546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1" descr="лима -  огненный мор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14375" y="428625"/>
            <a:ext cx="8129588" cy="525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3" descr="голожаберный мол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28625" y="428625"/>
            <a:ext cx="80010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5" descr="осьминог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143000" y="857250"/>
            <a:ext cx="7056438" cy="478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7" descr="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0800" y="642938"/>
            <a:ext cx="8364538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9" descr="кальмар 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0963" y="1357313"/>
            <a:ext cx="8807450" cy="550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1" descr="мор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57250" y="714375"/>
            <a:ext cx="7853363" cy="477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3" descr="мор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600200" y="434975"/>
            <a:ext cx="5972175" cy="506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35" descr="виногра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9525" y="19050"/>
            <a:ext cx="9134475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Прямоугольник 21"/>
          <p:cNvSpPr/>
          <p:nvPr/>
        </p:nvSpPr>
        <p:spPr>
          <a:xfrm>
            <a:off x="2214563" y="214313"/>
            <a:ext cx="5072062" cy="461962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400" b="1" i="1" dirty="0">
                <a:solidFill>
                  <a:srgbClr val="FFFF00"/>
                </a:solidFill>
                <a:latin typeface="Times New Roman" pitchFamily="18" charset="0"/>
              </a:rPr>
              <a:t>Р</a:t>
            </a:r>
            <a:r>
              <a:rPr lang="uk-UA" sz="2400" b="1" i="1" dirty="0" err="1">
                <a:solidFill>
                  <a:srgbClr val="FFFF00"/>
                </a:solidFill>
                <a:latin typeface="Times New Roman" pitchFamily="18" charset="0"/>
              </a:rPr>
              <a:t>ізноманітність</a:t>
            </a:r>
            <a:r>
              <a:rPr lang="uk-UA" sz="2400" b="1" i="1" dirty="0">
                <a:solidFill>
                  <a:srgbClr val="FFFF00"/>
                </a:solidFill>
                <a:latin typeface="Times New Roman" pitchFamily="18" charset="0"/>
              </a:rPr>
              <a:t> молюсків</a:t>
            </a:r>
            <a:endParaRPr lang="ru-RU" sz="2400" b="1" i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pic>
        <p:nvPicPr>
          <p:cNvPr id="23" name="Picture 29" descr="Копия гигантска тридактна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3813" y="0"/>
            <a:ext cx="9137650" cy="685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4" descr="слизень1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000125" y="571500"/>
            <a:ext cx="7626350" cy="564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11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2214563" y="1214438"/>
            <a:ext cx="5272087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C:\Documents and Settings\Inna\Мои документы\11 клас\Презентації\Фони\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14323"/>
            <a:ext cx="9144000" cy="697232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8812" y="-785842"/>
            <a:ext cx="8229600" cy="5929330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FFFF00"/>
                </a:solidFill>
                <a:latin typeface="Times New Roman" pitchFamily="18" charset="0"/>
              </a:rPr>
              <a:t>«</a:t>
            </a:r>
            <a:r>
              <a:rPr lang="ru-RU" b="1" i="1" dirty="0" err="1" smtClean="0">
                <a:solidFill>
                  <a:srgbClr val="FFFF00"/>
                </a:solidFill>
                <a:latin typeface="Times New Roman" pitchFamily="18" charset="0"/>
              </a:rPr>
              <a:t>Дослідники</a:t>
            </a:r>
            <a:r>
              <a:rPr lang="ru-RU" b="1" i="1" dirty="0" smtClean="0">
                <a:solidFill>
                  <a:srgbClr val="FFFF00"/>
                </a:solidFill>
                <a:latin typeface="Times New Roman" pitchFamily="18" charset="0"/>
              </a:rPr>
              <a:t> – </a:t>
            </a:r>
            <a:r>
              <a:rPr lang="ru-RU" b="1" i="1" dirty="0" err="1" smtClean="0">
                <a:solidFill>
                  <a:srgbClr val="FFFF00"/>
                </a:solidFill>
                <a:latin typeface="Times New Roman" pitchFamily="18" charset="0"/>
              </a:rPr>
              <a:t>екологи</a:t>
            </a:r>
            <a:r>
              <a:rPr lang="ru-RU" b="1" i="1" dirty="0" smtClean="0">
                <a:solidFill>
                  <a:srgbClr val="FFFF00"/>
                </a:solidFill>
                <a:latin typeface="Times New Roman" pitchFamily="18" charset="0"/>
              </a:rPr>
              <a:t>» </a:t>
            </a:r>
            <a:r>
              <a:rPr lang="ru-RU" b="1" i="1" dirty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b="1" i="1" dirty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b="1" i="1" dirty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b="1" i="1" dirty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</a:rPr>
              <a:t> </a:t>
            </a:r>
            <a:r>
              <a:rPr lang="uk-UA" b="1" i="1" dirty="0" smtClean="0">
                <a:latin typeface="Times New Roman" pitchFamily="18" charset="0"/>
              </a:rPr>
              <a:t>Незвичайна прогулянка </a:t>
            </a:r>
            <a:br>
              <a:rPr lang="uk-UA" b="1" i="1" dirty="0" smtClean="0">
                <a:latin typeface="Times New Roman" pitchFamily="18" charset="0"/>
              </a:rPr>
            </a:br>
            <a:r>
              <a:rPr lang="uk-UA" b="1" i="1" dirty="0" smtClean="0">
                <a:latin typeface="Times New Roman" pitchFamily="18" charset="0"/>
              </a:rPr>
              <a:t>по звичайних магазинах</a:t>
            </a:r>
            <a:br>
              <a:rPr lang="uk-UA" b="1" i="1" dirty="0" smtClean="0">
                <a:latin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</a:rPr>
              <a:t/>
            </a:r>
            <a:br>
              <a:rPr lang="ru-RU" b="1" i="1" dirty="0" smtClean="0">
                <a:latin typeface="Times New Roman" pitchFamily="18" charset="0"/>
              </a:rPr>
            </a:br>
            <a:endParaRPr lang="uk-UA" dirty="0"/>
          </a:p>
        </p:txBody>
      </p:sp>
      <p:pic>
        <p:nvPicPr>
          <p:cNvPr id="34818" name="Picture 2" descr="http://nabat.org.ua/2006/gkg119-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4" y="1714488"/>
            <a:ext cx="2571736" cy="2180834"/>
          </a:xfrm>
          <a:prstGeom prst="rect">
            <a:avLst/>
          </a:prstGeom>
          <a:noFill/>
        </p:spPr>
      </p:pic>
      <p:pic>
        <p:nvPicPr>
          <p:cNvPr id="6" name="Picture 17" descr="виногр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3214686"/>
            <a:ext cx="2643206" cy="198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перловица1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6429388" y="4429132"/>
            <a:ext cx="2428479" cy="1714512"/>
          </a:xfr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:\Documents and Settings\Inna\Мои документы\11 клас\Презентації\Фони\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14323"/>
            <a:ext cx="9144000" cy="6972323"/>
          </a:xfrm>
          <a:prstGeom prst="rect">
            <a:avLst/>
          </a:prstGeom>
          <a:noFill/>
        </p:spPr>
      </p:pic>
      <p:pic>
        <p:nvPicPr>
          <p:cNvPr id="34817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364163" y="1123950"/>
            <a:ext cx="2376487" cy="1849438"/>
          </a:xfrm>
        </p:spPr>
      </p:pic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113982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i="1" u="sng" dirty="0" smtClean="0">
                <a:latin typeface="Times New Roman" pitchFamily="18" charset="0"/>
              </a:rPr>
              <a:t>ПРОДОВ</a:t>
            </a:r>
            <a:r>
              <a:rPr lang="uk-UA" sz="3200" i="1" u="sng" dirty="0" smtClean="0">
                <a:latin typeface="Times New Roman" pitchFamily="18" charset="0"/>
              </a:rPr>
              <a:t>ОЛЬЧІ МАГАЗИНИ</a:t>
            </a:r>
            <a:endParaRPr lang="ru-RU" sz="3200" i="1" u="sng" dirty="0">
              <a:latin typeface="Times New Roman" pitchFamily="18" charset="0"/>
            </a:endParaRPr>
          </a:p>
        </p:txBody>
      </p:sp>
      <p:pic>
        <p:nvPicPr>
          <p:cNvPr id="34819" name="Picture 4" descr="мидии в консервах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750" y="1916113"/>
            <a:ext cx="3119438" cy="441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5" descr="мидии на обед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6100" y="3141663"/>
            <a:ext cx="4391025" cy="329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1" name="Text Box 7"/>
          <p:cNvSpPr txBox="1">
            <a:spLocks noChangeArrowheads="1"/>
          </p:cNvSpPr>
          <p:nvPr/>
        </p:nvSpPr>
        <p:spPr bwMode="auto">
          <a:xfrm>
            <a:off x="3851275" y="2060575"/>
            <a:ext cx="15843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Мідії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:\Documents and Settings\Inna\Мои документы\11 клас\Презентації\Фони\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14323"/>
            <a:ext cx="9144000" cy="6972323"/>
          </a:xfrm>
          <a:prstGeom prst="rect">
            <a:avLst/>
          </a:prstGeom>
          <a:noFill/>
        </p:spPr>
      </p:pic>
      <p:sp>
        <p:nvSpPr>
          <p:cNvPr id="3584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476250"/>
            <a:ext cx="8229600" cy="5905500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-892175"/>
            <a:ext cx="8229600" cy="11398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5843" name="Picture 4" descr="консервы устриц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404813"/>
            <a:ext cx="4176712" cy="374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5" descr="устрица на обед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88" y="1700213"/>
            <a:ext cx="3859212" cy="477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5" name="Text Box 9"/>
          <p:cNvSpPr txBox="1">
            <a:spLocks noChangeArrowheads="1"/>
          </p:cNvSpPr>
          <p:nvPr/>
        </p:nvSpPr>
        <p:spPr bwMode="auto">
          <a:xfrm>
            <a:off x="1331913" y="4941888"/>
            <a:ext cx="33845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3200" b="1">
                <a:latin typeface="Times New Roman" pitchFamily="18" charset="0"/>
                <a:cs typeface="Times New Roman" pitchFamily="18" charset="0"/>
              </a:rPr>
              <a:t>Устриці на обід</a:t>
            </a:r>
            <a:endParaRPr lang="ru-RU" sz="32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C:\Documents and Settings\Inna\Мои документы\11 клас\Презентації\Фони\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14323"/>
            <a:ext cx="9144000" cy="6972323"/>
          </a:xfrm>
          <a:prstGeom prst="rect">
            <a:avLst/>
          </a:prstGeom>
          <a:noFill/>
        </p:spPr>
      </p:pic>
      <p:sp>
        <p:nvSpPr>
          <p:cNvPr id="3686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33375"/>
            <a:ext cx="8229600" cy="6119813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-1139825"/>
            <a:ext cx="8229600" cy="11398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6867" name="Picture 4" descr="осьминог на ужи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404813"/>
            <a:ext cx="4535487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5" descr="осьминог сушеный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088" y="4076700"/>
            <a:ext cx="313690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6" descr="кальмар морожен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825" y="1557338"/>
            <a:ext cx="3684588" cy="484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0" name="Text Box 7"/>
          <p:cNvSpPr txBox="1">
            <a:spLocks noChangeArrowheads="1"/>
          </p:cNvSpPr>
          <p:nvPr/>
        </p:nvSpPr>
        <p:spPr bwMode="auto">
          <a:xfrm>
            <a:off x="468313" y="3141663"/>
            <a:ext cx="56880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Восьминіг і кальмар на вечерю 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Documents and Settings\Inna\Мои документы\11 клас\Презентації\Фони\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14323"/>
            <a:ext cx="9144000" cy="6972323"/>
          </a:xfrm>
          <a:prstGeom prst="rect">
            <a:avLst/>
          </a:prstGeom>
          <a:noFill/>
        </p:spPr>
      </p:pic>
      <p:pic>
        <p:nvPicPr>
          <p:cNvPr id="37889" name="Picture 4" descr="консервы вин улитки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3850" y="404813"/>
            <a:ext cx="3297238" cy="5040312"/>
          </a:xfrm>
        </p:spPr>
      </p:pic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-1139825"/>
            <a:ext cx="8229600" cy="11398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7891" name="Picture 5" descr="вин улитка на ужин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6213" y="1844675"/>
            <a:ext cx="3406775" cy="454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Text Box 7"/>
          <p:cNvSpPr txBox="1">
            <a:spLocks noChangeArrowheads="1"/>
          </p:cNvSpPr>
          <p:nvPr/>
        </p:nvSpPr>
        <p:spPr bwMode="auto">
          <a:xfrm>
            <a:off x="3779838" y="404813"/>
            <a:ext cx="51847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Виноградний слимак на обід</a:t>
            </a:r>
            <a:endParaRPr lang="ru-RU" sz="28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319</TotalTime>
  <Words>1136</Words>
  <Application>Microsoft Office PowerPoint</Application>
  <PresentationFormat>Экран (4:3)</PresentationFormat>
  <Paragraphs>149</Paragraphs>
  <Slides>35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Урок як засіб реалізації особистісно-зорієнтованого навчання</vt:lpstr>
      <vt:lpstr>Групова робота на уроках біології</vt:lpstr>
      <vt:lpstr>Слайд 3</vt:lpstr>
      <vt:lpstr>Слайд 4</vt:lpstr>
      <vt:lpstr>«Дослідники – екологи»    Незвичайна прогулянка  по звичайних магазинах  </vt:lpstr>
      <vt:lpstr>ПРОДОВОЛЬЧІ МАГАЗИНИ</vt:lpstr>
      <vt:lpstr>Слайд 7</vt:lpstr>
      <vt:lpstr>Слайд 8</vt:lpstr>
      <vt:lpstr>Слайд 9</vt:lpstr>
      <vt:lpstr>ЮВЕЛІРНИЙ МАГАЗИН</vt:lpstr>
      <vt:lpstr>Галантерейний магазин</vt:lpstr>
      <vt:lpstr>Господарський  магазин</vt:lpstr>
      <vt:lpstr>Етап уроку:  осмислення об*єктивних зв*язків </vt:lpstr>
      <vt:lpstr>Слайд 14</vt:lpstr>
      <vt:lpstr>Слайд 15</vt:lpstr>
      <vt:lpstr>Слайд 16</vt:lpstr>
      <vt:lpstr>Слайд 17</vt:lpstr>
      <vt:lpstr>Слайд 18</vt:lpstr>
      <vt:lpstr>Диференційовані питання висновку для дослідницьких лабораторій </vt:lpstr>
      <vt:lpstr>Етап уроку: узагальнення і систематизація знань </vt:lpstr>
      <vt:lpstr>Використання інноваційних методів навчання на різних етапах уроків біології  </vt:lpstr>
      <vt:lpstr>“Мозковий штурм”</vt:lpstr>
      <vt:lpstr>Хітиновий покрив, наявність крил і невеликі розміри</vt:lpstr>
      <vt:lpstr>Середовища існування</vt:lpstr>
      <vt:lpstr>Велика плодючість</vt:lpstr>
      <vt:lpstr>Всеїдні</vt:lpstr>
      <vt:lpstr>Переважають комахи з повним перетворенням</vt:lpstr>
      <vt:lpstr>Рольова гра “ Комашиний суд “</vt:lpstr>
      <vt:lpstr>Конкурс  “ Знавці прикмет “</vt:lpstr>
      <vt:lpstr>Інтерактивна вправа  “ Дискусійне  дерево “</vt:lpstr>
      <vt:lpstr>Різнорівнева диференціація</vt:lpstr>
      <vt:lpstr>Аукціон знань </vt:lpstr>
      <vt:lpstr>Диференційоване домашнє завдання </vt:lpstr>
      <vt:lpstr>Креативні задачі</vt:lpstr>
      <vt:lpstr>Дякую за увагу !</vt:lpstr>
    </vt:vector>
  </TitlesOfParts>
  <Company>CtrlSoft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Соломія </cp:lastModifiedBy>
  <cp:revision>55</cp:revision>
  <dcterms:created xsi:type="dcterms:W3CDTF">2014-12-09T10:19:53Z</dcterms:created>
  <dcterms:modified xsi:type="dcterms:W3CDTF">2015-03-13T17:44:57Z</dcterms:modified>
</cp:coreProperties>
</file>