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5" r:id="rId7"/>
    <p:sldId id="272" r:id="rId8"/>
    <p:sldId id="273" r:id="rId9"/>
    <p:sldId id="274" r:id="rId10"/>
    <p:sldId id="275" r:id="rId11"/>
    <p:sldId id="276" r:id="rId12"/>
    <p:sldId id="277" r:id="rId13"/>
    <p:sldId id="269" r:id="rId14"/>
    <p:sldId id="270" r:id="rId15"/>
    <p:sldId id="268" r:id="rId16"/>
    <p:sldId id="271" r:id="rId17"/>
    <p:sldId id="264" r:id="rId18"/>
    <p:sldId id="280" r:id="rId19"/>
    <p:sldId id="278" r:id="rId20"/>
    <p:sldId id="279" r:id="rId21"/>
    <p:sldId id="282" r:id="rId22"/>
    <p:sldId id="281" r:id="rId23"/>
    <p:sldId id="283" r:id="rId24"/>
    <p:sldId id="284" r:id="rId25"/>
    <p:sldId id="266" r:id="rId26"/>
    <p:sldId id="285" r:id="rId27"/>
    <p:sldId id="286" r:id="rId28"/>
    <p:sldId id="301" r:id="rId29"/>
    <p:sldId id="287" r:id="rId30"/>
    <p:sldId id="288" r:id="rId31"/>
    <p:sldId id="293" r:id="rId32"/>
    <p:sldId id="304" r:id="rId33"/>
    <p:sldId id="302" r:id="rId34"/>
    <p:sldId id="295" r:id="rId35"/>
    <p:sldId id="294" r:id="rId36"/>
    <p:sldId id="297" r:id="rId37"/>
    <p:sldId id="299" r:id="rId38"/>
    <p:sldId id="300" r:id="rId39"/>
    <p:sldId id="298" r:id="rId40"/>
    <p:sldId id="303" r:id="rId41"/>
    <p:sldId id="290" r:id="rId42"/>
    <p:sldId id="291" r:id="rId43"/>
    <p:sldId id="292" r:id="rId4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CCFF"/>
    <a:srgbClr val="007635"/>
    <a:srgbClr val="FFDDFF"/>
    <a:srgbClr val="66FF99"/>
    <a:srgbClr val="842993"/>
    <a:srgbClr val="9933FF"/>
    <a:srgbClr val="EDFE1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B302-5676-453E-A112-2BFEC300CC41}" type="datetimeFigureOut">
              <a:rPr lang="uk-UA" smtClean="0"/>
              <a:pPr/>
              <a:t>01.03.2016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805-F927-48BE-8398-AE677265D4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B302-5676-453E-A112-2BFEC300CC41}" type="datetimeFigureOut">
              <a:rPr lang="uk-UA" smtClean="0"/>
              <a:pPr/>
              <a:t>01.03.2016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805-F927-48BE-8398-AE677265D4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B302-5676-453E-A112-2BFEC300CC41}" type="datetimeFigureOut">
              <a:rPr lang="uk-UA" smtClean="0"/>
              <a:pPr/>
              <a:t>01.03.2016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805-F927-48BE-8398-AE677265D4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B302-5676-453E-A112-2BFEC300CC41}" type="datetimeFigureOut">
              <a:rPr lang="uk-UA" smtClean="0"/>
              <a:pPr/>
              <a:t>01.03.2016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805-F927-48BE-8398-AE677265D4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B302-5676-453E-A112-2BFEC300CC41}" type="datetimeFigureOut">
              <a:rPr lang="uk-UA" smtClean="0"/>
              <a:pPr/>
              <a:t>01.03.2016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805-F927-48BE-8398-AE677265D4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B302-5676-453E-A112-2BFEC300CC41}" type="datetimeFigureOut">
              <a:rPr lang="uk-UA" smtClean="0"/>
              <a:pPr/>
              <a:t>01.03.2016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805-F927-48BE-8398-AE677265D4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B302-5676-453E-A112-2BFEC300CC41}" type="datetimeFigureOut">
              <a:rPr lang="uk-UA" smtClean="0"/>
              <a:pPr/>
              <a:t>01.03.2016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805-F927-48BE-8398-AE677265D4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B302-5676-453E-A112-2BFEC300CC41}" type="datetimeFigureOut">
              <a:rPr lang="uk-UA" smtClean="0"/>
              <a:pPr/>
              <a:t>01.03.2016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805-F927-48BE-8398-AE677265D4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B302-5676-453E-A112-2BFEC300CC41}" type="datetimeFigureOut">
              <a:rPr lang="uk-UA" smtClean="0"/>
              <a:pPr/>
              <a:t>01.03.2016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805-F927-48BE-8398-AE677265D4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B302-5676-453E-A112-2BFEC300CC41}" type="datetimeFigureOut">
              <a:rPr lang="uk-UA" smtClean="0"/>
              <a:pPr/>
              <a:t>01.03.2016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805-F927-48BE-8398-AE677265D4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B302-5676-453E-A112-2BFEC300CC41}" type="datetimeFigureOut">
              <a:rPr lang="uk-UA" smtClean="0"/>
              <a:pPr/>
              <a:t>01.03.2016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805-F927-48BE-8398-AE677265D4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8B302-5676-453E-A112-2BFEC300CC41}" type="datetimeFigureOut">
              <a:rPr lang="uk-UA" smtClean="0"/>
              <a:pPr/>
              <a:t>01.03.2016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74805-F927-48BE-8398-AE677265D490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54;&#1083;&#1103;\&#1052;&#1086;&#1080;%20&#1076;&#1086;&#1082;&#1091;&#1084;&#1077;&#1085;&#1090;&#1099;\&#1057;&#1093;&#1086;&#1076;&#1080;&#1085;&#1082;&#1080;\Vallis_Alps_Reprieve_vmusice.net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50;&#1086;&#1087;&#1080;&#1083;&#1082;&#1072;%20&#1079;&#1085;&#1072;&#1085;&#1080;&#1081;%20&#1048;&#1075;&#1088;&#1072;.ppt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57.wmf"/><Relationship Id="rId4" Type="http://schemas.openxmlformats.org/officeDocument/2006/relationships/image" Target="../media/image5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1072;&#1091;&#1082;&#1094;&#1110;&#1086;&#1085;%20&#1079;&#1085;&#1072;&#1085;&#1100;.ppt" TargetMode="External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&#1089;&#1077;&#1084;&#1110;&#1085;&#1072;&#1088;%20&#1077;&#1082;&#1086;&#1073;&#1110;&#1086;&#1093;&#1110;&#1084;&#1076;&#1077;&#1085;&#1100;%20&#1087;&#1088;&#1077;&#1079;&#1077;&#1085;&#1090;&#1072;&#1094;&#1110;&#1103;.pptx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hyperlink" Target="&#1042;&#1076;&#1086;&#1089;&#1082;&#1086;&#1085;&#1072;&#1083;&#1077;&#1085;&#1085;&#1103;%20&#1110;%20&#1087;&#1088;&#1077;&#1079;&#1077;&#1085;&#1090;&#1072;&#1094;&#1110;&#1103;%20&#1092;&#1072;&#1093;&#1086;&#1074;&#1086;&#1111;%20&#1082;&#1086;&#1084;&#1087;&#1077;&#1090;&#1077;&#1085;&#1090;&#1085;&#1086;&#1089;&#1090;&#1110;%20%20&#1074;&#1095;&#1080;&#1090;&#1077;&#1083;&#1103;%20&#1087;&#1088;&#1080;&#1088;&#1086;&#1076;&#1085;&#1080;&#1095;&#1080;&#1093;%20&#1076;&#1080;&#1089;&#1094;&#1080;&#1087;&#1083;&#1110;&#1085;.ppt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0;&#1081;&#1086;&#1084;&#1080;%20&#1084;&#1086;&#1090;&#1080;&#1074;&#1072;&#1094;&#1110;&#1111;%20&#1074;%20&#1089;&#1090;&#1088;&#1091;&#1082;&#1090;&#1091;&#1088;&#1110;%20&#1089;&#1091;&#1095;&#1072;&#1089;&#1085;&#1086;&#1075;&#1086;%20&#1091;&#1088;&#1086;&#1082;&#1091;.ppt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&#1042;&#1080;&#1074;&#1095;&#1077;&#1085;&#1085;&#1103;%20&#1073;&#1110;&#1086;&#1083;&#1086;&#1075;&#1110;&#1111;%20&#1091;%206%20&#1082;&#1083;&#1072;&#1089;&#1110;%20&#1079;&#1072;%20&#1085;&#1086;&#1074;&#1086;&#1102;%20&#1087;&#1088;&#1086;&#1075;&#1088;&#1072;&#1084;&#1086;&#1102;.%20&#1050;&#1086;&#1084;&#1087;&#1077;&#1090;&#1077;&#1085;&#1090;&#1085;&#1110;&#1089;&#1085;&#1080;&#1081;%20&#1087;&#1110;&#1076;&#1093;&#1110;&#1076;.pptx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77;&#1079;&#1077;&#1085;&#1090;&#1072;&#1094;&#1110;&#1103;%20&#1075;&#1086;&#1083;&#1086;&#1074;&#1085;&#1072;.pptx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120.gif"/><Relationship Id="rId4" Type="http://schemas.openxmlformats.org/officeDocument/2006/relationships/image" Target="../media/image1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Картинки\мне\3D Practice of System Network Administration.jpg"/>
          <p:cNvPicPr/>
          <p:nvPr/>
        </p:nvPicPr>
        <p:blipFill>
          <a:blip r:embed="rId3" cstate="print"/>
          <a:srcRect r="11662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5784" y="-142900"/>
            <a:ext cx="8215370" cy="228601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Сходинки зростання професійної майстерності вчителя природничих дисциплін</a:t>
            </a:r>
            <a:endParaRPr lang="uk-UA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4000504"/>
            <a:ext cx="5000660" cy="2643206"/>
          </a:xfrm>
        </p:spPr>
        <p:txBody>
          <a:bodyPr>
            <a:noAutofit/>
          </a:bodyPr>
          <a:lstStyle/>
          <a:p>
            <a:pPr algn="r"/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Підготувала</a:t>
            </a:r>
          </a:p>
          <a:p>
            <a:pPr algn="r"/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Вчитель біології</a:t>
            </a:r>
          </a:p>
          <a:p>
            <a:pPr algn="r"/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Тернопільської СШ№7</a:t>
            </a:r>
          </a:p>
          <a:p>
            <a:pPr algn="r"/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поглибленим вивченням</a:t>
            </a:r>
          </a:p>
          <a:p>
            <a:pPr algn="r"/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іноземних мов</a:t>
            </a:r>
          </a:p>
          <a:p>
            <a:pPr algn="r"/>
            <a:r>
              <a:rPr lang="uk-UA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Бенч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Ольга Володимирівна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uk-UA" sz="1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Inna\Мои документы\11 клас\Презентації\Анімація\sledy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917978"/>
            <a:ext cx="3571900" cy="3939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Vallis_Alps_Reprieve_vmusice.ne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29652" y="133328"/>
            <a:ext cx="652466" cy="652466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Documents and Settings\Inna\Мои документы\11 клас\Презентації\Фони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23"/>
            <a:ext cx="9144000" cy="6972323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i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Велика плодючість</a:t>
            </a:r>
            <a:endParaRPr lang="ru-RU" i="1" dirty="0" smtClean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43" name="Picture 5" descr="ANd9GcQPBlbYZTUCptIvM8L702by1nSi4KCAhwDN81TnleQmoDTfMpPnrBiOoMv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341438"/>
            <a:ext cx="3024187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 descr="708903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3789363"/>
            <a:ext cx="2952750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8" descr="Яйца насекомых (18 фото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1268413"/>
            <a:ext cx="3095625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0" descr="Яйца насекомых (18 фото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3860800"/>
            <a:ext cx="3240087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Documents and Settings\Inna\Мои документы\11 клас\Презентації\Фони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23"/>
            <a:ext cx="9144000" cy="6972323"/>
          </a:xfrm>
          <a:prstGeom prst="rect">
            <a:avLst/>
          </a:prstGeom>
          <a:noFill/>
        </p:spPr>
      </p:pic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i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Всеїдні</a:t>
            </a:r>
            <a:endParaRPr lang="ru-RU" i="1" dirty="0" smtClean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43" name="Picture 5" descr="Європейська медоносна бджол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408" y="1285860"/>
            <a:ext cx="4047667" cy="2924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9" descr="Рис. 4. Ктир велетенський – червонокнижна комаха, що мешкає на території НПП “Білобережжя Святослава” (Фото Некрасової О.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814763"/>
            <a:ext cx="3856066" cy="28920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14" descr="malaria-mosquito-http_i_telegraph_co_u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143380"/>
            <a:ext cx="3930676" cy="2459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16" descr="Жуки-гнойовики лазять то вниз, то вгору: в чому справа?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1214422"/>
            <a:ext cx="4002113" cy="2625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Documents and Settings\Inna\Мои документы\11 клас\Презентації\Фони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23"/>
            <a:ext cx="9144000" cy="6972323"/>
          </a:xfrm>
          <a:prstGeom prst="rect">
            <a:avLst/>
          </a:prstGeom>
          <a:noFill/>
        </p:spPr>
      </p:pic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1328738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i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Переважають комахи з повним перетворенням</a:t>
            </a:r>
            <a:endParaRPr lang="ru-RU" sz="4000" i="1" dirty="0" smtClean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1267" name="Picture 4" descr="24-300x1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73238"/>
            <a:ext cx="3959225" cy="2276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8" name="Picture 5" descr="17-300x2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076700"/>
            <a:ext cx="3959225" cy="23431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1751" name="Rectangle 7"/>
          <p:cNvSpPr>
            <a:spLocks noRot="1" noChangeArrowheads="1"/>
          </p:cNvSpPr>
          <p:nvPr/>
        </p:nvSpPr>
        <p:spPr bwMode="auto">
          <a:xfrm>
            <a:off x="468313" y="4292600"/>
            <a:ext cx="41036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Повне перетворення</a:t>
            </a:r>
            <a:endParaRPr lang="ru-RU" sz="2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752" name="Rectangle 8"/>
          <p:cNvSpPr>
            <a:spLocks noRot="1" noChangeArrowheads="1"/>
          </p:cNvSpPr>
          <p:nvPr/>
        </p:nvSpPr>
        <p:spPr bwMode="auto">
          <a:xfrm>
            <a:off x="1331913" y="2349500"/>
            <a:ext cx="25193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rgbClr val="F2F8B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753" name="Rectangle 9"/>
          <p:cNvSpPr>
            <a:spLocks noRot="1" noChangeArrowheads="1"/>
          </p:cNvSpPr>
          <p:nvPr/>
        </p:nvSpPr>
        <p:spPr bwMode="auto">
          <a:xfrm>
            <a:off x="4716463" y="3357563"/>
            <a:ext cx="38877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Неповне перетворення</a:t>
            </a:r>
            <a:endParaRPr lang="ru-RU" sz="2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Inna\Мои документы\11 клас\Презентації\Фони\рослини\014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88"/>
            <a:ext cx="9144000" cy="68762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85766" y="-214330"/>
            <a:ext cx="8229600" cy="1143000"/>
          </a:xfrm>
        </p:spPr>
        <p:txBody>
          <a:bodyPr/>
          <a:lstStyle/>
          <a:p>
            <a:r>
              <a:rPr lang="uk-UA" dirty="0" smtClean="0"/>
              <a:t>Конкурс  </a:t>
            </a:r>
            <a:r>
              <a:rPr lang="uk-UA" b="1" u="sng" dirty="0" smtClean="0">
                <a:solidFill>
                  <a:srgbClr val="CC0099"/>
                </a:solidFill>
              </a:rPr>
              <a:t>“ Знавці прикмет “</a:t>
            </a:r>
            <a:endParaRPr lang="uk-UA" b="1" u="sng" dirty="0">
              <a:solidFill>
                <a:srgbClr val="CC00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857232"/>
            <a:ext cx="6215106" cy="4071966"/>
          </a:xfrm>
        </p:spPr>
        <p:txBody>
          <a:bodyPr>
            <a:normAutofit fontScale="92500" lnSpcReduction="10000"/>
          </a:bodyPr>
          <a:lstStyle/>
          <a:p>
            <a:pPr marL="0" lvl="0" indent="346075" algn="just">
              <a:buNone/>
              <a:defRPr/>
            </a:pPr>
            <a:r>
              <a:rPr lang="uk-UA" sz="3600" b="1" dirty="0" smtClean="0">
                <a:solidFill>
                  <a:srgbClr val="002060"/>
                </a:solidFill>
              </a:rPr>
              <a:t>Етап уроку: </a:t>
            </a:r>
            <a:r>
              <a:rPr lang="uk-UA" dirty="0" smtClean="0"/>
              <a:t>сприйняття та засвоєння нового матеріалу.</a:t>
            </a:r>
          </a:p>
          <a:p>
            <a:pPr marL="0" indent="28575" algn="just">
              <a:buNone/>
              <a:defRPr/>
            </a:pPr>
            <a:r>
              <a:rPr lang="uk-UA" i="1" dirty="0" smtClean="0"/>
              <a:t>Учні отримали випереджувальне завдання-підготувати народні прикмети, які, описуючи поведінку комах давали би змогу судити про погоду, урожай… Переможець конкурсу той, хто запам'ятав прикмет найбільше.</a:t>
            </a:r>
            <a:endParaRPr lang="uk-UA" dirty="0" smtClean="0"/>
          </a:p>
          <a:p>
            <a:pPr lvl="0" indent="28575" algn="just">
              <a:buNone/>
              <a:defRPr/>
            </a:pPr>
            <a:endParaRPr lang="uk-UA" dirty="0" smtClean="0"/>
          </a:p>
        </p:txBody>
      </p:sp>
      <p:pic>
        <p:nvPicPr>
          <p:cNvPr id="5" name="Рисунок 5" descr="babochka13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67658">
            <a:off x="3781328" y="4503547"/>
            <a:ext cx="2260418" cy="22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3" descr="babochka13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23874">
            <a:off x="832642" y="4979107"/>
            <a:ext cx="1995543" cy="162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" descr="MOVBEE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1738" y="214314"/>
            <a:ext cx="86360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Inna\Мои документы\11 клас\Презентації\Фони\рослини\2012-11-15_2048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70" y="-28576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sz="3800" dirty="0" smtClean="0">
                <a:solidFill>
                  <a:srgbClr val="002060"/>
                </a:solidFill>
              </a:rPr>
              <a:t>Інтерактивна вправа  </a:t>
            </a:r>
            <a:r>
              <a:rPr lang="uk-UA" b="1" u="sng" dirty="0" smtClean="0">
                <a:solidFill>
                  <a:srgbClr val="CC0099"/>
                </a:solidFill>
              </a:rPr>
              <a:t>“ Дискусійне  дерево “</a:t>
            </a:r>
            <a:endParaRPr lang="uk-UA" b="1" u="sng" dirty="0">
              <a:solidFill>
                <a:srgbClr val="CC00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6429420" cy="5286388"/>
          </a:xfrm>
        </p:spPr>
        <p:txBody>
          <a:bodyPr>
            <a:normAutofit fontScale="92500" lnSpcReduction="10000"/>
          </a:bodyPr>
          <a:lstStyle/>
          <a:p>
            <a:pPr indent="28575" algn="just">
              <a:buNone/>
            </a:pPr>
            <a:r>
              <a:rPr lang="uk-UA" b="1" i="1" dirty="0" smtClean="0"/>
              <a:t>Учитель: ми зрозуміли, що комахи приносять як користь, так і шкоду.</a:t>
            </a:r>
            <a:r>
              <a:rPr lang="uk-UA" dirty="0" smtClean="0"/>
              <a:t> </a:t>
            </a:r>
            <a:r>
              <a:rPr lang="uk-UA" b="1" i="1" dirty="0" smtClean="0"/>
              <a:t>Кого ж більше? Допоможе з'ясувати дискусійне дерево . </a:t>
            </a:r>
            <a:r>
              <a:rPr lang="uk-UA" i="1" dirty="0" smtClean="0"/>
              <a:t>Учні, які мали випереджувальні завдання за допомогою символів позначають на дереві - «за», чи « проти», а решта - працюють з колекціями ,визначаючи,користь чи шкоду приносить дана комаха. </a:t>
            </a:r>
            <a:r>
              <a:rPr lang="uk-UA" b="1" i="1" dirty="0" smtClean="0"/>
              <a:t>«Друг чи « кара Господня?»».</a:t>
            </a:r>
            <a:endParaRPr lang="uk-UA" dirty="0" smtClean="0"/>
          </a:p>
          <a:p>
            <a:pPr algn="just"/>
            <a:endParaRPr lang="uk-UA" dirty="0"/>
          </a:p>
        </p:txBody>
      </p:sp>
      <p:pic>
        <p:nvPicPr>
          <p:cNvPr id="1026" name="Picture 2" descr="PC1401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1357298"/>
            <a:ext cx="2000264" cy="175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Фото1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9456" y="3357562"/>
            <a:ext cx="1900262" cy="142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Фото1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000636"/>
            <a:ext cx="1857388" cy="15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142908" y="642918"/>
            <a:ext cx="9144000" cy="6429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Етап уроку: осмислення об*</a:t>
            </a:r>
            <a:r>
              <a:rPr kumimoji="0" lang="uk-UA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єктивних</a:t>
            </a:r>
            <a:r>
              <a:rPr kumimoji="0" lang="uk-UA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зв</a:t>
            </a:r>
            <a:r>
              <a:rPr kumimoji="0" lang="uk-UA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</a:t>
            </a:r>
            <a:r>
              <a:rPr kumimoji="0" lang="uk-UA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язків</a:t>
            </a:r>
            <a:r>
              <a:rPr kumimoji="0" lang="uk-UA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Documents and Settings\Inna\Мои документы\11 клас\Презентації\Фони\фони\41988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90" y="-24"/>
            <a:ext cx="8229600" cy="1500174"/>
          </a:xfrm>
        </p:spPr>
        <p:txBody>
          <a:bodyPr>
            <a:normAutofit/>
          </a:bodyPr>
          <a:lstStyle/>
          <a:p>
            <a:r>
              <a:rPr lang="uk-UA" sz="4000" dirty="0" smtClean="0"/>
              <a:t>Рольова гра  </a:t>
            </a:r>
            <a:r>
              <a:rPr lang="uk-UA" sz="4000" b="1" u="sng" dirty="0" smtClean="0">
                <a:solidFill>
                  <a:srgbClr val="CC0099"/>
                </a:solidFill>
              </a:rPr>
              <a:t>“ Комашиний суд “</a:t>
            </a:r>
            <a:endParaRPr lang="uk-UA" sz="4000" b="1" u="sng" dirty="0">
              <a:solidFill>
                <a:srgbClr val="CC00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512" y="1071546"/>
            <a:ext cx="8543892" cy="1357322"/>
          </a:xfrm>
        </p:spPr>
        <p:txBody>
          <a:bodyPr/>
          <a:lstStyle/>
          <a:p>
            <a:pPr>
              <a:buNone/>
            </a:pPr>
            <a:r>
              <a:rPr lang="uk-UA" sz="3600" b="1" i="1" dirty="0" smtClean="0"/>
              <a:t>Етап уроку: </a:t>
            </a:r>
            <a:r>
              <a:rPr lang="uk-UA" dirty="0" smtClean="0"/>
              <a:t>сприйняття та засвоєння нового матеріалу.</a:t>
            </a:r>
            <a:endParaRPr lang="uk-UA" dirty="0"/>
          </a:p>
        </p:txBody>
      </p:sp>
      <p:pic>
        <p:nvPicPr>
          <p:cNvPr id="2050" name="Picture 2" descr="PC1401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643050"/>
            <a:ext cx="3714776" cy="279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645430"/>
            <a:ext cx="2857520" cy="214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PC140130"/>
          <p:cNvPicPr>
            <a:picLocks noChangeAspect="1" noChangeArrowheads="1"/>
          </p:cNvPicPr>
          <p:nvPr/>
        </p:nvPicPr>
        <p:blipFill>
          <a:blip r:embed="rId5" cstate="print"/>
          <a:srcRect t="-1852" r="17486"/>
          <a:stretch>
            <a:fillRect/>
          </a:stretch>
        </p:blipFill>
        <p:spPr bwMode="auto">
          <a:xfrm>
            <a:off x="428596" y="2357430"/>
            <a:ext cx="250256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Inna\Мои документы\11 клас\Презентації\Фони\рослини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"/>
            <a:ext cx="9144000" cy="685802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6380" y="3214685"/>
            <a:ext cx="3686172" cy="321471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000" b="1" i="1" dirty="0" smtClean="0">
                <a:solidFill>
                  <a:srgbClr val="FFFF00"/>
                </a:solidFill>
              </a:rPr>
              <a:t>Дидактична </a:t>
            </a:r>
          </a:p>
          <a:p>
            <a:pPr algn="ctr">
              <a:buNone/>
            </a:pPr>
            <a:r>
              <a:rPr lang="uk-UA" sz="4000" b="1" i="1" dirty="0" smtClean="0">
                <a:solidFill>
                  <a:srgbClr val="FFFF00"/>
                </a:solidFill>
              </a:rPr>
              <a:t>гра - змагання  </a:t>
            </a:r>
          </a:p>
          <a:p>
            <a:pPr algn="ctr">
              <a:buNone/>
            </a:pPr>
            <a:r>
              <a:rPr lang="uk-UA" sz="4000" b="1" i="1" dirty="0" smtClean="0">
                <a:solidFill>
                  <a:srgbClr val="C00000"/>
                </a:solidFill>
              </a:rPr>
              <a:t>“ Скарбничка знань “</a:t>
            </a:r>
          </a:p>
          <a:p>
            <a:pPr>
              <a:buNone/>
            </a:pPr>
            <a:endParaRPr lang="uk-UA" sz="40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Етап уроку: </a:t>
            </a:r>
            <a:r>
              <a:rPr lang="uk-UA" dirty="0" smtClean="0">
                <a:solidFill>
                  <a:srgbClr val="002060"/>
                </a:solidFill>
              </a:rPr>
              <a:t>узагальнення і систематизація знань </a:t>
            </a:r>
            <a:endParaRPr lang="uk-UA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57158" y="1571612"/>
            <a:ext cx="8501122" cy="2543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kumimoji="0" lang="uk-UA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Тема уроку: </a:t>
            </a:r>
            <a:r>
              <a:rPr lang="uk-UA" sz="3200" b="1" i="1" dirty="0" smtClean="0">
                <a:solidFill>
                  <a:schemeClr val="accent5">
                    <a:lumMod val="50000"/>
                  </a:schemeClr>
                </a:solidFill>
              </a:rPr>
              <a:t>Поведінка комах. Роль комах в екосистемах, їхнє значення для людини. Охорона членистоногих.</a:t>
            </a:r>
            <a:r>
              <a:rPr kumimoji="0" lang="uk-UA" sz="32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26" name="Picture 2" descr="D:\семінар\6190913.gif">
            <a:hlinkClick r:id="rId3" action="ppaction://hlinkpres?slideindex=1&amp;slidetitle=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227" y="3143248"/>
            <a:ext cx="4717277" cy="28955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Inna\Мои документы\11 клас\Презентації\Фони\фони\52319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4514" name="Rectangle 2"/>
          <p:cNvSpPr>
            <a:spLocks noGrp="1"/>
          </p:cNvSpPr>
          <p:nvPr>
            <p:ph type="title"/>
          </p:nvPr>
        </p:nvSpPr>
        <p:spPr>
          <a:xfrm>
            <a:off x="642910" y="142876"/>
            <a:ext cx="8229600" cy="1500174"/>
          </a:xfrm>
        </p:spPr>
        <p:txBody>
          <a:bodyPr>
            <a:normAutofit fontScale="90000"/>
          </a:bodyPr>
          <a:lstStyle/>
          <a:p>
            <a:r>
              <a:rPr lang="uk-UA" sz="3200" b="1" i="1" dirty="0" smtClean="0">
                <a:solidFill>
                  <a:srgbClr val="842993"/>
                </a:solidFill>
                <a:latin typeface="Georgia" pitchFamily="18" charset="0"/>
              </a:rPr>
              <a:t>Відкритий урок</a:t>
            </a:r>
            <a:br>
              <a:rPr lang="uk-UA" sz="3200" b="1" i="1" dirty="0" smtClean="0">
                <a:solidFill>
                  <a:srgbClr val="842993"/>
                </a:solidFill>
                <a:latin typeface="Georgia" pitchFamily="18" charset="0"/>
              </a:rPr>
            </a:br>
            <a:r>
              <a:rPr lang="uk-UA" sz="3200" b="1" i="1" dirty="0" smtClean="0">
                <a:solidFill>
                  <a:srgbClr val="842993"/>
                </a:solidFill>
                <a:latin typeface="Georgia" pitchFamily="18" charset="0"/>
              </a:rPr>
              <a:t>” Загальна характеристика типу Молюски </a:t>
            </a:r>
            <a:r>
              <a:rPr lang="uk-UA" sz="3200" b="1" i="1" dirty="0" smtClean="0">
                <a:solidFill>
                  <a:srgbClr val="842993"/>
                </a:solidFill>
              </a:rPr>
              <a:t>”</a:t>
            </a:r>
            <a:endParaRPr lang="ru-RU" sz="3200" b="1" i="1" dirty="0" smtClean="0">
              <a:solidFill>
                <a:srgbClr val="842993"/>
              </a:solidFill>
            </a:endParaRPr>
          </a:p>
        </p:txBody>
      </p:sp>
      <p:pic>
        <p:nvPicPr>
          <p:cNvPr id="64516" name="Picture 4" descr="DSCN09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628775"/>
            <a:ext cx="248443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DSCN09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643050"/>
            <a:ext cx="242889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 descr="DSCN09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6063" y="3643314"/>
            <a:ext cx="3743325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3132138" y="1785926"/>
            <a:ext cx="3011498" cy="1643074"/>
          </a:xfrm>
          <a:prstGeom prst="rect">
            <a:avLst/>
          </a:prstGeom>
          <a:solidFill>
            <a:srgbClr val="FFFFFF"/>
          </a:solidFill>
          <a:ln w="76200" cmpd="tri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uk-UA" sz="2000" b="1" i="1" dirty="0">
                <a:solidFill>
                  <a:srgbClr val="842993"/>
                </a:solidFill>
              </a:rPr>
              <a:t>Знайти своє </a:t>
            </a:r>
            <a:endParaRPr lang="uk-UA" sz="2000" b="1" i="1" dirty="0" smtClean="0">
              <a:solidFill>
                <a:srgbClr val="842993"/>
              </a:solidFill>
            </a:endParaRPr>
          </a:p>
          <a:p>
            <a:pPr algn="ctr" eaLnBrk="1" hangingPunct="1"/>
            <a:r>
              <a:rPr lang="uk-UA" sz="2000" b="1" i="1" dirty="0" smtClean="0">
                <a:solidFill>
                  <a:srgbClr val="842993"/>
                </a:solidFill>
              </a:rPr>
              <a:t>покликання – </a:t>
            </a:r>
            <a:r>
              <a:rPr lang="uk-UA" sz="2000" b="1" i="1" dirty="0">
                <a:solidFill>
                  <a:srgbClr val="842993"/>
                </a:solidFill>
              </a:rPr>
              <a:t>це джерело </a:t>
            </a:r>
            <a:r>
              <a:rPr lang="uk-UA" sz="2000" b="1" i="1" dirty="0" smtClean="0">
                <a:solidFill>
                  <a:srgbClr val="842993"/>
                </a:solidFill>
              </a:rPr>
              <a:t>щастя</a:t>
            </a:r>
          </a:p>
          <a:p>
            <a:pPr algn="ctr" eaLnBrk="1" hangingPunct="1"/>
            <a:endParaRPr lang="uk-UA" sz="2000" b="1" i="1" dirty="0">
              <a:solidFill>
                <a:srgbClr val="842993"/>
              </a:solidFill>
            </a:endParaRPr>
          </a:p>
          <a:p>
            <a:pPr algn="r" eaLnBrk="1" hangingPunct="1"/>
            <a:r>
              <a:rPr lang="uk-UA" sz="1600" b="1" i="1" dirty="0" smtClean="0">
                <a:solidFill>
                  <a:srgbClr val="842993"/>
                </a:solidFill>
              </a:rPr>
              <a:t>В.Сухомлинський</a:t>
            </a:r>
            <a:endParaRPr lang="ru-RU" sz="1600" b="1" i="1" dirty="0">
              <a:solidFill>
                <a:srgbClr val="842993"/>
              </a:solidFill>
            </a:endParaRPr>
          </a:p>
        </p:txBody>
      </p:sp>
      <p:pic>
        <p:nvPicPr>
          <p:cNvPr id="8" name="Picture 9" descr="Рисунок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5143512"/>
            <a:ext cx="1521747" cy="1404956"/>
          </a:xfrm>
          <a:prstGeom prst="rect">
            <a:avLst/>
          </a:prstGeom>
          <a:noFill/>
        </p:spPr>
      </p:pic>
      <p:pic>
        <p:nvPicPr>
          <p:cNvPr id="9" name="Picture 9" descr="Рисунок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7905" y="5143512"/>
            <a:ext cx="1521747" cy="14049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Documents and Settings\Inna\Мои документы\11 клас\Презентації\Фони\фони\52319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97673"/>
            <a:ext cx="7643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4800" b="1" i="1" dirty="0">
                <a:solidFill>
                  <a:srgbClr val="842993"/>
                </a:solidFill>
                <a:latin typeface="Times New Roman" pitchFamily="18" charset="0"/>
              </a:rPr>
              <a:t>Дослідницькі лабораторії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285860"/>
            <a:ext cx="5429288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800" b="1" i="1" dirty="0">
                <a:solidFill>
                  <a:srgbClr val="FFFF00"/>
                </a:solidFill>
                <a:latin typeface="Times New Roman" pitchFamily="18" charset="0"/>
              </a:rPr>
              <a:t>№1 “ Дослідники – детективи ”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977350"/>
            <a:ext cx="5214974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800" b="1" i="1" dirty="0">
                <a:solidFill>
                  <a:srgbClr val="FFFF00"/>
                </a:solidFill>
                <a:latin typeface="Times New Roman" pitchFamily="18" charset="0"/>
              </a:rPr>
              <a:t>№3 “ Дослідники – екологи ”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2643182"/>
            <a:ext cx="5214974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800" b="1" i="1" dirty="0">
                <a:solidFill>
                  <a:srgbClr val="FFFF00"/>
                </a:solidFill>
                <a:latin typeface="Times New Roman" pitchFamily="18" charset="0"/>
              </a:rPr>
              <a:t>№2 “ Науковці – морфологи ”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5406110"/>
            <a:ext cx="5214974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800" b="1" i="1" dirty="0">
                <a:solidFill>
                  <a:srgbClr val="FFFF00"/>
                </a:solidFill>
                <a:latin typeface="Times New Roman" pitchFamily="18" charset="0"/>
              </a:rPr>
              <a:t>№4 “ Науковці – експерти ”</a:t>
            </a: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428596" y="1857364"/>
            <a:ext cx="6429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</a:rPr>
              <a:t>З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</a:rPr>
              <a:t>`</a:t>
            </a: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</a:rPr>
              <a:t>ясувати різноманітність молюсків,</a:t>
            </a:r>
          </a:p>
          <a:p>
            <a:pPr>
              <a:buFont typeface="Wingdings" pitchFamily="2" charset="2"/>
              <a:buNone/>
            </a:pP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</a:rPr>
              <a:t> дізнатися про пристосування до своїх середовищ існування.</a:t>
            </a:r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357158" y="3273426"/>
            <a:ext cx="4500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</a:rPr>
              <a:t>З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</a:rPr>
              <a:t>`</a:t>
            </a: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</a:rPr>
              <a:t>ясувати особливості будови молюсків.</a:t>
            </a:r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357188" y="4568838"/>
            <a:ext cx="6429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</a:rPr>
              <a:t>З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</a:rPr>
              <a:t>`</a:t>
            </a: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</a:rPr>
              <a:t>ясувати  яке значення в природі і житті людини мають молюски.</a:t>
            </a:r>
          </a:p>
        </p:txBody>
      </p:sp>
      <p:sp>
        <p:nvSpPr>
          <p:cNvPr id="13" name="Прямоугольник 9"/>
          <p:cNvSpPr>
            <a:spLocks noChangeArrowheads="1"/>
          </p:cNvSpPr>
          <p:nvPr/>
        </p:nvSpPr>
        <p:spPr bwMode="auto">
          <a:xfrm>
            <a:off x="357188" y="6059508"/>
            <a:ext cx="6429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</a:rPr>
              <a:t>Знайти докази існування молюсків у минулому і сьогоденні..</a:t>
            </a:r>
          </a:p>
        </p:txBody>
      </p:sp>
      <p:pic>
        <p:nvPicPr>
          <p:cNvPr id="14" name="Picture 2" descr="C:\Users\Танюшка\Desktop\МВМ\урок\n_2007_22_pic0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38" y="3932251"/>
            <a:ext cx="1428750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AG00595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1143000"/>
            <a:ext cx="1468438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BD07220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13" y="5222875"/>
            <a:ext cx="1214437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AG00030_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75" y="2571750"/>
            <a:ext cx="1214438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Inna\Мои документы\11 клас\Презентації\Фони\фони\52319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-500098" y="3571876"/>
            <a:ext cx="9644130" cy="10715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Дидактична гра - змагання  </a:t>
            </a:r>
            <a:r>
              <a:rPr lang="uk-UA" sz="3400" b="1" i="1" dirty="0" smtClean="0">
                <a:solidFill>
                  <a:srgbClr val="CC0099"/>
                </a:solidFill>
              </a:rPr>
              <a:t>“ Молюски “</a:t>
            </a:r>
            <a:endParaRPr lang="uk-UA" sz="3400" b="1" i="1" dirty="0">
              <a:solidFill>
                <a:srgbClr val="CC0099"/>
              </a:solidFill>
            </a:endParaRPr>
          </a:p>
        </p:txBody>
      </p:sp>
      <p:pic>
        <p:nvPicPr>
          <p:cNvPr id="6" name="Picture 29" descr="Копия гигантска тридакт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500570"/>
            <a:ext cx="237490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5892" y="4500570"/>
            <a:ext cx="252095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71868" y="4500570"/>
            <a:ext cx="2000264" cy="1943778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28680" y="-71430"/>
            <a:ext cx="8229600" cy="150019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842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Різнорівнева диференціація</a:t>
            </a:r>
            <a:endParaRPr lang="uk-UA" sz="4800" b="1" dirty="0">
              <a:solidFill>
                <a:srgbClr val="8429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одержимое 6"/>
          <p:cNvSpPr txBox="1">
            <a:spLocks/>
          </p:cNvSpPr>
          <p:nvPr/>
        </p:nvSpPr>
        <p:spPr>
          <a:xfrm>
            <a:off x="0" y="1071570"/>
            <a:ext cx="8786842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28575" algn="just">
              <a:spcBef>
                <a:spcPct val="20000"/>
              </a:spcBef>
            </a:pPr>
            <a:r>
              <a:rPr lang="uk-UA" sz="4400" b="1" i="1" dirty="0" smtClean="0">
                <a:solidFill>
                  <a:srgbClr val="002060"/>
                </a:solidFill>
                <a:latin typeface="Times New Roman" pitchFamily="18" charset="0"/>
              </a:rPr>
              <a:t>Тема уроку: </a:t>
            </a:r>
            <a:r>
              <a:rPr lang="uk-UA" sz="3600" i="1" dirty="0" smtClean="0">
                <a:solidFill>
                  <a:srgbClr val="002060"/>
                </a:solidFill>
                <a:latin typeface="Times New Roman" pitchFamily="18" charset="0"/>
              </a:rPr>
              <a:t>Загальна характеристика типу Молюски. Різноманітність молюсків. Клас Черевоногі.</a:t>
            </a:r>
            <a:endParaRPr kumimoji="0" lang="uk-UA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6"/>
          <p:cNvSpPr txBox="1">
            <a:spLocks/>
          </p:cNvSpPr>
          <p:nvPr/>
        </p:nvSpPr>
        <p:spPr>
          <a:xfrm>
            <a:off x="0" y="2643206"/>
            <a:ext cx="8715404" cy="1000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lvl="0" indent="28575" algn="just">
              <a:spcBef>
                <a:spcPct val="20000"/>
              </a:spcBef>
            </a:pPr>
            <a:r>
              <a:rPr lang="uk-UA" sz="4400" b="1" i="1" dirty="0" smtClean="0">
                <a:solidFill>
                  <a:srgbClr val="002060"/>
                </a:solidFill>
              </a:rPr>
              <a:t>Етап уроку: </a:t>
            </a:r>
            <a:r>
              <a:rPr lang="uk-UA" sz="3900" i="1" dirty="0" smtClean="0">
                <a:solidFill>
                  <a:srgbClr val="002060"/>
                </a:solidFill>
              </a:rPr>
              <a:t>узагальнення і систематизація знань </a:t>
            </a:r>
            <a:endParaRPr kumimoji="0" lang="uk-UA" sz="39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Inna\Мои документы\11 клас\Презентації\Фони\рослини\fokina_l-p-c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62289"/>
          </a:xfrm>
          <a:prstGeom prst="rect">
            <a:avLst/>
          </a:prstGeom>
          <a:noFill/>
        </p:spPr>
      </p:pic>
      <p:sp>
        <p:nvSpPr>
          <p:cNvPr id="4" name="Rectangle 10"/>
          <p:cNvSpPr txBox="1">
            <a:spLocks/>
          </p:cNvSpPr>
          <p:nvPr/>
        </p:nvSpPr>
        <p:spPr>
          <a:xfrm>
            <a:off x="3000364" y="571480"/>
            <a:ext cx="5143536" cy="244951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Моє педагогічне кредо:</a:t>
            </a:r>
            <a:b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“Правил</a:t>
            </a: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ь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 навчає той,</a:t>
            </a:r>
            <a:b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хто навчає цікаво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”</a:t>
            </a:r>
            <a:b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(А.</a:t>
            </a:r>
            <a:r>
              <a:rPr kumimoji="0" lang="uk-UA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Енштейн</a:t>
            </a: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15"/>
          <p:cNvSpPr txBox="1">
            <a:spLocks/>
          </p:cNvSpPr>
          <p:nvPr/>
        </p:nvSpPr>
        <p:spPr>
          <a:xfrm>
            <a:off x="1128746" y="4143380"/>
            <a:ext cx="8229600" cy="2454237"/>
          </a:xfrm>
          <a:prstGeom prst="rect">
            <a:avLst/>
          </a:prstGeo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Науково-методична проблема: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 Впровадження інноваційних технології</a:t>
            </a:r>
            <a:r>
              <a:rPr kumimoji="0" lang="uk-UA" sz="3200" b="1" i="1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навчання  як засіб розвитку</a:t>
            </a:r>
            <a:r>
              <a:rPr kumimoji="0" lang="uk-UA" sz="3200" b="1" i="1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творчої особистості учня ”</a:t>
            </a: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 descr="C:\Documents and Settings\Inna\Мои документы\11 клас\Презентації\Анімація\f_06950d505095748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08469"/>
            <a:ext cx="2643206" cy="286347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J:\Новая папка\Новая папка (2)\0_2c26e_f283ee39_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7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Аукціон знань </a:t>
            </a:r>
            <a:endParaRPr lang="uk-UA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214678" y="1857364"/>
            <a:ext cx="5929322" cy="185738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uk-UA" sz="9600" b="1" i="1" cap="all" dirty="0" smtClean="0">
                <a:ln w="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Impact" pitchFamily="34" charset="0"/>
                <a:hlinkClick r:id="rId3" action="ppaction://hlinkpres?slideindex=1&amp;slidetitle="/>
              </a:rPr>
              <a:t>Молюски</a:t>
            </a:r>
            <a:r>
              <a:rPr lang="uk-UA" sz="9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mpact" pitchFamily="34" charset="0"/>
                <a:hlinkClick r:id="rId3" action="ppaction://hlinkpres?slideindex=1&amp;slidetitle="/>
              </a:rPr>
              <a:t> </a:t>
            </a:r>
            <a:endParaRPr lang="uk-UA" sz="96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Impact" pitchFamily="34" charset="0"/>
            </a:endParaRPr>
          </a:p>
        </p:txBody>
      </p:sp>
      <p:sp>
        <p:nvSpPr>
          <p:cNvPr id="9" name="Дуга 8"/>
          <p:cNvSpPr/>
          <p:nvPr/>
        </p:nvSpPr>
        <p:spPr>
          <a:xfrm>
            <a:off x="1285852" y="1000108"/>
            <a:ext cx="71438" cy="135732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Inna\Мои документы\11 клас\Презентації\Фони\фони\52319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Етап уроку:  </a:t>
            </a:r>
            <a:r>
              <a:rPr lang="uk-UA" dirty="0" smtClean="0"/>
              <a:t>осмислення об*</a:t>
            </a:r>
            <a:r>
              <a:rPr lang="uk-UA" dirty="0" err="1" smtClean="0"/>
              <a:t>єктивних</a:t>
            </a:r>
            <a:r>
              <a:rPr lang="uk-UA" dirty="0" smtClean="0"/>
              <a:t> </a:t>
            </a:r>
            <a:r>
              <a:rPr lang="uk-UA" dirty="0" err="1" smtClean="0"/>
              <a:t>зв</a:t>
            </a:r>
            <a:r>
              <a:rPr lang="uk-UA" dirty="0" smtClean="0"/>
              <a:t>*</a:t>
            </a:r>
            <a:r>
              <a:rPr lang="uk-UA" dirty="0" err="1" smtClean="0"/>
              <a:t>язків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24" name="Содержимое 23"/>
          <p:cNvSpPr>
            <a:spLocks noGrp="1"/>
          </p:cNvSpPr>
          <p:nvPr>
            <p:ph idx="1"/>
          </p:nvPr>
        </p:nvSpPr>
        <p:spPr>
          <a:xfrm>
            <a:off x="200052" y="1571612"/>
            <a:ext cx="8229600" cy="4525963"/>
          </a:xfrm>
        </p:spPr>
        <p:txBody>
          <a:bodyPr/>
          <a:lstStyle/>
          <a:p>
            <a:pPr algn="just"/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</a:rPr>
              <a:t>Лабораторна робота №8. Вивчення зовнішньої будови та способу руху черевоногих молюсків (на прикладі акваріумних видів)</a:t>
            </a:r>
            <a:r>
              <a:rPr lang="uk-UA" dirty="0" smtClean="0">
                <a:solidFill>
                  <a:srgbClr val="002060"/>
                </a:solidFill>
              </a:rPr>
              <a:t>;</a:t>
            </a:r>
            <a:endParaRPr lang="uk-UA" dirty="0"/>
          </a:p>
        </p:txBody>
      </p:sp>
      <p:pic>
        <p:nvPicPr>
          <p:cNvPr id="26" name="Picture 10" descr="C:\Users\Гость\Desktop\Новая папка (2)\uli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656931"/>
            <a:ext cx="3104594" cy="28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://uchni.com.ua/pars_docs/refs/12/11737/11737_html_m71eb16a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22142"/>
            <a:ext cx="4023879" cy="30215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Inna\Мои документы\11 клас\Презентації\Фони\фони\52319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57161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842993"/>
                </a:solidFill>
              </a:rPr>
              <a:t>Диференційовані питання висновку для дослідницьких лабораторій </a:t>
            </a:r>
            <a:endParaRPr lang="uk-UA" b="1" dirty="0">
              <a:solidFill>
                <a:srgbClr val="84299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70" y="1500198"/>
            <a:ext cx="9144000" cy="5715016"/>
          </a:xfrm>
        </p:spPr>
        <p:txBody>
          <a:bodyPr>
            <a:normAutofit lnSpcReduction="10000"/>
          </a:bodyPr>
          <a:lstStyle/>
          <a:p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“ Дослідники – детективи ” </a:t>
            </a:r>
            <a:r>
              <a:rPr lang="uk-UA" b="1" i="1" dirty="0" smtClean="0">
                <a:solidFill>
                  <a:srgbClr val="0070C0"/>
                </a:solidFill>
                <a:latin typeface="Times New Roman" pitchFamily="18" charset="0"/>
              </a:rPr>
              <a:t>– порівняйте форми черепашок і її наявність у черевоногих молюсків.</a:t>
            </a:r>
          </a:p>
          <a:p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“ Науковці – морфологи ” </a:t>
            </a:r>
            <a:r>
              <a:rPr lang="uk-UA" b="1" i="1" dirty="0" smtClean="0">
                <a:solidFill>
                  <a:srgbClr val="0070C0"/>
                </a:solidFill>
                <a:latin typeface="Times New Roman" pitchFamily="18" charset="0"/>
              </a:rPr>
              <a:t>– опишіть пристосування у зовнішній будові черевоногих молюсків до середовища існування.</a:t>
            </a:r>
          </a:p>
          <a:p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“ Дослідники – екологи ” </a:t>
            </a:r>
            <a:r>
              <a:rPr lang="uk-UA" b="1" i="1" dirty="0" smtClean="0">
                <a:solidFill>
                  <a:srgbClr val="0070C0"/>
                </a:solidFill>
                <a:latin typeface="Times New Roman" pitchFamily="18" charset="0"/>
              </a:rPr>
              <a:t>– яке значення мають черевоногі молюски у природі і житті людини.</a:t>
            </a:r>
          </a:p>
          <a:p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“ Науковці – експерти ” </a:t>
            </a:r>
            <a:r>
              <a:rPr lang="uk-UA" b="1" i="1" dirty="0" smtClean="0">
                <a:solidFill>
                  <a:srgbClr val="0070C0"/>
                </a:solidFill>
                <a:latin typeface="Times New Roman" pitchFamily="18" charset="0"/>
              </a:rPr>
              <a:t>– які особливості будови черевоногих молюсків стали доказами існування їх у минулому?  </a:t>
            </a:r>
            <a:endParaRPr lang="uk-UA" dirty="0" smtClean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Inna\Мои документы\11 клас\Презентації\Фони\фони\52319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66" y="71414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842993"/>
                </a:solidFill>
              </a:rPr>
              <a:t>Диференційоване домашнє завдання </a:t>
            </a:r>
            <a:endParaRPr lang="uk-UA" b="1" dirty="0">
              <a:solidFill>
                <a:srgbClr val="84299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06" y="1500174"/>
            <a:ext cx="8572560" cy="1071570"/>
          </a:xfrm>
        </p:spPr>
        <p:txBody>
          <a:bodyPr>
            <a:normAutofit/>
          </a:bodyPr>
          <a:lstStyle/>
          <a:p>
            <a:pPr marL="514350" indent="-514350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Етап уроку: 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домашнє завдання.</a:t>
            </a:r>
            <a:endParaRPr lang="uk-UA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71406" y="2143116"/>
            <a:ext cx="9001156" cy="4572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uk-UA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Вивчити § 28;</a:t>
            </a:r>
          </a:p>
          <a:p>
            <a:pPr marL="514350" marR="0" lvl="0" indent="285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За бажанням: </a:t>
            </a: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Напишіть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біологічний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детектив про </a:t>
            </a:r>
            <a:r>
              <a:rPr kumimoji="0" lang="ru-RU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утворення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пер</a:t>
            </a:r>
            <a:r>
              <a:rPr lang="ru-RU" sz="3200" dirty="0" err="1" smtClean="0">
                <a:solidFill>
                  <a:srgbClr val="002060"/>
                </a:solidFill>
                <a:latin typeface="+mj-lt"/>
              </a:rPr>
              <a:t>лин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у </a:t>
            </a:r>
            <a:r>
              <a:rPr lang="ru-RU" sz="3200" dirty="0" err="1" smtClean="0">
                <a:solidFill>
                  <a:srgbClr val="002060"/>
                </a:solidFill>
                <a:latin typeface="+mj-lt"/>
              </a:rPr>
              <a:t>двостулкових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+mj-lt"/>
              </a:rPr>
              <a:t>молюсках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+mj-lt"/>
              </a:rPr>
              <a:t>Підберіть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+mj-lt"/>
              </a:rPr>
              <a:t>прислів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*я, </a:t>
            </a:r>
            <a:r>
              <a:rPr lang="ru-RU" sz="3200" dirty="0" err="1" smtClean="0">
                <a:solidFill>
                  <a:srgbClr val="002060"/>
                </a:solidFill>
                <a:latin typeface="+mj-lt"/>
              </a:rPr>
              <a:t>приказки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, загадки до теми « </a:t>
            </a:r>
            <a:r>
              <a:rPr lang="ru-RU" sz="3200" dirty="0" err="1" smtClean="0">
                <a:solidFill>
                  <a:srgbClr val="002060"/>
                </a:solidFill>
                <a:latin typeface="+mj-lt"/>
              </a:rPr>
              <a:t>Молюски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»</a:t>
            </a:r>
            <a:r>
              <a:rPr lang="uk-UA" sz="3200" dirty="0" smtClean="0"/>
              <a:t>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Знайдіть</a:t>
            </a:r>
            <a:r>
              <a:rPr kumimoji="0" lang="uk-UA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uk-UA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цікавинки</a:t>
            </a:r>
            <a:r>
              <a:rPr kumimoji="0" lang="uk-UA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про особливості життєдіяльності молюсків.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074" name="Picture 2" descr="D:\семінар\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104902"/>
            <a:ext cx="2186889" cy="22526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Inna\Мои документы\11 клас\Презентації\Фони\рослини\35518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7586" name="Rectangle 2"/>
          <p:cNvSpPr>
            <a:spLocks noGrp="1"/>
          </p:cNvSpPr>
          <p:nvPr>
            <p:ph type="title"/>
          </p:nvPr>
        </p:nvSpPr>
        <p:spPr>
          <a:xfrm>
            <a:off x="642910" y="274638"/>
            <a:ext cx="7715304" cy="1143000"/>
          </a:xfrm>
        </p:spPr>
        <p:txBody>
          <a:bodyPr>
            <a:normAutofit/>
          </a:bodyPr>
          <a:lstStyle/>
          <a:p>
            <a:r>
              <a:rPr lang="uk-UA" sz="3000" b="1" i="1" dirty="0" smtClean="0">
                <a:solidFill>
                  <a:schemeClr val="accent3">
                    <a:lumMod val="50000"/>
                  </a:schemeClr>
                </a:solidFill>
              </a:rPr>
              <a:t>Дослід – найкраща вправа для людської логіки.    (К.Д.Ушинський)</a:t>
            </a:r>
            <a:endParaRPr lang="ru-RU" sz="3000" b="1" i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7587" name="Picture 3" descr="IMG_725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4827" y="1500174"/>
            <a:ext cx="2538413" cy="3384550"/>
          </a:xfrm>
        </p:spPr>
      </p:pic>
      <p:pic>
        <p:nvPicPr>
          <p:cNvPr id="67588" name="Picture 4" descr="IMG_72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484313"/>
            <a:ext cx="2232025" cy="258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 descr="IMG_72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412875"/>
            <a:ext cx="264795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 descr="PC16007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4212613"/>
            <a:ext cx="3429024" cy="250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Inna\Мои документы\11 клас\Презентації\Фони\рослини\07258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29555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4929190" y="4000504"/>
            <a:ext cx="3786214" cy="14287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8596" y="4000504"/>
            <a:ext cx="3786214" cy="14287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58204" cy="1428752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n w="1905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Сходинка до майстерності</a:t>
            </a:r>
            <a:endParaRPr lang="uk-UA" sz="5400" b="1" dirty="0">
              <a:ln w="1905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Содержимое 4"/>
          <p:cNvSpPr txBox="1">
            <a:spLocks/>
          </p:cNvSpPr>
          <p:nvPr/>
        </p:nvSpPr>
        <p:spPr>
          <a:xfrm>
            <a:off x="71406" y="4143381"/>
            <a:ext cx="4572032" cy="10715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</a:rPr>
              <a:t>Теоретичні знання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</a:rPr>
              <a:t>свого предмета</a:t>
            </a:r>
            <a:endParaRPr kumimoji="0" lang="uk-U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4486332" y="4143381"/>
            <a:ext cx="4729138" cy="1071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Володіння методикою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000" b="0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викладання</a:t>
            </a:r>
            <a:endParaRPr kumimoji="0" lang="uk-UA" sz="3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7079883">
            <a:off x="1845265" y="3140993"/>
            <a:ext cx="1268970" cy="504574"/>
          </a:xfrm>
          <a:prstGeom prst="stripedRightArrow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488" y="1714488"/>
            <a:ext cx="3571900" cy="107157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488" y="1714488"/>
            <a:ext cx="3643338" cy="92869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dirty="0" smtClean="0">
                <a:solidFill>
                  <a:schemeClr val="bg1"/>
                </a:solidFill>
              </a:rPr>
              <a:t>Самоосвіта </a:t>
            </a:r>
            <a:endParaRPr lang="uk-UA" sz="5400" dirty="0">
              <a:solidFill>
                <a:schemeClr val="bg1"/>
              </a:solidFill>
            </a:endParaRPr>
          </a:p>
        </p:txBody>
      </p:sp>
      <p:sp>
        <p:nvSpPr>
          <p:cNvPr id="14" name="Штриховая стрелка вправо 13"/>
          <p:cNvSpPr/>
          <p:nvPr/>
        </p:nvSpPr>
        <p:spPr>
          <a:xfrm rot="3593806">
            <a:off x="6187105" y="3140994"/>
            <a:ext cx="1268970" cy="504574"/>
          </a:xfrm>
          <a:prstGeom prst="stripedRightArrow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Inna\Мои документы\11 клас\Презентації\Фони\фони\79038204.jpg"/>
          <p:cNvPicPr>
            <a:picLocks noChangeAspect="1" noChangeArrowheads="1"/>
          </p:cNvPicPr>
          <p:nvPr/>
        </p:nvPicPr>
        <p:blipFill>
          <a:blip r:embed="rId2" cstate="print"/>
          <a:srcRect b="4166"/>
          <a:stretch>
            <a:fillRect/>
          </a:stretch>
        </p:blipFill>
        <p:spPr bwMode="auto">
          <a:xfrm>
            <a:off x="0" y="0"/>
            <a:ext cx="9112360" cy="6858000"/>
          </a:xfrm>
          <a:prstGeom prst="rect">
            <a:avLst/>
          </a:prstGeom>
          <a:noFill/>
        </p:spPr>
      </p:pic>
      <p:sp>
        <p:nvSpPr>
          <p:cNvPr id="8806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i="1" dirty="0" err="1" smtClean="0">
                <a:solidFill>
                  <a:srgbClr val="FFDDFF"/>
                </a:solidFill>
                <a:latin typeface="Georgia" pitchFamily="18" charset="0"/>
              </a:rPr>
              <a:t>Орга</a:t>
            </a:r>
            <a:r>
              <a:rPr lang="uk-UA" sz="3600" b="1" i="1" dirty="0" smtClean="0">
                <a:solidFill>
                  <a:srgbClr val="FFDDFF"/>
                </a:solidFill>
                <a:latin typeface="Georgia" pitchFamily="18" charset="0"/>
              </a:rPr>
              <a:t> </a:t>
            </a:r>
            <a:r>
              <a:rPr lang="uk-UA" sz="3600" b="1" i="1" dirty="0" err="1" smtClean="0">
                <a:solidFill>
                  <a:srgbClr val="FF6699"/>
                </a:solidFill>
                <a:latin typeface="Georgia" pitchFamily="18" charset="0"/>
              </a:rPr>
              <a:t>нізація</a:t>
            </a:r>
            <a:r>
              <a:rPr lang="uk-UA" sz="3600" b="1" i="1" dirty="0" smtClean="0">
                <a:solidFill>
                  <a:srgbClr val="FF6699"/>
                </a:solidFill>
                <a:latin typeface="Georgia" pitchFamily="18" charset="0"/>
              </a:rPr>
              <a:t> і проведення засідань </a:t>
            </a:r>
            <a:r>
              <a:rPr lang="uk-UA" sz="3600" b="1" i="1" dirty="0" err="1" smtClean="0">
                <a:solidFill>
                  <a:srgbClr val="FFDDFF"/>
                </a:solidFill>
                <a:latin typeface="Georgia" pitchFamily="18" charset="0"/>
              </a:rPr>
              <a:t>шк</a:t>
            </a:r>
            <a:r>
              <a:rPr lang="uk-UA" sz="3600" b="1" i="1" dirty="0" smtClean="0">
                <a:solidFill>
                  <a:srgbClr val="FFDDFF"/>
                </a:solidFill>
                <a:latin typeface="Georgia" pitchFamily="18" charset="0"/>
              </a:rPr>
              <a:t> </a:t>
            </a:r>
            <a:r>
              <a:rPr lang="uk-UA" sz="3600" b="1" i="1" dirty="0" err="1" smtClean="0">
                <a:solidFill>
                  <a:srgbClr val="FF6699"/>
                </a:solidFill>
                <a:latin typeface="Georgia" pitchFamily="18" charset="0"/>
              </a:rPr>
              <a:t>ільної</a:t>
            </a:r>
            <a:r>
              <a:rPr lang="uk-UA" sz="3600" b="1" i="1" dirty="0" smtClean="0">
                <a:solidFill>
                  <a:srgbClr val="FF6699"/>
                </a:solidFill>
                <a:latin typeface="Georgia" pitchFamily="18" charset="0"/>
              </a:rPr>
              <a:t> методичної комісії</a:t>
            </a:r>
            <a:endParaRPr lang="ru-RU" sz="3600" b="1" i="1" dirty="0" smtClean="0">
              <a:solidFill>
                <a:srgbClr val="FF6699"/>
              </a:solidFill>
              <a:latin typeface="Georgia" pitchFamily="18" charset="0"/>
            </a:endParaRPr>
          </a:p>
        </p:txBody>
      </p:sp>
      <p:pic>
        <p:nvPicPr>
          <p:cNvPr id="88067" name="Picture 3" descr="DSC_04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1557337"/>
            <a:ext cx="3351242" cy="4989919"/>
          </a:xfrm>
          <a:prstGeom prst="rect">
            <a:avLst/>
          </a:prstGeom>
          <a:noFill/>
        </p:spPr>
      </p:pic>
      <p:sp>
        <p:nvSpPr>
          <p:cNvPr id="88068" name="Rectangle 4"/>
          <p:cNvSpPr>
            <a:spLocks/>
          </p:cNvSpPr>
          <p:nvPr/>
        </p:nvSpPr>
        <p:spPr bwMode="auto">
          <a:xfrm>
            <a:off x="4071934" y="1428736"/>
            <a:ext cx="4786346" cy="54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uk-UA" sz="2800" b="1" i="1" dirty="0">
                <a:solidFill>
                  <a:srgbClr val="FF6699"/>
                </a:solidFill>
              </a:rPr>
              <a:t>Доповіді</a:t>
            </a:r>
            <a:r>
              <a:rPr lang="uk-UA" sz="2800" b="1" i="1" dirty="0" smtClean="0">
                <a:solidFill>
                  <a:srgbClr val="FF6699"/>
                </a:solidFill>
              </a:rPr>
              <a:t>:</a:t>
            </a:r>
          </a:p>
          <a:p>
            <a:pPr algn="just">
              <a:buFont typeface="Arial" pitchFamily="34" charset="0"/>
              <a:buChar char="•"/>
            </a:pPr>
            <a:r>
              <a:rPr lang="uk-UA" sz="2800" b="1" i="1" dirty="0" smtClean="0">
                <a:solidFill>
                  <a:srgbClr val="990000"/>
                </a:solidFill>
              </a:rPr>
              <a:t> </a:t>
            </a:r>
            <a:r>
              <a:rPr lang="uk-UA" sz="2800" b="1" i="1" dirty="0" err="1" smtClean="0">
                <a:solidFill>
                  <a:srgbClr val="990000"/>
                </a:solidFill>
              </a:rPr>
              <a:t>“</a:t>
            </a:r>
            <a:r>
              <a:rPr lang="uk-UA" sz="2800" b="1" i="1" dirty="0" err="1">
                <a:solidFill>
                  <a:srgbClr val="990000"/>
                </a:solidFill>
              </a:rPr>
              <a:t>Сучасні</a:t>
            </a:r>
            <a:r>
              <a:rPr lang="uk-UA" sz="2800" b="1" i="1" dirty="0">
                <a:solidFill>
                  <a:srgbClr val="990000"/>
                </a:solidFill>
              </a:rPr>
              <a:t> проблеми методики викладання </a:t>
            </a:r>
            <a:r>
              <a:rPr lang="uk-UA" sz="2800" b="1" i="1" dirty="0" err="1">
                <a:solidFill>
                  <a:srgbClr val="990000"/>
                </a:solidFill>
              </a:rPr>
              <a:t>біології</a:t>
            </a:r>
            <a:r>
              <a:rPr lang="uk-UA" sz="2800" b="1" i="1" dirty="0" err="1" smtClean="0">
                <a:solidFill>
                  <a:srgbClr val="990000"/>
                </a:solidFill>
              </a:rPr>
              <a:t>”</a:t>
            </a:r>
            <a:r>
              <a:rPr lang="uk-UA" sz="2800" b="1" i="1" dirty="0" smtClean="0">
                <a:solidFill>
                  <a:srgbClr val="990000"/>
                </a:solidFill>
              </a:rPr>
              <a:t>,</a:t>
            </a:r>
          </a:p>
          <a:p>
            <a:pPr algn="just">
              <a:buFont typeface="Arial" pitchFamily="34" charset="0"/>
              <a:buChar char="•"/>
            </a:pPr>
            <a:r>
              <a:rPr lang="uk-UA" sz="2800" b="1" i="1" dirty="0" smtClean="0">
                <a:solidFill>
                  <a:srgbClr val="990000"/>
                </a:solidFill>
              </a:rPr>
              <a:t> </a:t>
            </a:r>
            <a:r>
              <a:rPr lang="uk-UA" sz="2800" b="1" i="1" dirty="0" err="1" smtClean="0">
                <a:solidFill>
                  <a:srgbClr val="990000"/>
                </a:solidFill>
              </a:rPr>
              <a:t>”</a:t>
            </a:r>
            <a:r>
              <a:rPr lang="uk-UA" sz="2800" b="1" i="1" dirty="0" err="1">
                <a:solidFill>
                  <a:srgbClr val="990000"/>
                </a:solidFill>
              </a:rPr>
              <a:t>Термінологічна</a:t>
            </a:r>
            <a:r>
              <a:rPr lang="uk-UA" sz="2800" b="1" i="1" dirty="0">
                <a:solidFill>
                  <a:srgbClr val="990000"/>
                </a:solidFill>
              </a:rPr>
              <a:t> робота на уроках </a:t>
            </a:r>
            <a:r>
              <a:rPr lang="uk-UA" sz="2800" b="1" i="1" dirty="0" err="1">
                <a:solidFill>
                  <a:srgbClr val="990000"/>
                </a:solidFill>
              </a:rPr>
              <a:t>біології</a:t>
            </a:r>
            <a:r>
              <a:rPr lang="uk-UA" sz="2800" b="1" i="1" dirty="0" err="1" smtClean="0">
                <a:solidFill>
                  <a:srgbClr val="990000"/>
                </a:solidFill>
              </a:rPr>
              <a:t>”</a:t>
            </a:r>
            <a:r>
              <a:rPr lang="uk-UA" sz="2800" b="1" i="1" dirty="0" smtClean="0">
                <a:solidFill>
                  <a:srgbClr val="990000"/>
                </a:solidFill>
              </a:rPr>
              <a:t>,</a:t>
            </a:r>
          </a:p>
          <a:p>
            <a:pPr algn="just">
              <a:buFont typeface="Arial" pitchFamily="34" charset="0"/>
              <a:buChar char="•"/>
            </a:pPr>
            <a:r>
              <a:rPr lang="uk-UA" sz="2800" b="1" i="1" dirty="0" smtClean="0">
                <a:solidFill>
                  <a:srgbClr val="990000"/>
                </a:solidFill>
              </a:rPr>
              <a:t> </a:t>
            </a:r>
            <a:r>
              <a:rPr lang="uk-UA" sz="2800" b="1" i="1" dirty="0" err="1" smtClean="0">
                <a:solidFill>
                  <a:srgbClr val="990000"/>
                </a:solidFill>
              </a:rPr>
              <a:t>“</a:t>
            </a:r>
            <a:r>
              <a:rPr lang="uk-UA" sz="2800" b="1" i="1" dirty="0" err="1">
                <a:solidFill>
                  <a:srgbClr val="990000"/>
                </a:solidFill>
              </a:rPr>
              <a:t>Роль</a:t>
            </a:r>
            <a:r>
              <a:rPr lang="uk-UA" sz="2800" b="1" i="1" dirty="0">
                <a:solidFill>
                  <a:srgbClr val="990000"/>
                </a:solidFill>
              </a:rPr>
              <a:t> біологічних екскурсій у вивченні </a:t>
            </a:r>
            <a:r>
              <a:rPr lang="uk-UA" sz="2800" b="1" i="1" dirty="0" err="1">
                <a:solidFill>
                  <a:srgbClr val="990000"/>
                </a:solidFill>
              </a:rPr>
              <a:t>біології</a:t>
            </a:r>
            <a:r>
              <a:rPr lang="uk-UA" sz="2800" b="1" i="1" dirty="0" err="1" smtClean="0">
                <a:solidFill>
                  <a:srgbClr val="990000"/>
                </a:solidFill>
              </a:rPr>
              <a:t>”</a:t>
            </a:r>
            <a:endParaRPr lang="uk-UA" sz="2800" b="1" i="1" dirty="0" smtClean="0">
              <a:solidFill>
                <a:srgbClr val="99000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uk-UA" sz="2800" b="1" i="1" dirty="0" smtClean="0">
                <a:solidFill>
                  <a:srgbClr val="990000"/>
                </a:solidFill>
                <a:hlinkClick r:id="rId4" action="ppaction://hlinkpres?slideindex=1&amp;slidetitle="/>
              </a:rPr>
              <a:t> Огляд заходів до проведення інтерактивного </a:t>
            </a:r>
            <a:r>
              <a:rPr lang="uk-UA" sz="2800" b="1" i="1" dirty="0" err="1" smtClean="0">
                <a:solidFill>
                  <a:srgbClr val="990000"/>
                </a:solidFill>
                <a:hlinkClick r:id="rId4" action="ppaction://hlinkpres?slideindex=1&amp;slidetitle="/>
              </a:rPr>
              <a:t>екобіохімдня</a:t>
            </a:r>
            <a:endParaRPr lang="uk-UA" sz="2800" b="1" i="1" dirty="0" smtClean="0">
              <a:solidFill>
                <a:srgbClr val="990000"/>
              </a:solidFill>
            </a:endParaRPr>
          </a:p>
          <a:p>
            <a:pPr algn="just"/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Inna\Мои документы\11 клас\Презентації\Фони\фони\79038204.jpg"/>
          <p:cNvPicPr>
            <a:picLocks noChangeAspect="1" noChangeArrowheads="1"/>
          </p:cNvPicPr>
          <p:nvPr/>
        </p:nvPicPr>
        <p:blipFill>
          <a:blip r:embed="rId2" cstate="print"/>
          <a:srcRect b="4166"/>
          <a:stretch>
            <a:fillRect/>
          </a:stretch>
        </p:blipFill>
        <p:spPr bwMode="auto">
          <a:xfrm>
            <a:off x="0" y="0"/>
            <a:ext cx="9112360" cy="6858000"/>
          </a:xfrm>
          <a:prstGeom prst="rect">
            <a:avLst/>
          </a:prstGeom>
          <a:noFill/>
        </p:spPr>
      </p:pic>
      <p:pic>
        <p:nvPicPr>
          <p:cNvPr id="2050" name="Picture 2" descr="F:\ФОТКИ\ВІТАЛІК\Отсканировано 25.11.2011 12-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4678" y="3016423"/>
            <a:ext cx="5428892" cy="3627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</a:extLst>
        </p:spPr>
      </p:pic>
      <p:sp>
        <p:nvSpPr>
          <p:cNvPr id="78850" name="Rectangle 2"/>
          <p:cNvSpPr>
            <a:spLocks noGrp="1"/>
          </p:cNvSpPr>
          <p:nvPr>
            <p:ph type="title"/>
          </p:nvPr>
        </p:nvSpPr>
        <p:spPr>
          <a:xfrm>
            <a:off x="1285852" y="-142900"/>
            <a:ext cx="8229600" cy="1143000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FF6699"/>
                </a:solidFill>
                <a:latin typeface="Georgia" pitchFamily="18" charset="0"/>
              </a:rPr>
              <a:t>Виступи на шкільних педрадах</a:t>
            </a:r>
            <a:endParaRPr lang="ru-RU" sz="3200" b="1" i="1" dirty="0" smtClean="0">
              <a:solidFill>
                <a:srgbClr val="FF6699"/>
              </a:solidFill>
              <a:latin typeface="Georgia" pitchFamily="18" charset="0"/>
            </a:endParaRPr>
          </a:p>
        </p:txBody>
      </p:sp>
      <p:sp>
        <p:nvSpPr>
          <p:cNvPr id="78852" name="Rectangle 4"/>
          <p:cNvSpPr>
            <a:spLocks/>
          </p:cNvSpPr>
          <p:nvPr/>
        </p:nvSpPr>
        <p:spPr bwMode="auto">
          <a:xfrm>
            <a:off x="5857884" y="692150"/>
            <a:ext cx="2928958" cy="566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000" b="1" i="1" dirty="0" err="1">
                <a:solidFill>
                  <a:srgbClr val="990000"/>
                </a:solidFill>
              </a:rPr>
              <a:t>“Адаптація</a:t>
            </a:r>
            <a:r>
              <a:rPr lang="uk-UA" sz="2000" b="1" i="1" dirty="0">
                <a:solidFill>
                  <a:srgbClr val="990000"/>
                </a:solidFill>
              </a:rPr>
              <a:t> учнів 5-их класів “</a:t>
            </a:r>
            <a:br>
              <a:rPr lang="uk-UA" sz="2000" b="1" i="1" dirty="0">
                <a:solidFill>
                  <a:srgbClr val="990000"/>
                </a:solidFill>
              </a:rPr>
            </a:br>
            <a:r>
              <a:rPr lang="uk-UA" sz="2000" b="1" i="1" dirty="0">
                <a:solidFill>
                  <a:srgbClr val="990000"/>
                </a:solidFill>
              </a:rPr>
              <a:t/>
            </a:r>
            <a:br>
              <a:rPr lang="uk-UA" sz="2000" b="1" i="1" dirty="0">
                <a:solidFill>
                  <a:srgbClr val="990000"/>
                </a:solidFill>
              </a:rPr>
            </a:br>
            <a:r>
              <a:rPr lang="uk-UA" sz="2000" b="1" i="1" dirty="0">
                <a:solidFill>
                  <a:srgbClr val="990000"/>
                </a:solidFill>
              </a:rPr>
              <a:t/>
            </a:r>
            <a:br>
              <a:rPr lang="uk-UA" sz="2000" b="1" i="1" dirty="0">
                <a:solidFill>
                  <a:srgbClr val="990000"/>
                </a:solidFill>
              </a:rPr>
            </a:br>
            <a:r>
              <a:rPr lang="uk-UA" sz="2000" b="1" i="1" dirty="0">
                <a:solidFill>
                  <a:srgbClr val="990000"/>
                </a:solidFill>
              </a:rPr>
              <a:t>«Розвиток здібностей учнів школи шляхом залучення їх до участі в конкурсах, олімпіадах, роботі гуртків, клубів, товариств, студій</a:t>
            </a:r>
            <a:r>
              <a:rPr lang="uk-UA" sz="2000" b="1" i="1" dirty="0" smtClean="0">
                <a:solidFill>
                  <a:srgbClr val="990000"/>
                </a:solidFill>
              </a:rPr>
              <a:t>.»</a:t>
            </a:r>
          </a:p>
          <a:p>
            <a:pPr algn="ctr">
              <a:buFontTx/>
              <a:buChar char="•"/>
            </a:pPr>
            <a:endParaRPr lang="ru-RU" sz="2000" b="1" i="1" dirty="0" smtClean="0">
              <a:solidFill>
                <a:srgbClr val="990000"/>
              </a:solidFill>
            </a:endParaRPr>
          </a:p>
          <a:p>
            <a:pPr algn="ctr">
              <a:buFontTx/>
              <a:buChar char="•"/>
            </a:pPr>
            <a:endParaRPr lang="ru-RU" sz="2000" b="1" i="1" dirty="0" smtClean="0">
              <a:solidFill>
                <a:srgbClr val="990000"/>
              </a:solidFill>
            </a:endParaRPr>
          </a:p>
          <a:p>
            <a:pPr algn="ctr"/>
            <a:r>
              <a:rPr lang="ru-RU" sz="2000" b="1" i="1" dirty="0" err="1" smtClean="0">
                <a:solidFill>
                  <a:srgbClr val="990000"/>
                </a:solidFill>
                <a:hlinkClick r:id="rId4" action="ppaction://hlinkpres?slideindex=1&amp;slidetitle="/>
              </a:rPr>
              <a:t>Вдосконалення</a:t>
            </a:r>
            <a:r>
              <a:rPr lang="ru-RU" sz="2000" b="1" i="1" dirty="0" smtClean="0">
                <a:solidFill>
                  <a:srgbClr val="990000"/>
                </a:solidFill>
                <a:hlinkClick r:id="rId4" action="ppaction://hlinkpres?slideindex=1&amp;slidetitle="/>
              </a:rPr>
              <a:t> </a:t>
            </a:r>
            <a:r>
              <a:rPr lang="ru-RU" sz="2000" b="1" i="1" dirty="0" err="1" smtClean="0">
                <a:solidFill>
                  <a:srgbClr val="990000"/>
                </a:solidFill>
                <a:hlinkClick r:id="rId4" action="ppaction://hlinkpres?slideindex=1&amp;slidetitle="/>
              </a:rPr>
              <a:t>і</a:t>
            </a:r>
            <a:r>
              <a:rPr lang="ru-RU" sz="2000" b="1" i="1" dirty="0" smtClean="0">
                <a:solidFill>
                  <a:srgbClr val="990000"/>
                </a:solidFill>
                <a:hlinkClick r:id="rId4" action="ppaction://hlinkpres?slideindex=1&amp;slidetitle="/>
              </a:rPr>
              <a:t> </a:t>
            </a:r>
            <a:r>
              <a:rPr lang="ru-RU" sz="2000" b="1" i="1" dirty="0" err="1" smtClean="0">
                <a:solidFill>
                  <a:srgbClr val="990000"/>
                </a:solidFill>
                <a:hlinkClick r:id="rId4" action="ppaction://hlinkpres?slideindex=1&amp;slidetitle="/>
              </a:rPr>
              <a:t>презентація</a:t>
            </a:r>
            <a:r>
              <a:rPr lang="ru-RU" sz="2000" b="1" i="1" dirty="0" smtClean="0">
                <a:solidFill>
                  <a:srgbClr val="990000"/>
                </a:solidFill>
                <a:hlinkClick r:id="rId4" action="ppaction://hlinkpres?slideindex=1&amp;slidetitle="/>
              </a:rPr>
              <a:t> </a:t>
            </a:r>
            <a:r>
              <a:rPr lang="ru-RU" sz="2000" b="1" i="1" dirty="0" err="1" smtClean="0">
                <a:solidFill>
                  <a:srgbClr val="990000"/>
                </a:solidFill>
                <a:hlinkClick r:id="rId4" action="ppaction://hlinkpres?slideindex=1&amp;slidetitle="/>
              </a:rPr>
              <a:t>фахової</a:t>
            </a:r>
            <a:r>
              <a:rPr lang="ru-RU" sz="2000" b="1" i="1" dirty="0" smtClean="0">
                <a:solidFill>
                  <a:srgbClr val="990000"/>
                </a:solidFill>
                <a:hlinkClick r:id="rId4" action="ppaction://hlinkpres?slideindex=1&amp;slidetitle="/>
              </a:rPr>
              <a:t> </a:t>
            </a:r>
            <a:r>
              <a:rPr lang="ru-RU" sz="2000" b="1" i="1" dirty="0" err="1" smtClean="0">
                <a:solidFill>
                  <a:srgbClr val="990000"/>
                </a:solidFill>
                <a:hlinkClick r:id="rId4" action="ppaction://hlinkpres?slideindex=1&amp;slidetitle="/>
              </a:rPr>
              <a:t>компетентності</a:t>
            </a:r>
            <a:r>
              <a:rPr lang="ru-RU" sz="2000" b="1" i="1" dirty="0" smtClean="0">
                <a:solidFill>
                  <a:srgbClr val="990000"/>
                </a:solidFill>
                <a:hlinkClick r:id="rId4" action="ppaction://hlinkpres?slideindex=1&amp;slidetitle="/>
              </a:rPr>
              <a:t>  </a:t>
            </a:r>
            <a:r>
              <a:rPr lang="ru-RU" sz="2000" b="1" i="1" dirty="0" err="1" smtClean="0">
                <a:solidFill>
                  <a:srgbClr val="990000"/>
                </a:solidFill>
                <a:hlinkClick r:id="rId4" action="ppaction://hlinkpres?slideindex=1&amp;slidetitle="/>
              </a:rPr>
              <a:t>вчителя</a:t>
            </a:r>
            <a:r>
              <a:rPr lang="ru-RU" sz="2000" b="1" i="1" dirty="0" smtClean="0">
                <a:solidFill>
                  <a:srgbClr val="990000"/>
                </a:solidFill>
                <a:hlinkClick r:id="rId4" action="ppaction://hlinkpres?slideindex=1&amp;slidetitle="/>
              </a:rPr>
              <a:t> </a:t>
            </a:r>
            <a:r>
              <a:rPr lang="ru-RU" sz="2000" b="1" i="1" dirty="0" err="1" smtClean="0">
                <a:solidFill>
                  <a:srgbClr val="990000"/>
                </a:solidFill>
                <a:hlinkClick r:id="rId4" action="ppaction://hlinkpres?slideindex=1&amp;slidetitle="/>
              </a:rPr>
              <a:t>природничих</a:t>
            </a:r>
            <a:r>
              <a:rPr lang="ru-RU" sz="2000" b="1" i="1" dirty="0" smtClean="0">
                <a:solidFill>
                  <a:srgbClr val="990000"/>
                </a:solidFill>
                <a:hlinkClick r:id="rId4" action="ppaction://hlinkpres?slideindex=1&amp;slidetitle="/>
              </a:rPr>
              <a:t> </a:t>
            </a:r>
            <a:r>
              <a:rPr lang="ru-RU" sz="2000" b="1" i="1" dirty="0" err="1" smtClean="0">
                <a:solidFill>
                  <a:srgbClr val="990000"/>
                </a:solidFill>
                <a:hlinkClick r:id="rId4" action="ppaction://hlinkpres?slideindex=1&amp;slidetitle="/>
              </a:rPr>
              <a:t>дисциплін</a:t>
            </a:r>
            <a:endParaRPr lang="ru-RU" sz="2000" b="1" i="1" dirty="0">
              <a:solidFill>
                <a:srgbClr val="990000"/>
              </a:solidFill>
            </a:endParaRPr>
          </a:p>
        </p:txBody>
      </p:sp>
      <p:pic>
        <p:nvPicPr>
          <p:cNvPr id="78854" name="Picture 6" descr="Рисунок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9" y="714356"/>
            <a:ext cx="5078442" cy="21605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Inna\Мои документы\11 клас\Презентації\Фони\фони\79038204.jpg"/>
          <p:cNvPicPr>
            <a:picLocks noChangeAspect="1" noChangeArrowheads="1"/>
          </p:cNvPicPr>
          <p:nvPr/>
        </p:nvPicPr>
        <p:blipFill>
          <a:blip r:embed="rId2" cstate="print"/>
          <a:srcRect b="4166"/>
          <a:stretch>
            <a:fillRect/>
          </a:stretch>
        </p:blipFill>
        <p:spPr bwMode="auto">
          <a:xfrm>
            <a:off x="0" y="0"/>
            <a:ext cx="9112360" cy="6858000"/>
          </a:xfrm>
          <a:prstGeom prst="rect">
            <a:avLst/>
          </a:prstGeom>
          <a:noFill/>
        </p:spPr>
      </p:pic>
      <p:sp>
        <p:nvSpPr>
          <p:cNvPr id="93186" name="Rectangle 2"/>
          <p:cNvSpPr>
            <a:spLocks noGrp="1"/>
          </p:cNvSpPr>
          <p:nvPr>
            <p:ph type="title"/>
          </p:nvPr>
        </p:nvSpPr>
        <p:spPr>
          <a:xfrm>
            <a:off x="1285852" y="0"/>
            <a:ext cx="8229600" cy="1643050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rgbClr val="FF6699"/>
                </a:solidFill>
                <a:latin typeface="Georgia" pitchFamily="18" charset="0"/>
              </a:rPr>
              <a:t>Участь у Всеукраїнському конкурсі </a:t>
            </a:r>
            <a:r>
              <a:rPr lang="uk-UA" sz="2800" b="1" i="1" dirty="0" err="1" smtClean="0">
                <a:solidFill>
                  <a:srgbClr val="FF6699"/>
                </a:solidFill>
                <a:latin typeface="Georgia" pitchFamily="18" charset="0"/>
              </a:rPr>
              <a:t>“Учитель</a:t>
            </a:r>
            <a:r>
              <a:rPr lang="uk-UA" sz="2800" b="1" i="1" dirty="0" smtClean="0">
                <a:solidFill>
                  <a:srgbClr val="FF6699"/>
                </a:solidFill>
                <a:latin typeface="Georgia" pitchFamily="18" charset="0"/>
              </a:rPr>
              <a:t> року – 2012”</a:t>
            </a:r>
            <a:br>
              <a:rPr lang="uk-UA" sz="2800" b="1" i="1" dirty="0" smtClean="0">
                <a:solidFill>
                  <a:srgbClr val="FF6699"/>
                </a:solidFill>
                <a:latin typeface="Georgia" pitchFamily="18" charset="0"/>
              </a:rPr>
            </a:br>
            <a:r>
              <a:rPr lang="uk-UA" sz="2800" b="1" i="1" dirty="0" smtClean="0">
                <a:solidFill>
                  <a:srgbClr val="FF6699"/>
                </a:solidFill>
                <a:latin typeface="Georgia" pitchFamily="18" charset="0"/>
              </a:rPr>
              <a:t>Номінація </a:t>
            </a:r>
            <a:r>
              <a:rPr lang="uk-UA" sz="2800" b="1" i="1" dirty="0" err="1" smtClean="0">
                <a:solidFill>
                  <a:srgbClr val="FF6699"/>
                </a:solidFill>
                <a:latin typeface="Georgia" pitchFamily="18" charset="0"/>
              </a:rPr>
              <a:t>“Біологія”</a:t>
            </a:r>
            <a:endParaRPr lang="ru-RU" sz="2800" b="1" i="1" dirty="0" smtClean="0">
              <a:solidFill>
                <a:srgbClr val="FF6699"/>
              </a:solidFill>
              <a:latin typeface="Georgia" pitchFamily="18" charset="0"/>
            </a:endParaRPr>
          </a:p>
        </p:txBody>
      </p:sp>
      <p:pic>
        <p:nvPicPr>
          <p:cNvPr id="93188" name="Picture 4" descr="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4076700"/>
            <a:ext cx="3087688" cy="2316163"/>
          </a:xfrm>
          <a:ln/>
        </p:spPr>
      </p:pic>
      <p:pic>
        <p:nvPicPr>
          <p:cNvPr id="93189" name="Picture 5" descr="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557338"/>
            <a:ext cx="303847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6" descr="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557338"/>
            <a:ext cx="3082925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Rectangle 7"/>
          <p:cNvSpPr>
            <a:spLocks/>
          </p:cNvSpPr>
          <p:nvPr/>
        </p:nvSpPr>
        <p:spPr bwMode="auto">
          <a:xfrm>
            <a:off x="0" y="4581525"/>
            <a:ext cx="29511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uk-UA" sz="2800" b="1" i="1">
              <a:solidFill>
                <a:srgbClr val="FF6699"/>
              </a:solidFill>
            </a:endParaRPr>
          </a:p>
        </p:txBody>
      </p:sp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3419475" y="2343914"/>
            <a:ext cx="2411413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uk-UA" sz="1800" b="1" i="1" dirty="0">
                <a:solidFill>
                  <a:srgbClr val="990000"/>
                </a:solidFill>
              </a:rPr>
              <a:t>У грудні 2011 року в місті Тернополі відбувся І тур Всеукраїнського конкурсу «Учитель року – 2012»</a:t>
            </a:r>
            <a:endParaRPr lang="ru-RU" sz="1800" b="1" i="1" dirty="0">
              <a:solidFill>
                <a:srgbClr val="990000"/>
              </a:solidFill>
            </a:endParaRPr>
          </a:p>
          <a:p>
            <a:pPr algn="ctr"/>
            <a:r>
              <a:rPr lang="uk-UA" sz="1800" b="1" i="1" dirty="0">
                <a:solidFill>
                  <a:srgbClr val="990000"/>
                </a:solidFill>
              </a:rPr>
              <a:t>Перемогу здобула:</a:t>
            </a:r>
            <a:r>
              <a:rPr lang="ru-RU" sz="1800" b="1" i="1" dirty="0">
                <a:solidFill>
                  <a:srgbClr val="990000"/>
                </a:solidFill>
              </a:rPr>
              <a:t> </a:t>
            </a:r>
          </a:p>
          <a:p>
            <a:pPr algn="ctr"/>
            <a:r>
              <a:rPr lang="uk-UA" sz="1800" b="1" i="1" dirty="0">
                <a:solidFill>
                  <a:srgbClr val="990000"/>
                </a:solidFill>
              </a:rPr>
              <a:t>у номінації</a:t>
            </a:r>
            <a:r>
              <a:rPr lang="uk-UA" dirty="0"/>
              <a:t> </a:t>
            </a:r>
            <a:r>
              <a:rPr lang="uk-UA" sz="1800" b="1" i="1" dirty="0">
                <a:solidFill>
                  <a:srgbClr val="990000"/>
                </a:solidFill>
              </a:rPr>
              <a:t>біологія</a:t>
            </a:r>
          </a:p>
          <a:p>
            <a:pPr algn="ctr"/>
            <a:r>
              <a:rPr lang="uk-UA" sz="1800" b="1" i="1" dirty="0" err="1">
                <a:solidFill>
                  <a:srgbClr val="FF6699"/>
                </a:solidFill>
              </a:rPr>
              <a:t>Бенч</a:t>
            </a:r>
            <a:r>
              <a:rPr lang="uk-UA" sz="1800" b="1" i="1" dirty="0">
                <a:solidFill>
                  <a:srgbClr val="FF6699"/>
                </a:solidFill>
              </a:rPr>
              <a:t> Ольга Володимирівна</a:t>
            </a:r>
          </a:p>
        </p:txBody>
      </p:sp>
      <p:pic>
        <p:nvPicPr>
          <p:cNvPr id="93193" name="Picture 9" descr="Фото10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4149725"/>
            <a:ext cx="1855788" cy="24749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Inna\Мои документы\11 клас\Презентації\Фони\фони\79038204.jpg"/>
          <p:cNvPicPr>
            <a:picLocks noChangeAspect="1" noChangeArrowheads="1"/>
          </p:cNvPicPr>
          <p:nvPr/>
        </p:nvPicPr>
        <p:blipFill>
          <a:blip r:embed="rId2" cstate="print"/>
          <a:srcRect b="4166"/>
          <a:stretch>
            <a:fillRect/>
          </a:stretch>
        </p:blipFill>
        <p:spPr bwMode="auto">
          <a:xfrm>
            <a:off x="0" y="0"/>
            <a:ext cx="9112360" cy="6858000"/>
          </a:xfrm>
          <a:prstGeom prst="rect">
            <a:avLst/>
          </a:prstGeom>
          <a:noFill/>
        </p:spPr>
      </p:pic>
      <p:sp>
        <p:nvSpPr>
          <p:cNvPr id="90114" name="Rectangle 2"/>
          <p:cNvSpPr>
            <a:spLocks noGrp="1"/>
          </p:cNvSpPr>
          <p:nvPr>
            <p:ph type="title"/>
          </p:nvPr>
        </p:nvSpPr>
        <p:spPr>
          <a:xfrm>
            <a:off x="1343060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2800" b="1" i="1" dirty="0" smtClean="0">
                <a:solidFill>
                  <a:srgbClr val="FF6699"/>
                </a:solidFill>
                <a:latin typeface="Georgia" pitchFamily="18" charset="0"/>
              </a:rPr>
              <a:t>Участь у роботі методичної комісії вчителів  біології  шкільного округу </a:t>
            </a:r>
            <a:r>
              <a:rPr lang="uk-UA" sz="2800" b="1" i="1" dirty="0" err="1" smtClean="0">
                <a:solidFill>
                  <a:srgbClr val="FF6699"/>
                </a:solidFill>
                <a:latin typeface="Georgia" pitchFamily="18" charset="0"/>
              </a:rPr>
              <a:t>“Дружба”</a:t>
            </a:r>
            <a:endParaRPr lang="ru-RU" sz="2800" b="1" i="1" dirty="0" smtClean="0">
              <a:solidFill>
                <a:srgbClr val="FF6699"/>
              </a:solidFill>
              <a:latin typeface="Georgia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>
          <a:xfrm>
            <a:off x="996982" y="1346195"/>
            <a:ext cx="8147050" cy="129698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uk-UA" sz="2800" b="1" i="1" dirty="0" smtClean="0">
                <a:solidFill>
                  <a:srgbClr val="FFDDFF"/>
                </a:solidFill>
                <a:latin typeface="Georgia" pitchFamily="18" charset="0"/>
              </a:rPr>
              <a:t>Тема:</a:t>
            </a:r>
            <a:r>
              <a:rPr lang="uk-UA" sz="2800" b="1" dirty="0" smtClean="0">
                <a:solidFill>
                  <a:srgbClr val="FFDDFF"/>
                </a:solidFill>
              </a:rPr>
              <a:t> </a:t>
            </a:r>
            <a:r>
              <a:rPr lang="uk-UA" sz="2400" b="1" i="1" dirty="0" smtClean="0">
                <a:solidFill>
                  <a:srgbClr val="990000"/>
                </a:solidFill>
                <a:latin typeface="Georgia" pitchFamily="18" charset="0"/>
              </a:rPr>
              <a:t>Інформаційно-комп`ютерні технології як засіб підвищення пізнавальної активності учня.</a:t>
            </a:r>
            <a:endParaRPr lang="ru-RU" sz="2400" b="1" i="1" dirty="0" smtClean="0">
              <a:solidFill>
                <a:srgbClr val="990000"/>
              </a:solidFill>
              <a:latin typeface="Georgia" pitchFamily="18" charset="0"/>
            </a:endParaRPr>
          </a:p>
        </p:txBody>
      </p:sp>
      <p:pic>
        <p:nvPicPr>
          <p:cNvPr id="90119" name="Picture 7" descr="IMG_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708275"/>
            <a:ext cx="3048000" cy="2286000"/>
          </a:xfrm>
          <a:prstGeom prst="rect">
            <a:avLst/>
          </a:prstGeom>
          <a:noFill/>
        </p:spPr>
      </p:pic>
      <p:pic>
        <p:nvPicPr>
          <p:cNvPr id="90120" name="Picture 8" descr="IMG_14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2708275"/>
            <a:ext cx="3048000" cy="2286000"/>
          </a:xfrm>
          <a:prstGeom prst="rect">
            <a:avLst/>
          </a:prstGeom>
          <a:noFill/>
        </p:spPr>
      </p:pic>
      <p:pic>
        <p:nvPicPr>
          <p:cNvPr id="90116" name="Picture 4" descr="IMG_14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4292600"/>
            <a:ext cx="309562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Inna\Мои документы\11 клас\Презентації\Фони\рослини\fokina_l-p-c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62289"/>
          </a:xfrm>
          <a:prstGeom prst="rect">
            <a:avLst/>
          </a:prstGeom>
          <a:noFill/>
        </p:spPr>
      </p:pic>
      <p:pic>
        <p:nvPicPr>
          <p:cNvPr id="2" name="Picture 4" descr="Рисунок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2497507" cy="5286412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1357290" y="64291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Провідна ідея досвіду:</a:t>
            </a:r>
            <a:endParaRPr kumimoji="0" lang="ru-RU" sz="4400" b="1" i="1" u="none" strike="noStrike" kern="1200" cap="none" spc="0" normalizeH="0" baseline="0" noProof="0" dirty="0" smtClean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2428860" y="1600200"/>
            <a:ext cx="597535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Впровадження в освітній процес інноваційних технологій, що сприяють розвитку пізнавальних можливостей учнів, здобуття ними суми знань в умовах психологічного комфорту і як результат-творча реалізація особистості учня.</a:t>
            </a:r>
            <a:endParaRPr kumimoji="0" lang="ru-RU" sz="3200" b="0" i="1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Inna\Мои документы\11 клас\Презентації\Фони\фони\79038204.jpg"/>
          <p:cNvPicPr>
            <a:picLocks noChangeAspect="1" noChangeArrowheads="1"/>
          </p:cNvPicPr>
          <p:nvPr/>
        </p:nvPicPr>
        <p:blipFill>
          <a:blip r:embed="rId2" cstate="print"/>
          <a:srcRect b="4166"/>
          <a:stretch>
            <a:fillRect/>
          </a:stretch>
        </p:blipFill>
        <p:spPr bwMode="auto">
          <a:xfrm>
            <a:off x="0" y="0"/>
            <a:ext cx="9112360" cy="6858000"/>
          </a:xfrm>
          <a:prstGeom prst="rect">
            <a:avLst/>
          </a:prstGeom>
          <a:noFill/>
        </p:spPr>
      </p:pic>
      <p:sp>
        <p:nvSpPr>
          <p:cNvPr id="91138" name="Rectangle 2"/>
          <p:cNvSpPr>
            <a:spLocks noGrp="1"/>
          </p:cNvSpPr>
          <p:nvPr>
            <p:ph type="title"/>
          </p:nvPr>
        </p:nvSpPr>
        <p:spPr>
          <a:xfrm>
            <a:off x="857224" y="0"/>
            <a:ext cx="8229600" cy="1143000"/>
          </a:xfrm>
        </p:spPr>
        <p:txBody>
          <a:bodyPr/>
          <a:lstStyle/>
          <a:p>
            <a:r>
              <a:rPr lang="uk-UA" sz="3200" b="1" i="1" dirty="0" err="1" smtClean="0">
                <a:solidFill>
                  <a:srgbClr val="FFDDFF"/>
                </a:solidFill>
                <a:latin typeface="Georgia" pitchFamily="18" charset="0"/>
              </a:rPr>
              <a:t>Уча</a:t>
            </a:r>
            <a:r>
              <a:rPr lang="uk-UA" sz="3200" b="1" i="1" dirty="0" smtClean="0">
                <a:solidFill>
                  <a:srgbClr val="FF6699"/>
                </a:solidFill>
                <a:latin typeface="Georgia" pitchFamily="18" charset="0"/>
              </a:rPr>
              <a:t> </a:t>
            </a:r>
            <a:r>
              <a:rPr lang="uk-UA" sz="3200" b="1" i="1" dirty="0" err="1" smtClean="0">
                <a:solidFill>
                  <a:srgbClr val="FF6699"/>
                </a:solidFill>
                <a:latin typeface="Georgia" pitchFamily="18" charset="0"/>
              </a:rPr>
              <a:t>сть</a:t>
            </a:r>
            <a:r>
              <a:rPr lang="uk-UA" sz="3200" b="1" i="1" dirty="0" smtClean="0">
                <a:solidFill>
                  <a:srgbClr val="FF6699"/>
                </a:solidFill>
                <a:latin typeface="Georgia" pitchFamily="18" charset="0"/>
              </a:rPr>
              <a:t> у роботі школи передового педагогічного досвіду</a:t>
            </a:r>
            <a:endParaRPr lang="ru-RU" sz="3200" b="1" i="1" dirty="0" smtClean="0">
              <a:solidFill>
                <a:srgbClr val="FF6699"/>
              </a:solidFill>
              <a:latin typeface="Georgia" pitchFamily="18" charset="0"/>
            </a:endParaRPr>
          </a:p>
        </p:txBody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>
          <a:xfrm>
            <a:off x="2143108" y="1071546"/>
            <a:ext cx="6786610" cy="259080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b="1" i="1" dirty="0" smtClean="0">
                <a:solidFill>
                  <a:srgbClr val="FF6699"/>
                </a:solidFill>
                <a:latin typeface="Georgia" pitchFamily="18" charset="0"/>
              </a:rPr>
              <a:t>Тема </a:t>
            </a:r>
            <a:r>
              <a:rPr lang="ru-RU" b="1" i="1" dirty="0" err="1" smtClean="0">
                <a:solidFill>
                  <a:srgbClr val="FF6699"/>
                </a:solidFill>
                <a:latin typeface="Georgia" pitchFamily="18" charset="0"/>
              </a:rPr>
              <a:t>засідання</a:t>
            </a:r>
            <a:r>
              <a:rPr lang="ru-RU" b="1" i="1" dirty="0" smtClean="0">
                <a:solidFill>
                  <a:srgbClr val="FF6699"/>
                </a:solidFill>
                <a:latin typeface="Georgia" pitchFamily="18" charset="0"/>
              </a:rPr>
              <a:t>:</a:t>
            </a:r>
            <a:r>
              <a:rPr lang="ru-RU" dirty="0" smtClean="0"/>
              <a:t> </a:t>
            </a:r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"</a:t>
            </a:r>
            <a:r>
              <a:rPr lang="ru-RU" sz="2800" b="1" i="1" dirty="0" err="1" smtClean="0">
                <a:solidFill>
                  <a:srgbClr val="990000"/>
                </a:solidFill>
                <a:latin typeface="Georgia" pitchFamily="18" charset="0"/>
              </a:rPr>
              <a:t>Застосування</a:t>
            </a:r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 </a:t>
            </a:r>
            <a:r>
              <a:rPr lang="ru-RU" sz="2800" b="1" i="1" dirty="0" err="1" smtClean="0">
                <a:solidFill>
                  <a:srgbClr val="990000"/>
                </a:solidFill>
                <a:latin typeface="Georgia" pitchFamily="18" charset="0"/>
              </a:rPr>
              <a:t>інтерактивних</a:t>
            </a:r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 </a:t>
            </a:r>
            <a:r>
              <a:rPr lang="ru-RU" sz="2800" b="1" i="1" dirty="0" err="1" smtClean="0">
                <a:solidFill>
                  <a:srgbClr val="990000"/>
                </a:solidFill>
                <a:latin typeface="Georgia" pitchFamily="18" charset="0"/>
              </a:rPr>
              <a:t>технологій</a:t>
            </a:r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 – один </a:t>
            </a:r>
            <a:r>
              <a:rPr lang="ru-RU" sz="2800" b="1" i="1" dirty="0" err="1" smtClean="0">
                <a:solidFill>
                  <a:srgbClr val="990000"/>
                </a:solidFill>
                <a:latin typeface="Georgia" pitchFamily="18" charset="0"/>
              </a:rPr>
              <a:t>із</a:t>
            </a:r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 </a:t>
            </a:r>
            <a:r>
              <a:rPr lang="ru-RU" sz="2800" b="1" i="1" dirty="0" err="1" smtClean="0">
                <a:solidFill>
                  <a:srgbClr val="990000"/>
                </a:solidFill>
                <a:latin typeface="Georgia" pitchFamily="18" charset="0"/>
              </a:rPr>
              <a:t>напрямків</a:t>
            </a:r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 </a:t>
            </a:r>
            <a:r>
              <a:rPr lang="ru-RU" sz="2800" b="1" i="1" dirty="0" err="1" smtClean="0">
                <a:solidFill>
                  <a:srgbClr val="990000"/>
                </a:solidFill>
                <a:latin typeface="Georgia" pitchFamily="18" charset="0"/>
              </a:rPr>
              <a:t>удосконалення</a:t>
            </a:r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 </a:t>
            </a:r>
            <a:r>
              <a:rPr lang="ru-RU" sz="2800" b="1" i="1" dirty="0" err="1" smtClean="0">
                <a:solidFill>
                  <a:srgbClr val="990000"/>
                </a:solidFill>
                <a:latin typeface="Georgia" pitchFamily="18" charset="0"/>
              </a:rPr>
              <a:t>навчального</a:t>
            </a:r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 </a:t>
            </a:r>
            <a:r>
              <a:rPr lang="ru-RU" sz="2800" b="1" i="1" dirty="0" err="1" smtClean="0">
                <a:solidFill>
                  <a:srgbClr val="990000"/>
                </a:solidFill>
                <a:latin typeface="Georgia" pitchFamily="18" charset="0"/>
              </a:rPr>
              <a:t>процесу</a:t>
            </a:r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 на уроках </a:t>
            </a:r>
            <a:r>
              <a:rPr lang="ru-RU" sz="2800" b="1" i="1" dirty="0" err="1" smtClean="0">
                <a:solidFill>
                  <a:srgbClr val="990000"/>
                </a:solidFill>
                <a:latin typeface="Georgia" pitchFamily="18" charset="0"/>
              </a:rPr>
              <a:t>біології</a:t>
            </a:r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".</a:t>
            </a:r>
          </a:p>
        </p:txBody>
      </p:sp>
      <p:pic>
        <p:nvPicPr>
          <p:cNvPr id="91140" name="Picture 4" descr="DSCN07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4429132"/>
            <a:ext cx="2808288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bilology_d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429000"/>
            <a:ext cx="2709832" cy="331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7" descr="DSCN07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00504"/>
            <a:ext cx="2808287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6" descr="DSCN076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000240"/>
            <a:ext cx="219494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643174" y="3258184"/>
            <a:ext cx="368883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en-US" sz="2400" b="1" i="1" dirty="0" smtClean="0">
                <a:solidFill>
                  <a:srgbClr val="990000"/>
                </a:solidFill>
                <a:latin typeface="Georgia" pitchFamily="18" charset="0"/>
              </a:rPr>
              <a:t>15 </a:t>
            </a:r>
            <a:r>
              <a:rPr lang="ru-RU" sz="2400" b="1" i="1" dirty="0" err="1" smtClean="0">
                <a:solidFill>
                  <a:srgbClr val="990000"/>
                </a:solidFill>
                <a:latin typeface="Georgia" pitchFamily="18" charset="0"/>
              </a:rPr>
              <a:t>травня</a:t>
            </a:r>
            <a:r>
              <a:rPr lang="en-US" sz="2400" b="1" i="1" dirty="0" smtClean="0">
                <a:solidFill>
                  <a:srgbClr val="990000"/>
                </a:solidFill>
                <a:latin typeface="Georgia" pitchFamily="18" charset="0"/>
              </a:rPr>
              <a:t> 2012 </a:t>
            </a:r>
            <a:r>
              <a:rPr lang="ru-RU" sz="2400" b="1" i="1" dirty="0" smtClean="0">
                <a:solidFill>
                  <a:srgbClr val="990000"/>
                </a:solidFill>
                <a:latin typeface="Georgia" pitchFamily="18" charset="0"/>
              </a:rPr>
              <a:t>року</a:t>
            </a:r>
            <a:r>
              <a:rPr lang="en-US" sz="2400" dirty="0" smtClean="0"/>
              <a:t> </a:t>
            </a:r>
            <a:endParaRPr lang="ru-RU" sz="2400" dirty="0" smtClean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Inna\Мои документы\11 клас\Презентації\Фони\фони\79038204.jpg"/>
          <p:cNvPicPr>
            <a:picLocks noChangeAspect="1" noChangeArrowheads="1"/>
          </p:cNvPicPr>
          <p:nvPr/>
        </p:nvPicPr>
        <p:blipFill>
          <a:blip r:embed="rId2" cstate="print"/>
          <a:srcRect b="4166"/>
          <a:stretch>
            <a:fillRect/>
          </a:stretch>
        </p:blipFill>
        <p:spPr bwMode="auto">
          <a:xfrm>
            <a:off x="0" y="0"/>
            <a:ext cx="911236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71414"/>
            <a:ext cx="7143800" cy="185738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Організація роботи креативної групи вчителів біології І-ІІ категорії м. Тернополя</a:t>
            </a: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Заголовок 6"/>
          <p:cNvSpPr txBox="1">
            <a:spLocks/>
          </p:cNvSpPr>
          <p:nvPr/>
        </p:nvSpPr>
        <p:spPr>
          <a:xfrm>
            <a:off x="1285852" y="1785926"/>
            <a:ext cx="8358246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3" action="ppaction://hlinkpres?slideindex=1&amp;slidetitle="/>
              </a:rPr>
              <a:t>Прийоми мотивації 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3" action="ppaction://hlinkpres?slideindex=1&amp;slidetitle="/>
              </a:rPr>
              <a:t>структурі сучасного уроку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Documents and Settings\Inna\Мои документы\11 клас\Презентації\Анімація\чоловічки\31757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429000"/>
            <a:ext cx="4572032" cy="34290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Inna\Мои документы\11 клас\Презентації\Фони\рослини\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86231" y="214290"/>
            <a:ext cx="5572115" cy="20716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600" dirty="0">
                <a:solidFill>
                  <a:srgbClr val="00B0F0"/>
                </a:solidFill>
                <a:latin typeface="+mj-lt"/>
                <a:ea typeface="+mj-ea"/>
                <a:cs typeface="+mj-cs"/>
                <a:hlinkClick r:id="rId3" action="ppaction://hlinkpres?slideindex=1&amp;slidetitle="/>
              </a:rPr>
              <a:t/>
            </a:r>
            <a:br>
              <a:rPr lang="uk-UA" sz="3600" dirty="0">
                <a:solidFill>
                  <a:srgbClr val="00B0F0"/>
                </a:solidFill>
                <a:latin typeface="+mj-lt"/>
                <a:ea typeface="+mj-ea"/>
                <a:cs typeface="+mj-cs"/>
                <a:hlinkClick r:id="rId3" action="ppaction://hlinkpres?slideindex=1&amp;slidetitle="/>
              </a:rPr>
            </a:br>
            <a:r>
              <a:rPr lang="uk-UA" sz="3600" dirty="0">
                <a:solidFill>
                  <a:srgbClr val="00B0F0"/>
                </a:solidFill>
                <a:latin typeface="+mj-lt"/>
                <a:ea typeface="+mj-ea"/>
                <a:cs typeface="+mj-cs"/>
                <a:hlinkClick r:id="rId3" action="ppaction://hlinkpres?slideindex=1&amp;slidetitle="/>
              </a:rPr>
              <a:t>Вивчення біології</a:t>
            </a:r>
            <a:br>
              <a:rPr lang="uk-UA" sz="3600" dirty="0">
                <a:solidFill>
                  <a:srgbClr val="00B0F0"/>
                </a:solidFill>
                <a:latin typeface="+mj-lt"/>
                <a:ea typeface="+mj-ea"/>
                <a:cs typeface="+mj-cs"/>
                <a:hlinkClick r:id="rId3" action="ppaction://hlinkpres?slideindex=1&amp;slidetitle="/>
              </a:rPr>
            </a:br>
            <a:r>
              <a:rPr lang="uk-UA" sz="3600" dirty="0">
                <a:solidFill>
                  <a:srgbClr val="00B0F0"/>
                </a:solidFill>
                <a:latin typeface="+mj-lt"/>
                <a:ea typeface="+mj-ea"/>
                <a:cs typeface="+mj-cs"/>
                <a:hlinkClick r:id="rId3" action="ppaction://hlinkpres?slideindex=1&amp;slidetitle="/>
              </a:rPr>
              <a:t> у 6 класі за новою програмою. </a:t>
            </a:r>
            <a:r>
              <a:rPr lang="uk-UA" sz="3600" dirty="0" err="1">
                <a:solidFill>
                  <a:srgbClr val="00B0F0"/>
                </a:solidFill>
                <a:latin typeface="+mj-lt"/>
                <a:ea typeface="+mj-ea"/>
                <a:cs typeface="+mj-cs"/>
                <a:hlinkClick r:id="rId3" action="ppaction://hlinkpres?slideindex=1&amp;slidetitle="/>
              </a:rPr>
              <a:t>Компетентнісний</a:t>
            </a:r>
            <a:r>
              <a:rPr lang="uk-UA" sz="3600" dirty="0">
                <a:solidFill>
                  <a:srgbClr val="00B0F0"/>
                </a:solidFill>
                <a:latin typeface="+mj-lt"/>
                <a:ea typeface="+mj-ea"/>
                <a:cs typeface="+mj-cs"/>
                <a:hlinkClick r:id="rId3" action="ppaction://hlinkpres?slideindex=1&amp;slidetitle="/>
              </a:rPr>
              <a:t> підхід </a:t>
            </a:r>
            <a:endParaRPr lang="ru-RU" sz="360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615113" y="4429125"/>
            <a:ext cx="2314575" cy="20716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4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Підотувала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Вчитель біології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ТСШ № 7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4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Бенч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О.В.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32" y="71414"/>
            <a:ext cx="4000528" cy="2143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Участь у роботі семінарів вчителів біології м. Тернополя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Documents and Settings\Inna\Мои документы\11 клас\Презентації\Фони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0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85875" y="828675"/>
            <a:ext cx="8215313" cy="22431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dirty="0">
                <a:solidFill>
                  <a:srgbClr val="002060"/>
                </a:solidFill>
                <a:latin typeface="+mj-lt"/>
                <a:ea typeface="+mj-ea"/>
                <a:cs typeface="+mj-cs"/>
                <a:hlinkClick r:id="rId3" action="ppaction://hlinkpres?slideindex=1&amp;slidetitle="/>
              </a:rPr>
              <a:t>Урок як засіб реалізації особистісно-зорієнтованого навчання</a:t>
            </a:r>
            <a:endParaRPr lang="uk-UA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4886325" y="3786188"/>
            <a:ext cx="511492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uk-UA" sz="3200">
                <a:solidFill>
                  <a:srgbClr val="002060"/>
                </a:solidFill>
                <a:latin typeface="Calibri" pitchFamily="34" charset="0"/>
              </a:rPr>
              <a:t>Підготувала </a:t>
            </a:r>
          </a:p>
          <a:p>
            <a:pPr marL="342900" indent="-342900" algn="ctr">
              <a:spcBef>
                <a:spcPct val="20000"/>
              </a:spcBef>
            </a:pPr>
            <a:r>
              <a:rPr lang="uk-UA" sz="3200">
                <a:solidFill>
                  <a:srgbClr val="002060"/>
                </a:solidFill>
                <a:latin typeface="Calibri" pitchFamily="34" charset="0"/>
              </a:rPr>
              <a:t> вчитель ТСШ №7</a:t>
            </a:r>
          </a:p>
          <a:p>
            <a:pPr marL="342900" indent="-342900" algn="ctr">
              <a:spcBef>
                <a:spcPct val="20000"/>
              </a:spcBef>
            </a:pPr>
            <a:r>
              <a:rPr lang="uk-UA" sz="3200">
                <a:solidFill>
                  <a:srgbClr val="002060"/>
                </a:solidFill>
                <a:latin typeface="Calibri" pitchFamily="34" charset="0"/>
              </a:rPr>
              <a:t>Бенч О.В.</a:t>
            </a:r>
          </a:p>
        </p:txBody>
      </p:sp>
      <p:pic>
        <p:nvPicPr>
          <p:cNvPr id="8" name="Picture 3" descr="D:\семінар\f_06950d505095748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2928938"/>
            <a:ext cx="3286125" cy="356076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Inna\Мои документы\11 клас\Презентації\Фони\фони\07-49.jpg"/>
          <p:cNvPicPr>
            <a:picLocks noChangeAspect="1" noChangeArrowheads="1"/>
          </p:cNvPicPr>
          <p:nvPr/>
        </p:nvPicPr>
        <p:blipFill>
          <a:blip r:embed="rId2" cstate="print"/>
          <a:srcRect b="5194"/>
          <a:stretch>
            <a:fillRect/>
          </a:stretch>
        </p:blipFill>
        <p:spPr bwMode="auto">
          <a:xfrm>
            <a:off x="0" y="-18288"/>
            <a:ext cx="9144000" cy="6876288"/>
          </a:xfrm>
          <a:prstGeom prst="rect">
            <a:avLst/>
          </a:prstGeom>
          <a:noFill/>
        </p:spPr>
      </p:pic>
      <p:pic>
        <p:nvPicPr>
          <p:cNvPr id="6" name="Рисунок 5" descr="D:\первоцвіти все\захист фото\Фото19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214818"/>
            <a:ext cx="3218400" cy="241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первоцвіти все\захист фото\Фото19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4299548"/>
            <a:ext cx="3218400" cy="241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93991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Всеукраїнський конкурс </a:t>
            </a:r>
            <a:b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“ Парадигма освітніх інновацій ”</a:t>
            </a:r>
            <a:b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Проектний технопарк </a:t>
            </a:r>
            <a:endParaRPr lang="uk-UA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Рисунок 3" descr="D:\первоцвіти все\захист фото\Фото19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928802"/>
            <a:ext cx="3219450" cy="241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первоцвіти все\захист фото\Фото19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928802"/>
            <a:ext cx="3218400" cy="241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Inna\Мои документы\11 клас\Презентації\Фони\фони\07-49.jpg"/>
          <p:cNvPicPr>
            <a:picLocks noChangeAspect="1" noChangeArrowheads="1"/>
          </p:cNvPicPr>
          <p:nvPr/>
        </p:nvPicPr>
        <p:blipFill>
          <a:blip r:embed="rId2" cstate="print"/>
          <a:srcRect b="5194"/>
          <a:stretch>
            <a:fillRect/>
          </a:stretch>
        </p:blipFill>
        <p:spPr bwMode="auto">
          <a:xfrm>
            <a:off x="0" y="-18288"/>
            <a:ext cx="9144000" cy="6876288"/>
          </a:xfrm>
          <a:prstGeom prst="rect">
            <a:avLst/>
          </a:prstGeom>
          <a:noFill/>
        </p:spPr>
      </p:pic>
      <p:pic>
        <p:nvPicPr>
          <p:cNvPr id="8" name="Рисунок 7" descr="D:\проекти\пікнік\Фото19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935281"/>
            <a:ext cx="2857521" cy="24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6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Наукові пікніки у </a:t>
            </a:r>
            <a:r>
              <a:rPr lang="uk-UA" sz="4800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м.Тернополі</a:t>
            </a:r>
            <a:endParaRPr lang="uk-UA" sz="48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D:\проекти\пікнік\Фото19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142984"/>
            <a:ext cx="535785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проекти\пікнік\Фото19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214422"/>
            <a:ext cx="278608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Inna\Мои документы\11 клас\Презентації\Фони\фони\07-49.jpg"/>
          <p:cNvPicPr>
            <a:picLocks noChangeAspect="1" noChangeArrowheads="1"/>
          </p:cNvPicPr>
          <p:nvPr/>
        </p:nvPicPr>
        <p:blipFill>
          <a:blip r:embed="rId2" cstate="print"/>
          <a:srcRect b="5194"/>
          <a:stretch>
            <a:fillRect/>
          </a:stretch>
        </p:blipFill>
        <p:spPr bwMode="auto">
          <a:xfrm>
            <a:off x="0" y="-18288"/>
            <a:ext cx="9144000" cy="6876288"/>
          </a:xfrm>
          <a:prstGeom prst="rect">
            <a:avLst/>
          </a:prstGeom>
          <a:noFill/>
        </p:spPr>
      </p:pic>
      <p:pic>
        <p:nvPicPr>
          <p:cNvPr id="3075" name="Picture 3" descr="D:\наукові пікніки\Фото0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42852"/>
            <a:ext cx="3620253" cy="2714644"/>
          </a:xfrm>
          <a:prstGeom prst="rect">
            <a:avLst/>
          </a:prstGeom>
          <a:noFill/>
        </p:spPr>
      </p:pic>
      <p:pic>
        <p:nvPicPr>
          <p:cNvPr id="3076" name="Picture 4" descr="D:\наукові пікніки\Фото0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039263"/>
            <a:ext cx="3568563" cy="2675885"/>
          </a:xfrm>
          <a:prstGeom prst="rect">
            <a:avLst/>
          </a:prstGeom>
          <a:noFill/>
        </p:spPr>
      </p:pic>
      <p:pic>
        <p:nvPicPr>
          <p:cNvPr id="3074" name="Picture 2" descr="D:\наукові пікніки\Фото0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212" y="3571876"/>
            <a:ext cx="2356962" cy="3143248"/>
          </a:xfrm>
          <a:prstGeom prst="rect">
            <a:avLst/>
          </a:prstGeom>
          <a:noFill/>
        </p:spPr>
      </p:pic>
      <p:pic>
        <p:nvPicPr>
          <p:cNvPr id="1026" name="Picture 2" descr="D:\наукові пікніки\Фото04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20654"/>
            <a:ext cx="2427193" cy="3236908"/>
          </a:xfrm>
          <a:prstGeom prst="rect">
            <a:avLst/>
          </a:prstGeom>
          <a:noFill/>
        </p:spPr>
      </p:pic>
      <p:pic>
        <p:nvPicPr>
          <p:cNvPr id="4" name="Picture 2" descr="D:\наукові пікніки\Фото04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2071678"/>
            <a:ext cx="3571900" cy="26920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Documents and Settings\Inna\Мои документы\11 клас\Презентації\Фони\рослини\94774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D:\Геліантус\Фото05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000372"/>
            <a:ext cx="435771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Геліантус\Фото05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214422"/>
            <a:ext cx="250033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-214338"/>
            <a:ext cx="6357982" cy="3571900"/>
          </a:xfrm>
        </p:spPr>
        <p:txBody>
          <a:bodyPr>
            <a:normAutofit/>
          </a:bodyPr>
          <a:lstStyle/>
          <a:p>
            <a:r>
              <a:rPr lang="uk-UA" sz="3200" b="1" i="1" dirty="0" smtClean="0">
                <a:solidFill>
                  <a:srgbClr val="00B050"/>
                </a:solidFill>
                <a:latin typeface="Georgia" pitchFamily="18" charset="0"/>
              </a:rPr>
              <a:t>Пропедевтика біології, </a:t>
            </a:r>
            <a:br>
              <a:rPr lang="uk-UA" sz="3200" b="1" i="1" dirty="0" smtClean="0">
                <a:solidFill>
                  <a:srgbClr val="00B050"/>
                </a:solidFill>
                <a:latin typeface="Georgia" pitchFamily="18" charset="0"/>
              </a:rPr>
            </a:br>
            <a:r>
              <a:rPr lang="uk-UA" sz="3200" b="1" i="1" dirty="0" smtClean="0">
                <a:solidFill>
                  <a:srgbClr val="00B050"/>
                </a:solidFill>
                <a:latin typeface="Georgia" pitchFamily="18" charset="0"/>
              </a:rPr>
              <a:t>хімії та фізики.</a:t>
            </a:r>
            <a:br>
              <a:rPr lang="uk-UA" sz="3200" b="1" i="1" dirty="0" smtClean="0">
                <a:solidFill>
                  <a:srgbClr val="00B050"/>
                </a:solidFill>
                <a:latin typeface="Georgia" pitchFamily="18" charset="0"/>
              </a:rPr>
            </a:br>
            <a:r>
              <a:rPr lang="uk-UA" sz="3200" b="1" i="1" dirty="0" smtClean="0">
                <a:solidFill>
                  <a:srgbClr val="00B050"/>
                </a:solidFill>
                <a:latin typeface="Georgia" pitchFamily="18" charset="0"/>
              </a:rPr>
              <a:t>Міжнародна природознавча </a:t>
            </a:r>
            <a:br>
              <a:rPr lang="uk-UA" sz="3200" b="1" i="1" dirty="0" smtClean="0">
                <a:solidFill>
                  <a:srgbClr val="00B050"/>
                </a:solidFill>
                <a:latin typeface="Georgia" pitchFamily="18" charset="0"/>
              </a:rPr>
            </a:br>
            <a:r>
              <a:rPr lang="uk-UA" sz="3200" b="1" i="1" dirty="0" smtClean="0">
                <a:solidFill>
                  <a:srgbClr val="00B050"/>
                </a:solidFill>
                <a:latin typeface="Georgia" pitchFamily="18" charset="0"/>
              </a:rPr>
              <a:t>гра “ </a:t>
            </a:r>
            <a:r>
              <a:rPr lang="uk-UA" sz="3200" b="1" i="1" dirty="0" err="1" smtClean="0">
                <a:solidFill>
                  <a:srgbClr val="00B050"/>
                </a:solidFill>
                <a:latin typeface="Georgia" pitchFamily="18" charset="0"/>
              </a:rPr>
              <a:t>Геліантус</a:t>
            </a:r>
            <a:r>
              <a:rPr lang="uk-UA" sz="3200" b="1" i="1" dirty="0" smtClean="0">
                <a:solidFill>
                  <a:srgbClr val="00B050"/>
                </a:solidFill>
                <a:latin typeface="Georgia" pitchFamily="18" charset="0"/>
              </a:rPr>
              <a:t> ”</a:t>
            </a:r>
            <a:endParaRPr lang="uk-UA" sz="3200" dirty="0">
              <a:solidFill>
                <a:srgbClr val="00B050"/>
              </a:solidFill>
            </a:endParaRPr>
          </a:p>
        </p:txBody>
      </p:sp>
      <p:pic>
        <p:nvPicPr>
          <p:cNvPr id="2051" name="Picture 3" descr="C:\Documents and Settings\Inna\Рабочий стол\h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061966"/>
            <a:ext cx="2500330" cy="35103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Documents and Settings\Inna\Мои документы\11 клас\Презентації\Фони\рослини\94774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D:\Геліантус\Фото05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042" y="3857872"/>
            <a:ext cx="3430800" cy="27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Геліантус\Фото05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6042" y="285728"/>
            <a:ext cx="3430800" cy="27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Геліантус\Фото06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28"/>
            <a:ext cx="3430800" cy="27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Геліантус\Фото057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857628"/>
            <a:ext cx="3429448" cy="271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Геліантус\Фото057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785926"/>
            <a:ext cx="271464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Documents and Settings\Inna\Мои документы\11 клас\Презентації\Фони\рослини\zelenaja_voln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73735" name="Picture 7" descr="Фото04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961766"/>
            <a:ext cx="2714644" cy="184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2500331" y="-571528"/>
            <a:ext cx="6929453" cy="2928958"/>
          </a:xfrm>
        </p:spPr>
        <p:txBody>
          <a:bodyPr>
            <a:noAutofit/>
          </a:bodyPr>
          <a:lstStyle/>
          <a:p>
            <a:r>
              <a:rPr lang="uk-UA" sz="3600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uk-UA" sz="3600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</a:br>
            <a:r>
              <a:rPr lang="uk-UA" sz="3600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Участь у Всеукраїнському природничому конкурсі</a:t>
            </a:r>
            <a:br>
              <a:rPr lang="uk-UA" sz="3600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</a:br>
            <a:r>
              <a:rPr lang="uk-UA" sz="3600" b="1" i="1" dirty="0" err="1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“Колосок”</a:t>
            </a:r>
            <a:r>
              <a:rPr lang="uk-UA" sz="3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sz="36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3733" name="Picture 5" descr="Фото05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4761" y="2357430"/>
            <a:ext cx="333318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 descr="Фото050м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14290"/>
            <a:ext cx="2595188" cy="37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107949" y="4357694"/>
            <a:ext cx="2749539" cy="2357454"/>
            <a:chOff x="179387" y="2928934"/>
            <a:chExt cx="2320911" cy="2357454"/>
          </a:xfrm>
        </p:grpSpPr>
        <p:sp>
          <p:nvSpPr>
            <p:cNvPr id="73738" name="Rectangle 10"/>
            <p:cNvSpPr>
              <a:spLocks noChangeArrowheads="1"/>
            </p:cNvSpPr>
            <p:nvPr/>
          </p:nvSpPr>
          <p:spPr bwMode="auto">
            <a:xfrm>
              <a:off x="179387" y="2928934"/>
              <a:ext cx="2320911" cy="2357454"/>
            </a:xfrm>
            <a:prstGeom prst="rect">
              <a:avLst/>
            </a:prstGeom>
            <a:solidFill>
              <a:srgbClr val="66FF99"/>
            </a:solidFill>
            <a:ln w="76200" cmpd="tri" algn="ctr">
              <a:solidFill>
                <a:srgbClr val="007635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3737" name="Rectangle 9"/>
            <p:cNvSpPr>
              <a:spLocks noChangeArrowheads="1"/>
            </p:cNvSpPr>
            <p:nvPr/>
          </p:nvSpPr>
          <p:spPr bwMode="auto">
            <a:xfrm>
              <a:off x="357158" y="3184754"/>
              <a:ext cx="2000264" cy="1692771"/>
            </a:xfrm>
            <a:prstGeom prst="rect">
              <a:avLst/>
            </a:prstGeom>
            <a:gradFill flip="none" rotWithShape="1">
              <a:gsLst>
                <a:gs pos="0">
                  <a:srgbClr val="66FF99">
                    <a:shade val="30000"/>
                    <a:satMod val="115000"/>
                  </a:srgbClr>
                </a:gs>
                <a:gs pos="50000">
                  <a:srgbClr val="66FF99">
                    <a:shade val="67500"/>
                    <a:satMod val="115000"/>
                  </a:srgbClr>
                </a:gs>
                <a:gs pos="100000">
                  <a:srgbClr val="66FF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2600" b="1" i="1" dirty="0"/>
                <a:t>Відкривай в душі алею – добрих знань світлу печать</a:t>
              </a:r>
            </a:p>
          </p:txBody>
        </p:sp>
      </p:grpSp>
      <p:pic>
        <p:nvPicPr>
          <p:cNvPr id="4098" name="Picture 2" descr="C:\Documents and Settings\Inna\Рабочий стол\kvtG3wKizB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6475" y="2143116"/>
            <a:ext cx="2496119" cy="2543215"/>
          </a:xfrm>
          <a:prstGeom prst="rect">
            <a:avLst/>
          </a:prstGeom>
          <a:noFill/>
        </p:spPr>
      </p:pic>
      <p:pic>
        <p:nvPicPr>
          <p:cNvPr id="12" name="Picture 3" descr="D:\Геліантус\Фото06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983129"/>
            <a:ext cx="2500330" cy="1874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Inna\Мои документы\11 клас\Презентації\Фони\рослини\fokina_l-p-c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62289"/>
          </a:xfrm>
          <a:prstGeom prst="rect">
            <a:avLst/>
          </a:prstGeom>
          <a:noFill/>
        </p:spPr>
      </p:pic>
      <p:sp>
        <p:nvSpPr>
          <p:cNvPr id="2" name="Rectangle 2"/>
          <p:cNvSpPr txBox="1">
            <a:spLocks/>
          </p:cNvSpPr>
          <p:nvPr/>
        </p:nvSpPr>
        <p:spPr>
          <a:xfrm>
            <a:off x="771556" y="-71462"/>
            <a:ext cx="8229600" cy="12858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/>
            </a:r>
            <a:b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</a:b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Науково-методична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діяльність</a:t>
            </a:r>
            <a:b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</a:b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/>
            </a:r>
            <a:b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</a:b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4857752" y="2071678"/>
            <a:ext cx="40386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технології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Технологію проблемного навчання (Джон Дьюї);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Технологію розвивального навчання (Л.Виготський, Д.Ельконін);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Інтерактивні технології навчання.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Ігрові технології;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Дослідження -- як технологію навчання.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Проектну технологію.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Інформаційні технології.</a:t>
            </a:r>
            <a:endParaRPr kumimoji="0" lang="ru-RU" sz="1800" b="1" i="1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4"/>
          <p:cNvSpPr txBox="1">
            <a:spLocks/>
          </p:cNvSpPr>
          <p:nvPr/>
        </p:nvSpPr>
        <p:spPr>
          <a:xfrm>
            <a:off x="642910" y="2046310"/>
            <a:ext cx="40386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методи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інформативно-рецептивні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розповідь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робота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підручником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демонстрація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моделей,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структурно-логічних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схем,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живих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об’єктів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історичні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довідки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вірші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репродуктивні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(тести,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біологічні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диктанти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ділові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ігри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пошукові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евристична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бесіда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створення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проблемної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ситуації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робота в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малих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творчих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групах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застосувально-творчі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повідомлення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учнів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випуск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тематичних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стіннівок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складання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тематичних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збірників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цікавих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фактів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кросвордів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6" name="Rectangle 2"/>
          <p:cNvSpPr txBox="1">
            <a:spLocks/>
          </p:cNvSpPr>
          <p:nvPr/>
        </p:nvSpPr>
        <p:spPr>
          <a:xfrm>
            <a:off x="357158" y="857232"/>
            <a:ext cx="8229600" cy="17859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/>
            </a:r>
            <a:b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</a:b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У своїй педагогічній практиці використовую такі сучасні: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Inna\Мои документы\11 клас\Презентації\2.Фони\фони\010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88"/>
            <a:ext cx="9144000" cy="68762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571768"/>
            <a:ext cx="2714644" cy="164305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Переможці ІІ етапу учнівських олімпіад з біології та екології   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4" name="Picture 6" descr="Фото09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23" y="71413"/>
            <a:ext cx="3213883" cy="42876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2428868"/>
            <a:ext cx="2590609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C:\Documents and Settings\Inna\Мои документы\11 клас\Презентації\1.Зображення\книги\864119683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388962"/>
            <a:ext cx="1128714" cy="2469062"/>
          </a:xfrm>
          <a:prstGeom prst="rect">
            <a:avLst/>
          </a:prstGeom>
          <a:noFill/>
        </p:spPr>
      </p:pic>
      <p:pic>
        <p:nvPicPr>
          <p:cNvPr id="1030" name="Picture 6" descr="C:\Documents and Settings\Inna\Мои документы\11 клас\Презентації\1.Зображення\смайлики\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7814" y="-71462"/>
            <a:ext cx="2256218" cy="23240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Inna\Мои документы\11 клас\Презентації\Фони\фони\free-abstract-design-vector-background-237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4210" name="Rectangle 2"/>
          <p:cNvSpPr>
            <a:spLocks noGrp="1"/>
          </p:cNvSpPr>
          <p:nvPr>
            <p:ph type="title"/>
          </p:nvPr>
        </p:nvSpPr>
        <p:spPr>
          <a:xfrm>
            <a:off x="25082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Мої досягнення</a:t>
            </a:r>
            <a:endParaRPr lang="ru-RU" b="1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94213" name="Picture 5" descr="Фото1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57166"/>
            <a:ext cx="3516789" cy="4662379"/>
          </a:xfrm>
          <a:prstGeom prst="rect">
            <a:avLst/>
          </a:prstGeom>
          <a:noFill/>
        </p:spPr>
      </p:pic>
      <p:pic>
        <p:nvPicPr>
          <p:cNvPr id="94216" name="Picture 8" descr="Фото1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357298"/>
            <a:ext cx="3390894" cy="51704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Inna\Мои документы\11 клас\Презентації\Фони\фони\free-abstract-design-vector-background-237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6262" name="Picture 6" descr="Фото1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57166"/>
            <a:ext cx="2808288" cy="3743325"/>
          </a:xfrm>
          <a:prstGeom prst="rect">
            <a:avLst/>
          </a:prstGeom>
          <a:noFill/>
        </p:spPr>
      </p:pic>
      <p:pic>
        <p:nvPicPr>
          <p:cNvPr id="96263" name="Picture 7" descr="Фото1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869" y="285728"/>
            <a:ext cx="2808287" cy="3743325"/>
          </a:xfrm>
          <a:prstGeom prst="rect">
            <a:avLst/>
          </a:prstGeom>
          <a:noFill/>
        </p:spPr>
      </p:pic>
      <p:pic>
        <p:nvPicPr>
          <p:cNvPr id="96264" name="Picture 8" descr="грамот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395560"/>
            <a:ext cx="28241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Inna\Мои документы\11 клас\Презентації\Фони\рослини\fon_lista_i_ptic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7813" y="-152400"/>
            <a:ext cx="9701213" cy="7162800"/>
          </a:xfrm>
          <a:prstGeom prst="rect">
            <a:avLst/>
          </a:prstGeom>
          <a:noFill/>
        </p:spPr>
      </p:pic>
      <p:sp>
        <p:nvSpPr>
          <p:cNvPr id="97282" name="Rectangle 2"/>
          <p:cNvSpPr>
            <a:spLocks noGrp="1"/>
          </p:cNvSpPr>
          <p:nvPr>
            <p:ph type="title"/>
          </p:nvPr>
        </p:nvSpPr>
        <p:spPr>
          <a:xfrm>
            <a:off x="1271622" y="571488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b="1" i="1" dirty="0" err="1" smtClean="0">
                <a:solidFill>
                  <a:srgbClr val="007635"/>
                </a:solidFill>
                <a:latin typeface="Georgia" pitchFamily="18" charset="0"/>
              </a:rPr>
              <a:t>Сенкан</a:t>
            </a:r>
            <a:r>
              <a:rPr lang="uk-UA" sz="5400" b="1" i="1" dirty="0" smtClean="0">
                <a:solidFill>
                  <a:srgbClr val="007635"/>
                </a:solidFill>
                <a:latin typeface="Georgia" pitchFamily="18" charset="0"/>
              </a:rPr>
              <a:t> “ Вчитель ”</a:t>
            </a:r>
            <a:endParaRPr lang="ru-RU" sz="5400" b="1" i="1" dirty="0" smtClean="0">
              <a:solidFill>
                <a:srgbClr val="007635"/>
              </a:solidFill>
              <a:latin typeface="Georgia" pitchFamily="18" charset="0"/>
            </a:endParaRPr>
          </a:p>
        </p:txBody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>
          <a:xfrm>
            <a:off x="1714480" y="1714488"/>
            <a:ext cx="7477144" cy="3941779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</a:pPr>
            <a:r>
              <a:rPr lang="uk-UA" b="1" i="1" dirty="0" smtClean="0">
                <a:solidFill>
                  <a:srgbClr val="00B050"/>
                </a:solidFill>
                <a:latin typeface="Georgia" pitchFamily="18" charset="0"/>
              </a:rPr>
              <a:t>Вчитель.</a:t>
            </a:r>
          </a:p>
          <a:p>
            <a:pPr>
              <a:buFont typeface="Arial" charset="0"/>
              <a:buNone/>
            </a:pPr>
            <a:r>
              <a:rPr lang="uk-UA" b="1" i="1" dirty="0" smtClean="0">
                <a:solidFill>
                  <a:srgbClr val="00B050"/>
                </a:solidFill>
                <a:latin typeface="Georgia" pitchFamily="18" charset="0"/>
              </a:rPr>
              <a:t>Знаючий, творчий.</a:t>
            </a:r>
          </a:p>
          <a:p>
            <a:pPr>
              <a:buFont typeface="Arial" charset="0"/>
              <a:buNone/>
            </a:pPr>
            <a:r>
              <a:rPr lang="uk-UA" b="1" i="1" dirty="0" smtClean="0">
                <a:solidFill>
                  <a:srgbClr val="00B050"/>
                </a:solidFill>
                <a:latin typeface="Georgia" pitchFamily="18" charset="0"/>
              </a:rPr>
              <a:t>Спонукає, допомагає, розвиває.</a:t>
            </a:r>
          </a:p>
          <a:p>
            <a:pPr>
              <a:buFont typeface="Arial" charset="0"/>
              <a:buNone/>
            </a:pPr>
            <a:r>
              <a:rPr lang="uk-UA" b="1" i="1" dirty="0" smtClean="0">
                <a:solidFill>
                  <a:srgbClr val="00B050"/>
                </a:solidFill>
                <a:latin typeface="Georgia" pitchFamily="18" charset="0"/>
              </a:rPr>
              <a:t>Привчає дітей до життя.</a:t>
            </a:r>
          </a:p>
          <a:p>
            <a:pPr>
              <a:buFont typeface="Arial" charset="0"/>
              <a:buNone/>
            </a:pPr>
            <a:r>
              <a:rPr lang="uk-UA" b="1" i="1" dirty="0" smtClean="0">
                <a:solidFill>
                  <a:srgbClr val="00B050"/>
                </a:solidFill>
                <a:latin typeface="Georgia" pitchFamily="18" charset="0"/>
              </a:rPr>
              <a:t>ЛЮДИНА!</a:t>
            </a:r>
            <a:endParaRPr lang="ru-RU" b="1" i="1" dirty="0" smtClean="0">
              <a:solidFill>
                <a:srgbClr val="00B050"/>
              </a:solidFill>
              <a:latin typeface="Georgia" pitchFamily="18" charset="0"/>
            </a:endParaRPr>
          </a:p>
        </p:txBody>
      </p:sp>
      <p:pic>
        <p:nvPicPr>
          <p:cNvPr id="5125" name="Picture 5" descr="C:\Documents and Settings\Inna\Мои документы\11 клас\Презентації\Зображення\babochka1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8243" y="3543776"/>
            <a:ext cx="2635757" cy="360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Inna\Мои документы\11 клас\Презентації\Фони\рослини\fokina_l-p-c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62289"/>
          </a:xfrm>
          <a:prstGeom prst="rect">
            <a:avLst/>
          </a:prstGeom>
          <a:noFill/>
        </p:spPr>
      </p:pic>
      <p:pic>
        <p:nvPicPr>
          <p:cNvPr id="62468" name="Picture 4" descr="DSCN094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00430" y="1857364"/>
            <a:ext cx="2767888" cy="2098672"/>
          </a:xfrm>
          <a:noFill/>
          <a:ln/>
        </p:spPr>
      </p:pic>
      <p:pic>
        <p:nvPicPr>
          <p:cNvPr id="62469" name="Picture 5" descr="DSC002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143380"/>
            <a:ext cx="2745507" cy="207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Rectangle 2"/>
          <p:cNvSpPr>
            <a:spLocks noGrp="1"/>
          </p:cNvSpPr>
          <p:nvPr>
            <p:ph type="title"/>
          </p:nvPr>
        </p:nvSpPr>
        <p:spPr>
          <a:xfrm>
            <a:off x="1071538" y="142876"/>
            <a:ext cx="7416800" cy="1785926"/>
          </a:xfrm>
        </p:spPr>
        <p:txBody>
          <a:bodyPr>
            <a:normAutofit/>
          </a:bodyPr>
          <a:lstStyle/>
          <a:p>
            <a:r>
              <a:rPr lang="uk-UA" sz="3200" b="1" i="1" dirty="0" smtClean="0">
                <a:solidFill>
                  <a:srgbClr val="FF6699"/>
                </a:solidFill>
                <a:latin typeface="Georgia" pitchFamily="18" charset="0"/>
              </a:rPr>
              <a:t>Проведення уроків </a:t>
            </a:r>
            <a:br>
              <a:rPr lang="uk-UA" sz="3200" b="1" i="1" dirty="0" smtClean="0">
                <a:solidFill>
                  <a:srgbClr val="FF6699"/>
                </a:solidFill>
                <a:latin typeface="Georgia" pitchFamily="18" charset="0"/>
              </a:rPr>
            </a:br>
            <a:r>
              <a:rPr lang="uk-UA" sz="3200" b="1" i="1" dirty="0" smtClean="0">
                <a:solidFill>
                  <a:srgbClr val="FF6699"/>
                </a:solidFill>
                <a:latin typeface="Georgia" pitchFamily="18" charset="0"/>
              </a:rPr>
              <a:t>з використанням елементів інноваційних технологій</a:t>
            </a:r>
            <a:endParaRPr lang="ru-RU" sz="3200" b="1" i="1" dirty="0" smtClean="0">
              <a:solidFill>
                <a:srgbClr val="FF6699"/>
              </a:solidFill>
              <a:latin typeface="Georgia" pitchFamily="18" charset="0"/>
            </a:endParaRPr>
          </a:p>
        </p:txBody>
      </p:sp>
      <p:pic>
        <p:nvPicPr>
          <p:cNvPr id="62470" name="Picture 6" descr="DSCN09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857364"/>
            <a:ext cx="2822575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/>
        </p:nvGrpSpPr>
        <p:grpSpPr>
          <a:xfrm>
            <a:off x="6286512" y="2428868"/>
            <a:ext cx="2571736" cy="2851176"/>
            <a:chOff x="6357950" y="2720964"/>
            <a:chExt cx="2571736" cy="2065358"/>
          </a:xfrm>
        </p:grpSpPr>
        <p:sp>
          <p:nvSpPr>
            <p:cNvPr id="62472" name="Oval 8"/>
            <p:cNvSpPr>
              <a:spLocks noChangeArrowheads="1"/>
            </p:cNvSpPr>
            <p:nvPr/>
          </p:nvSpPr>
          <p:spPr bwMode="auto">
            <a:xfrm>
              <a:off x="6357950" y="2720964"/>
              <a:ext cx="2571736" cy="2065358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2471" name="Rectangle 7"/>
            <p:cNvSpPr>
              <a:spLocks noChangeArrowheads="1"/>
            </p:cNvSpPr>
            <p:nvPr/>
          </p:nvSpPr>
          <p:spPr bwMode="auto">
            <a:xfrm>
              <a:off x="6357950" y="3134955"/>
              <a:ext cx="2500330" cy="1270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 eaLnBrk="1" hangingPunct="1"/>
              <a:r>
                <a:rPr lang="uk-UA" sz="1800" b="1" i="1" dirty="0">
                  <a:solidFill>
                    <a:srgbClr val="990000"/>
                  </a:solidFill>
                </a:rPr>
                <a:t>Щоб дати учням іскорку знань, учителю необхідно ввібрати в себе море світла.</a:t>
              </a:r>
              <a:endParaRPr lang="ru-RU" sz="1800" b="1" i="1" dirty="0">
                <a:solidFill>
                  <a:srgbClr val="990000"/>
                </a:solidFill>
              </a:endParaRPr>
            </a:p>
            <a:p>
              <a:pPr algn="ctr" eaLnBrk="1" hangingPunct="1"/>
              <a:r>
                <a:rPr lang="uk-UA" sz="1800" b="1" i="1" dirty="0">
                  <a:solidFill>
                    <a:srgbClr val="990000"/>
                  </a:solidFill>
                </a:rPr>
                <a:t>Ш.</a:t>
              </a:r>
              <a:r>
                <a:rPr lang="uk-UA" sz="1800" b="1" i="1" dirty="0" err="1">
                  <a:solidFill>
                    <a:srgbClr val="990000"/>
                  </a:solidFill>
                </a:rPr>
                <a:t>Амонашвілі</a:t>
              </a:r>
              <a:endParaRPr lang="uk-UA" sz="1800" b="1" i="1" dirty="0">
                <a:solidFill>
                  <a:srgbClr val="990000"/>
                </a:solidFill>
              </a:endParaRPr>
            </a:p>
          </p:txBody>
        </p:sp>
      </p:grp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Inna\Мои документы\11 клас\Презентації\Фони\рослини\fokina_l-p-c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62289"/>
          </a:xfrm>
          <a:prstGeom prst="rect">
            <a:avLst/>
          </a:prstGeom>
          <a:noFill/>
        </p:spPr>
      </p:pic>
      <p:sp>
        <p:nvSpPr>
          <p:cNvPr id="66562" name="Rectangle 2"/>
          <p:cNvSpPr>
            <a:spLocks noGrp="1"/>
          </p:cNvSpPr>
          <p:nvPr>
            <p:ph type="title"/>
          </p:nvPr>
        </p:nvSpPr>
        <p:spPr>
          <a:xfrm>
            <a:off x="468313" y="285752"/>
            <a:ext cx="8229600" cy="1785926"/>
          </a:xfrm>
        </p:spPr>
        <p:txBody>
          <a:bodyPr>
            <a:noAutofit/>
          </a:bodyPr>
          <a:lstStyle/>
          <a:p>
            <a:r>
              <a:rPr lang="uk-UA" sz="2400" b="1" i="1" dirty="0" smtClean="0">
                <a:solidFill>
                  <a:srgbClr val="FF6699"/>
                </a:solidFill>
                <a:latin typeface="Georgia" pitchFamily="18" charset="0"/>
              </a:rPr>
              <a:t>Відкритий урок</a:t>
            </a:r>
            <a:br>
              <a:rPr lang="uk-UA" sz="2400" b="1" i="1" dirty="0" smtClean="0">
                <a:solidFill>
                  <a:srgbClr val="FF6699"/>
                </a:solidFill>
                <a:latin typeface="Georgia" pitchFamily="18" charset="0"/>
              </a:rPr>
            </a:br>
            <a:r>
              <a:rPr lang="uk-UA" sz="2400" b="1" i="1" dirty="0" err="1" smtClean="0">
                <a:solidFill>
                  <a:srgbClr val="FF6699"/>
                </a:solidFill>
                <a:latin typeface="Georgia" pitchFamily="18" charset="0"/>
              </a:rPr>
              <a:t>”Поведінка</a:t>
            </a:r>
            <a:r>
              <a:rPr lang="uk-UA" sz="2400" b="1" i="1" dirty="0" smtClean="0">
                <a:solidFill>
                  <a:srgbClr val="FF6699"/>
                </a:solidFill>
                <a:latin typeface="Georgia" pitchFamily="18" charset="0"/>
              </a:rPr>
              <a:t> комах. Роль комах у екосистемах,їх значення для людини. Охорона </a:t>
            </a:r>
            <a:r>
              <a:rPr lang="uk-UA" sz="2400" b="1" i="1" dirty="0" err="1" smtClean="0">
                <a:solidFill>
                  <a:srgbClr val="FF6699"/>
                </a:solidFill>
                <a:latin typeface="Georgia" pitchFamily="18" charset="0"/>
              </a:rPr>
              <a:t>членистоногих”</a:t>
            </a:r>
            <a:r>
              <a:rPr lang="uk-UA" sz="2400" b="1" i="1" dirty="0" smtClean="0">
                <a:solidFill>
                  <a:srgbClr val="FF6699"/>
                </a:solidFill>
                <a:latin typeface="Georgia" pitchFamily="18" charset="0"/>
              </a:rPr>
              <a:t/>
            </a:r>
            <a:br>
              <a:rPr lang="uk-UA" sz="2400" b="1" i="1" dirty="0" smtClean="0">
                <a:solidFill>
                  <a:srgbClr val="FF6699"/>
                </a:solidFill>
                <a:latin typeface="Georgia" pitchFamily="18" charset="0"/>
              </a:rPr>
            </a:br>
            <a:endParaRPr lang="ru-RU" sz="2400" b="1" i="1" dirty="0" smtClean="0">
              <a:solidFill>
                <a:srgbClr val="FF6699"/>
              </a:solidFill>
              <a:latin typeface="Georgia" pitchFamily="18" charset="0"/>
            </a:endParaRPr>
          </a:p>
        </p:txBody>
      </p:sp>
      <p:pic>
        <p:nvPicPr>
          <p:cNvPr id="66564" name="Picture 4" descr="Фото1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1579" y="4143380"/>
            <a:ext cx="2663825" cy="2041525"/>
          </a:xfrm>
          <a:prstGeom prst="rect">
            <a:avLst/>
          </a:prstGeom>
          <a:noFill/>
        </p:spPr>
      </p:pic>
      <p:pic>
        <p:nvPicPr>
          <p:cNvPr id="66566" name="Picture 6" descr="PC1401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714487"/>
            <a:ext cx="3071834" cy="2304309"/>
          </a:xfrm>
          <a:prstGeom prst="rect">
            <a:avLst/>
          </a:prstGeom>
          <a:noFill/>
        </p:spPr>
      </p:pic>
      <p:pic>
        <p:nvPicPr>
          <p:cNvPr id="66567" name="Picture 7" descr="PC1401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714488"/>
            <a:ext cx="2977768" cy="2286016"/>
          </a:xfrm>
          <a:prstGeom prst="rect">
            <a:avLst/>
          </a:prstGeom>
          <a:noFill/>
        </p:spPr>
      </p:pic>
      <p:pic>
        <p:nvPicPr>
          <p:cNvPr id="66568" name="Picture 8" descr="PC1401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143380"/>
            <a:ext cx="2714644" cy="2071702"/>
          </a:xfrm>
          <a:prstGeom prst="rect">
            <a:avLst/>
          </a:prstGeom>
          <a:noFill/>
        </p:spPr>
      </p:pic>
      <p:pic>
        <p:nvPicPr>
          <p:cNvPr id="66565" name="Picture 5" descr="PC14018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536692"/>
            <a:ext cx="2809874" cy="2107018"/>
          </a:xfrm>
          <a:prstGeom prst="rect">
            <a:avLst/>
          </a:prstGeom>
          <a:noFill/>
        </p:spPr>
      </p:pic>
      <p:pic>
        <p:nvPicPr>
          <p:cNvPr id="66569" name="Picture 9" descr="PC14016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1785926"/>
            <a:ext cx="1928826" cy="25706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Inna\Мои документы\11 клас\Презентації\Фони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23"/>
            <a:ext cx="9144000" cy="6972323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1443046"/>
            <a:ext cx="8510588" cy="1271574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</a:rPr>
              <a:t>“Мозковий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</a:rPr>
              <a:t>штурм”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250825" y="1768503"/>
            <a:ext cx="8613775" cy="558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uk-UA" sz="4000" b="1" i="0" u="none" strike="noStrike" kern="1200" cap="none" spc="0" normalizeH="0" baseline="0" noProof="0" dirty="0" smtClean="0">
              <a:ln>
                <a:noFill/>
              </a:ln>
              <a:solidFill>
                <a:srgbClr val="FAFFB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Проблемне питання:</a:t>
            </a:r>
            <a:endParaRPr kumimoji="0" lang="uk-UA" sz="4000" b="1" i="0" u="none" strike="noStrike" kern="1200" cap="none" spc="0" normalizeH="0" baseline="0" noProof="0" dirty="0" smtClean="0">
              <a:ln>
                <a:noFill/>
              </a:ln>
              <a:solidFill>
                <a:srgbClr val="FAFFB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279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uk-UA" sz="4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Чим зумовлена</a:t>
            </a:r>
            <a:r>
              <a:rPr kumimoji="0" lang="uk-UA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4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велика різноманітність і широке розповсюдження комах на планеті?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E:\Для майкросоата\PUB60COR\AN00790_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4675"/>
            <a:ext cx="2668588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G:\Програми по приколу\Малюнки\Pidbirka_PNG\staroffice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4357694"/>
            <a:ext cx="18351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643206" y="176735"/>
            <a:ext cx="65008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990099"/>
                </a:solidFill>
              </a:rPr>
              <a:t>Етап уроку: </a:t>
            </a:r>
          </a:p>
          <a:p>
            <a:pPr algn="ctr"/>
            <a:r>
              <a:rPr lang="uk-UA" sz="4000" i="1" dirty="0" smtClean="0">
                <a:solidFill>
                  <a:schemeClr val="accent5">
                    <a:lumMod val="50000"/>
                  </a:schemeClr>
                </a:solidFill>
              </a:rPr>
              <a:t>Актуалізація опорних знань. 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Documents and Settings\Inna\Мои документы\11 клас\Презентації\Фони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23"/>
            <a:ext cx="9144000" cy="6972323"/>
          </a:xfrm>
          <a:prstGeom prst="rect">
            <a:avLst/>
          </a:prstGeom>
          <a:noFill/>
        </p:spPr>
      </p:pic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4000" i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Хітиновий покрив, наявність крил і невеликі розміри</a:t>
            </a:r>
            <a:endParaRPr lang="ru-RU" sz="4000" i="1" dirty="0" smtClean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7171" name="Picture 4" descr="is?6Ax0JRl712pVTfR3RDIc2B7IhiYahD_riw4iIubzIW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18" y="1844674"/>
            <a:ext cx="2570795" cy="1727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5" descr="is?SkVXJiBaUb0SlIBlp2VF4r9ROejj901ry-EOayiOpw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786058"/>
            <a:ext cx="3186103" cy="24638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6" descr="is?x5bpmCUVXTxGp30SKCuaEU-hYR_KSSBghTNlcWuPNg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399" y="4572008"/>
            <a:ext cx="2986825" cy="1820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4" name="Picture 8" descr="is?7zlftkXX52cUWGdiVOzqLL84-CWxLtlYEMib-cgDP_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773238"/>
            <a:ext cx="2705128" cy="2093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5" name="Picture 10" descr="osa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4081463"/>
            <a:ext cx="2397125" cy="2341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Inna\Мои документы\11 клас\Презентації\Фони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23"/>
            <a:ext cx="9144000" cy="6972323"/>
          </a:xfrm>
          <a:prstGeom prst="rect">
            <a:avLst/>
          </a:prstGeom>
          <a:noFill/>
        </p:spPr>
      </p:pic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i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Середовища існування</a:t>
            </a:r>
            <a:endParaRPr lang="ru-RU" i="1" dirty="0" smtClean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844675"/>
            <a:ext cx="3024187" cy="2236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Рисунок 1" descr="D:\Bio_HAZARD\muravejnik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3800" y="1844675"/>
            <a:ext cx="3024188" cy="2266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7" name="Picture 5" descr="Файл:Bio8 29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4115433"/>
            <a:ext cx="4159264" cy="2566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576</TotalTime>
  <Words>943</Words>
  <Application>Microsoft Office PowerPoint</Application>
  <PresentationFormat>Экран (4:3)</PresentationFormat>
  <Paragraphs>148</Paragraphs>
  <Slides>43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Сходинки зростання професійної майстерності вчителя природничих дисциплін</vt:lpstr>
      <vt:lpstr>Слайд 2</vt:lpstr>
      <vt:lpstr>Слайд 3</vt:lpstr>
      <vt:lpstr>Слайд 4</vt:lpstr>
      <vt:lpstr>Проведення уроків  з використанням елементів інноваційних технологій</vt:lpstr>
      <vt:lpstr>Відкритий урок ”Поведінка комах. Роль комах у екосистемах,їх значення для людини. Охорона членистоногих” </vt:lpstr>
      <vt:lpstr>“Мозковий штурм”</vt:lpstr>
      <vt:lpstr>Хітиновий покрив, наявність крил і невеликі розміри</vt:lpstr>
      <vt:lpstr>Середовища існування</vt:lpstr>
      <vt:lpstr>Велика плодючість</vt:lpstr>
      <vt:lpstr>Всеїдні</vt:lpstr>
      <vt:lpstr>Переважають комахи з повним перетворенням</vt:lpstr>
      <vt:lpstr>Конкурс  “ Знавці прикмет “</vt:lpstr>
      <vt:lpstr>Інтерактивна вправа  “ Дискусійне  дерево “</vt:lpstr>
      <vt:lpstr>Рольова гра  “ Комашиний суд “</vt:lpstr>
      <vt:lpstr>Етап уроку: узагальнення і систематизація знань </vt:lpstr>
      <vt:lpstr>Відкритий урок ” Загальна характеристика типу Молюски ”</vt:lpstr>
      <vt:lpstr>Слайд 18</vt:lpstr>
      <vt:lpstr>Різнорівнева диференціація</vt:lpstr>
      <vt:lpstr>Аукціон знань </vt:lpstr>
      <vt:lpstr>Етап уроку:  осмислення об*єктивних зв*язків </vt:lpstr>
      <vt:lpstr>Диференційовані питання висновку для дослідницьких лабораторій </vt:lpstr>
      <vt:lpstr>Диференційоване домашнє завдання </vt:lpstr>
      <vt:lpstr>Дослід – найкраща вправа для людської логіки.    (К.Д.Ушинський)</vt:lpstr>
      <vt:lpstr>Сходинка до майстерності</vt:lpstr>
      <vt:lpstr>Орга нізація і проведення засідань шк ільної методичної комісії</vt:lpstr>
      <vt:lpstr>Виступи на шкільних педрадах</vt:lpstr>
      <vt:lpstr>Участь у Всеукраїнському конкурсі “Учитель року – 2012” Номінація “Біологія”</vt:lpstr>
      <vt:lpstr>Участь у роботі методичної комісії вчителів  біології  шкільного округу “Дружба”</vt:lpstr>
      <vt:lpstr>Уча сть у роботі школи передового педагогічного досвіду</vt:lpstr>
      <vt:lpstr>Організація роботи креативної групи вчителів біології І-ІІ категорії м. Тернополя</vt:lpstr>
      <vt:lpstr>Слайд 32</vt:lpstr>
      <vt:lpstr>Слайд 33</vt:lpstr>
      <vt:lpstr>Всеукраїнський конкурс  “ Парадигма освітніх інновацій ” Проектний технопарк </vt:lpstr>
      <vt:lpstr>Наукові пікніки у м.Тернополі</vt:lpstr>
      <vt:lpstr>Слайд 36</vt:lpstr>
      <vt:lpstr>Пропедевтика біології,  хімії та фізики. Міжнародна природознавча  гра “ Геліантус ”</vt:lpstr>
      <vt:lpstr>Слайд 38</vt:lpstr>
      <vt:lpstr> Участь у Всеукраїнському природничому конкурсі “Колосок” </vt:lpstr>
      <vt:lpstr>Переможці ІІ етапу учнівських олімпіад з біології та екології   </vt:lpstr>
      <vt:lpstr>Мої досягнення</vt:lpstr>
      <vt:lpstr>Слайд 42</vt:lpstr>
      <vt:lpstr>Сенкан “ Вчитель ”</vt:lpstr>
    </vt:vector>
  </TitlesOfParts>
  <Company>CtrlSoft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Сходинки зростання професійної майстерності вчителя біології </dc:title>
  <dc:creator>Соломія </dc:creator>
  <cp:lastModifiedBy>Соломія </cp:lastModifiedBy>
  <cp:revision>15</cp:revision>
  <dcterms:created xsi:type="dcterms:W3CDTF">2015-04-19T18:23:38Z</dcterms:created>
  <dcterms:modified xsi:type="dcterms:W3CDTF">2016-03-01T18:21:41Z</dcterms:modified>
</cp:coreProperties>
</file>