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4" r:id="rId6"/>
    <p:sldId id="265" r:id="rId7"/>
    <p:sldId id="267" r:id="rId8"/>
    <p:sldId id="272" r:id="rId9"/>
    <p:sldId id="260" r:id="rId10"/>
    <p:sldId id="261" r:id="rId11"/>
    <p:sldId id="266" r:id="rId12"/>
    <p:sldId id="269" r:id="rId13"/>
    <p:sldId id="270" r:id="rId14"/>
    <p:sldId id="259" r:id="rId15"/>
    <p:sldId id="268" r:id="rId16"/>
    <p:sldId id="263" r:id="rId17"/>
    <p:sldId id="271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00"/>
    <a:srgbClr val="FFCC66"/>
    <a:srgbClr val="FFCCFF"/>
    <a:srgbClr val="339933"/>
    <a:srgbClr val="33CC33"/>
    <a:srgbClr val="669900"/>
    <a:srgbClr val="F83A14"/>
    <a:srgbClr val="FF505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127" autoAdjust="0"/>
  </p:normalViewPr>
  <p:slideViewPr>
    <p:cSldViewPr>
      <p:cViewPr>
        <p:scale>
          <a:sx n="75" d="100"/>
          <a:sy n="75" d="100"/>
        </p:scale>
        <p:origin x="-6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A0A4-DE95-4AAA-BFCF-98726D27026A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0989-50D3-485D-B5FD-E1F2EC22B85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9;&#1077;&#1084;&#1110;&#1085;&#1072;&#1088;%20&#1077;&#1082;&#1086;&#1073;&#1110;&#1086;&#1093;&#1110;&#1084;&#1076;&#1077;&#1085;&#1100;\Zvuki_prirodi-Solovniy_gay.mp3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77;&#1082;&#1086;&#1083;&#1086;&#1075;&#1080;.wmv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6;&#1054;&#1051;&#1068;%20&#1042;&#1048;&#1044;&#1040;&#1058;&#1053;&#1048;&#1061;%20&#1059;&#1063;&#1045;&#1053;&#1048;&#1061;%20&#1059;%20&#1044;&#1054;&#1057;&#1051;&#1030;&#1044;&#1046;&#1045;&#1053;&#1053;&#1030;%20&#1058;&#1045;&#1056;&#1048;&#1058;&#1054;&#1056;&#1030;&#1031;%20&#1059;&#1050;&#1056;&#1040;&#1031;&#1053;&#1048;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&#1073;&#1110;&#1086;&#1089;&#1092;&#1077;&#1088;&#1072;%2011%20&#1082;&#1083;&#1072;&#1089;.ppt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&#1073;&#1110;&#1086;&#1075;&#1088;&#1072;&#1092;&#1110;&#1103;%20&#1110;%20&#1085;&#1072;&#1091;&#1082;&#1086;&#1074;&#1072;%20&#1089;&#1087;&#1072;&#1076;&#1097;&#1080;&#1085;&#1072;%20&#1042;&#1077;&#1088;&#1085;&#1072;&#1076;&#1089;&#1100;&#1082;&#1086;&#1075;&#1086;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оломія\фони\ФОНЫ-3\0_555d0_b1c6651f_X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48072"/>
            <a:ext cx="8132440" cy="285293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Огляд заходів до проведення інтерактивного </a:t>
            </a:r>
            <a:r>
              <a:rPr lang="uk-UA" b="1" cap="all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екобіохімдня</a:t>
            </a:r>
            <a:endParaRPr lang="uk-UA" b="1" cap="all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488" y="426868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 вчитель біології</a:t>
            </a:r>
          </a:p>
          <a:p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ТСШ №7</a:t>
            </a:r>
          </a:p>
          <a:p>
            <a:r>
              <a:rPr lang="uk-UA" sz="36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Бенч</a:t>
            </a:r>
            <a:r>
              <a:rPr lang="uk-UA" sz="36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  <a:endParaRPr lang="uk-UA" sz="36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Cоломія\фони\ФОНЫ-3\0_555d5_fe7c278e_X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C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Інтелектуальні ігри, КВК, </a:t>
            </a:r>
            <a:r>
              <a:rPr lang="uk-UA" b="1" dirty="0" err="1" smtClean="0">
                <a:ln w="11430"/>
                <a:solidFill>
                  <a:srgbClr val="FFC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брейн</a:t>
            </a:r>
            <a:r>
              <a:rPr lang="uk-UA" b="1" dirty="0" smtClean="0">
                <a:ln w="11430"/>
                <a:solidFill>
                  <a:srgbClr val="FFCC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ринги </a:t>
            </a:r>
            <a:endParaRPr lang="uk-UA" b="1" dirty="0">
              <a:ln w="11430"/>
              <a:solidFill>
                <a:srgbClr val="FFCC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1512168" cy="200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7" name="Picture 1" descr="D:\Мамин клас і Оленка фото\103CANON\IMG_7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85139"/>
            <a:ext cx="2088232" cy="278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D:\Мамин клас і Оленка фото\103CANON\IMG_7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233" y="836712"/>
            <a:ext cx="2052294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D:\Мамин клас і Оленка фото\103CANON\IMG_7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36712"/>
            <a:ext cx="2880320" cy="2160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D:\Мамин клас і Оленка фото\103CANON\IMG_73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836712"/>
            <a:ext cx="288022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D:\Мамин клас і Оленка фото\103CANON\IMG_73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301208"/>
            <a:ext cx="1858210" cy="139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rhrbcvntyiky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Ексклюзивні інтерв'ю і </a:t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експрес - опитування 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4896544" cy="5445224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uk-UA" dirty="0" smtClean="0"/>
              <a:t>Запитання учителям: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Чи </a:t>
            </a:r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згодилися Вам знання з природничих наук у роботі, і у житті? </a:t>
            </a:r>
          </a:p>
          <a:p>
            <a:r>
              <a:rPr lang="uk-UA" dirty="0" smtClean="0"/>
              <a:t>Запитання учням: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Чому повинна навчати сучасна школа?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Чи потрібно сучасній людині знати біологію, хімію, географію, екологію?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Наскільки важлива для Вас активна громадянська позиція?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оломія\фони\ФОНЫ-3\73721881_large_64163649_fon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666"/>
            <a:ext cx="9144000" cy="69126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980728"/>
            <a:ext cx="4896544" cy="14401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800" b="1" dirty="0" smtClean="0">
                <a:ln>
                  <a:prstDash val="solid"/>
                </a:ln>
                <a:solidFill>
                  <a:srgbClr val="FFCC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Робота радіожурналу " Екологічний вісник "</a:t>
            </a:r>
            <a:endParaRPr lang="uk-UA" sz="3800" b="1" dirty="0">
              <a:ln>
                <a:prstDash val="solid"/>
              </a:ln>
              <a:solidFill>
                <a:srgbClr val="FFCC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2420888"/>
            <a:ext cx="8640960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Оповідки підсніжника " – озвучення казок, віршів, прозових творів, поданих на конкурс.</a:t>
            </a:r>
          </a:p>
          <a:p>
            <a:pPr algn="just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Ознайомлення з законом " Про охорону навколишнього середовища ".</a:t>
            </a:r>
          </a:p>
          <a:p>
            <a:pPr algn="just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Звуки природи.</a:t>
            </a:r>
          </a:p>
          <a:p>
            <a:pPr algn="just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Інформаційний спецвипуск " Думай. Аналізуй. Дій. " (За результатами ексклюзивних інтерв’ю та експрес-опитування).   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Zvuki_prirodi-Solovniy_g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4437112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оломія\фони\ФОНЫ-3\73721985_large_14__W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" </a:t>
            </a:r>
            <a:r>
              <a:rPr lang="ru-RU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прекрасний</a:t>
            </a:r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цей</a:t>
            </a:r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</a:t>
            </a:r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подивись </a:t>
            </a:r>
            <a:r>
              <a:rPr lang="ru-RU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збережи</a:t>
            </a:r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"</a:t>
            </a:r>
            <a:endParaRPr lang="uk-UA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1224136"/>
          </a:xfrm>
        </p:spPr>
        <p:txBody>
          <a:bodyPr/>
          <a:lstStyle/>
          <a:p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конкурси</a:t>
            </a: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газет, </a:t>
            </a:r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малюнків</a:t>
            </a: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фотографій</a:t>
            </a: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поетичних</a:t>
            </a: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</a:t>
            </a: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прозових</a:t>
            </a: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творів</a:t>
            </a:r>
            <a:endParaRPr lang="uk-UA" dirty="0"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026" name="Picture 2" descr="D:\первоцвіти все\Першоцвіти\Фото1285.jpg"/>
          <p:cNvPicPr>
            <a:picLocks noChangeAspect="1" noChangeArrowheads="1"/>
          </p:cNvPicPr>
          <p:nvPr/>
        </p:nvPicPr>
        <p:blipFill>
          <a:blip r:embed="rId3" cstate="print"/>
          <a:srcRect l="26314" t="168" r="12623"/>
          <a:stretch>
            <a:fillRect/>
          </a:stretch>
        </p:blipFill>
        <p:spPr bwMode="auto">
          <a:xfrm>
            <a:off x="395536" y="2636912"/>
            <a:ext cx="1728192" cy="211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первоцвіти все\Першоцвіти\Фото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1920599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первоцвіти все\Першоцвіти\Фото1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1920599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D:\первоцвіти все\Першоцвіти\Фото1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636912"/>
            <a:ext cx="1584176" cy="211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первоцвіти все\Першоцвіти\Фото1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941515"/>
            <a:ext cx="2304256" cy="172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D:\первоцвіти все\Першоцвіти\Фото12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364641"/>
            <a:ext cx="1728192" cy="2304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D:\первоцвіти все\Першоцвіти\Фото12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941168"/>
            <a:ext cx="2304256" cy="172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оломія\фони\ФОНЫ-3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Просвітницька діяльність</a:t>
            </a:r>
            <a:endParaRPr lang="uk-UA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3744416" cy="6021288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Зустрічі старшокласників з молодшими школярами: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rgbClr val="0070C0"/>
                </a:solidFill>
              </a:rPr>
              <a:t>" Збережи первоцвіти " (розмальовка).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rgbClr val="008000"/>
                </a:solidFill>
              </a:rPr>
              <a:t>Пам’ятка про поведінку у природі.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rgbClr val="99CC00"/>
                </a:solidFill>
              </a:rPr>
              <a:t>Ознайомлення з календарем природи з порадами.</a:t>
            </a:r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96136" y="764704"/>
            <a:ext cx="3168352" cy="60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Зустрічі старшокласників з жителями міста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Тернополя: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uk-UA" sz="2800" baseline="0" dirty="0" smtClean="0">
                <a:solidFill>
                  <a:srgbClr val="0070C0"/>
                </a:solidFill>
                <a:hlinkClick r:id="rId3" action="ppaction://hlinkfile"/>
              </a:rPr>
              <a:t>Інтерв’ю.</a:t>
            </a:r>
            <a:endParaRPr lang="uk-UA" sz="2800" baseline="0" dirty="0" smtClean="0">
              <a:solidFill>
                <a:srgbClr val="0070C0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Інформування про необхідність збереження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3A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первоцвітів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3A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 занесені до </a:t>
            </a:r>
            <a:r>
              <a:rPr kumimoji="0" lang="uk-UA" sz="2800" b="1" i="0" strike="noStrike" kern="1200" cap="none" spc="0" normalizeH="0" baseline="0" noProof="0" dirty="0" smtClean="0">
                <a:ln>
                  <a:noFill/>
                </a:ln>
                <a:solidFill>
                  <a:srgbClr val="F83A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Червоної Книги України.</a:t>
            </a:r>
            <a:endParaRPr kumimoji="0" lang="uk-UA" sz="2800" b="1" i="0" strike="noStrike" kern="1200" cap="none" spc="0" normalizeH="0" baseline="0" noProof="0" dirty="0">
              <a:ln>
                <a:noFill/>
              </a:ln>
              <a:solidFill>
                <a:srgbClr val="F83A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оломія\фони\ФОНЫ-3\73721824_large_58242245_42847237_124032223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первоцвіти все\первоцвіти\брошура\брош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7" y="154500"/>
            <a:ext cx="4429123" cy="3131624"/>
          </a:xfrm>
          <a:prstGeom prst="rect">
            <a:avLst/>
          </a:prstGeom>
          <a:noFill/>
        </p:spPr>
      </p:pic>
      <p:pic>
        <p:nvPicPr>
          <p:cNvPr id="6" name="Picture 3" descr="D:\первоцвіти все\первоцвіти\брошура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4399"/>
            <a:ext cx="4071934" cy="3131725"/>
          </a:xfrm>
          <a:prstGeom prst="rect">
            <a:avLst/>
          </a:prstGeom>
          <a:noFill/>
        </p:spPr>
      </p:pic>
      <p:pic>
        <p:nvPicPr>
          <p:cNvPr id="8" name="Picture 4" descr="D:\первоцвіти все\первоцвіти\брошура\памятка 1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4067216" cy="3143271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79512" y="3573016"/>
            <a:ext cx="4429124" cy="3137626"/>
            <a:chOff x="142876" y="3571876"/>
            <a:chExt cx="4429124" cy="3137626"/>
          </a:xfrm>
        </p:grpSpPr>
        <p:pic>
          <p:nvPicPr>
            <p:cNvPr id="7" name="Picture 5" descr="D:\первоцвіти все\первоцвіти\брошура\розмальовка 1 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6" y="3571876"/>
              <a:ext cx="4429124" cy="3137626"/>
            </a:xfrm>
            <a:prstGeom prst="rect">
              <a:avLst/>
            </a:prstGeom>
            <a:noFill/>
          </p:spPr>
        </p:pic>
        <p:pic>
          <p:nvPicPr>
            <p:cNvPr id="9" name="Picture 6" descr="D:\первоцвіти все\первоцвіти\брошура\розмальомка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720" y="3714752"/>
              <a:ext cx="2071702" cy="1476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Cоломія\фони\ФОНЫ-3\73cfd3ea30det.jpg"/>
          <p:cNvPicPr>
            <a:picLocks noChangeAspect="1" noChangeArrowheads="1"/>
          </p:cNvPicPr>
          <p:nvPr/>
        </p:nvPicPr>
        <p:blipFill>
          <a:blip r:embed="rId2" cstate="print"/>
          <a:srcRect b="48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9850">
            <a:contourClr>
              <a:schemeClr val="accent3">
                <a:lumMod val="75000"/>
              </a:schemeClr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Робота на природі</a:t>
            </a:r>
            <a:endParaRPr lang="uk-UA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1351309"/>
            <a:ext cx="8229600" cy="4525963"/>
          </a:xfrm>
        </p:spPr>
        <p:txBody>
          <a:bodyPr/>
          <a:lstStyle/>
          <a:p>
            <a:pPr algn="just"/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Практична діяльність учнів з охорони довкілля, озеленення приміщень і території школи (наприклад, розбивка нових квітників, виготовлення і розвішування годівничок,штучних гніздівель, прибирання території школи і мікрорайону).</a:t>
            </a:r>
            <a:endParaRPr lang="uk-UA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ОКСАНА_БА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445" y="4437112"/>
            <a:ext cx="1548323" cy="2075122"/>
          </a:xfrm>
          <a:prstGeom prst="snip2DiagRect">
            <a:avLst>
              <a:gd name="adj1" fmla="val 1476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 descr="ОКСАНА_ДЗЬО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437112"/>
            <a:ext cx="1584176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SC_04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8"/>
            <a:ext cx="2411760" cy="1683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оломія\фони\ФОНЫ-3\73722061_large_73057785_c83d6c08ed77d199b63009b14ed12655d30ax1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008000"/>
                </a:solidFill>
              </a:rPr>
              <a:t>Тематична виставка літератури в бібліотеці</a:t>
            </a:r>
            <a:endParaRPr lang="uk-UA" b="1" dirty="0">
              <a:ln/>
              <a:solidFill>
                <a:srgbClr val="008000"/>
              </a:solidFill>
            </a:endParaRPr>
          </a:p>
        </p:txBody>
      </p:sp>
      <p:pic>
        <p:nvPicPr>
          <p:cNvPr id="2050" name="Picture 2" descr="D:\ВУ Комахи фото відео\PC14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2448272" cy="3264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християнська\Семінар християнс фото\DSCN1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16832"/>
            <a:ext cx="243054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Cоломія\фони\ФОНЫ-3\73721905_large_6036038_5579753_2144857_21482490_f_6290436g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Тренінг</a:t>
            </a:r>
            <a:r>
              <a:rPr lang="ru-RU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" </a:t>
            </a:r>
            <a:r>
              <a:rPr lang="ru-RU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Моделюй</a:t>
            </a:r>
            <a:r>
              <a:rPr lang="ru-RU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набувай</a:t>
            </a:r>
            <a:r>
              <a:rPr lang="ru-RU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життєвих</a:t>
            </a:r>
            <a:r>
              <a:rPr lang="ru-RU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навичок</a:t>
            </a:r>
            <a:r>
              <a:rPr lang="ru-RU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"</a:t>
            </a:r>
            <a:endParaRPr lang="uk-UA" b="1" dirty="0">
              <a:ln w="31550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384176"/>
            <a:ext cx="6408712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Проблемне запитання: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 є можливість зменшити кількість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сміття, що потрапить на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сміттєзвалище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 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3068960"/>
            <a:ext cx="8496944" cy="3744416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Здати макулатуру у приймальний пункт вторинної сировини.</a:t>
            </a:r>
          </a:p>
          <a:p>
            <a:pPr algn="just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Викинути пластикові пляшки у спеціальні контейнери.</a:t>
            </a:r>
          </a:p>
          <a:p>
            <a:pPr algn="just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Харчові відходи використати на корм птахам.</a:t>
            </a:r>
          </a:p>
          <a:p>
            <a:pPr algn="just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Провести у школі конкурс кращих ідей перетворення непотрібних речей на корисні речі.</a:t>
            </a:r>
          </a:p>
          <a:p>
            <a:pPr algn="just"/>
            <a:endParaRPr lang="uk-UA" sz="2800" dirty="0" smtClean="0"/>
          </a:p>
          <a:p>
            <a:pPr algn="just"/>
            <a:endParaRPr lang="uk-UA" sz="2800" dirty="0"/>
          </a:p>
        </p:txBody>
      </p:sp>
      <p:pic>
        <p:nvPicPr>
          <p:cNvPr id="7" name="Picture 2" descr="E:\Для майкросоата\PUB60COR\AN00790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891286"/>
            <a:ext cx="2088232" cy="217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оломія\фони\ФОНЫ-3\троян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Бесіди за круглим столом з адміністрацією школи</a:t>
            </a:r>
            <a:endParaRPr lang="uk-UA" dirty="0"/>
          </a:p>
        </p:txBody>
      </p:sp>
      <p:pic>
        <p:nvPicPr>
          <p:cNvPr id="5" name="Picture 2" descr="D:\Мамуся\Вернадський\round90393045апап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56584" cy="401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pti.kiev.ua/uploads/posts/2010-03/thumbs/1268337163_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08920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Cоломія\фони\ФОНЫ-3\0_39039_fda64734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536" y="485800"/>
            <a:ext cx="7148464" cy="1143000"/>
          </a:xfrm>
        </p:spPr>
        <p:txBody>
          <a:bodyPr/>
          <a:lstStyle/>
          <a:p>
            <a:r>
              <a:rPr lang="uk-UA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Підготовчий етап:</a:t>
            </a:r>
            <a:endParaRPr lang="uk-UA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2843808" y="1484784"/>
            <a:ext cx="5976664" cy="3600399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Визначення теми </a:t>
            </a:r>
            <a:r>
              <a:rPr lang="uk-UA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: 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землі 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В.І.Вернадський 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Охорона довкілля 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Визначення мети;</a:t>
            </a:r>
          </a:p>
          <a:p>
            <a:pPr>
              <a:buNone/>
            </a:pPr>
            <a:endParaRPr lang="uk-UA" sz="2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uk-UA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endParaRPr lang="uk-UA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483768" y="5040560"/>
            <a:ext cx="6552728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Визначення заходів.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оломія\фони\ФОНЫ-3\фон весна.jpg"/>
          <p:cNvPicPr>
            <a:picLocks noChangeAspect="1" noChangeArrowheads="1"/>
          </p:cNvPicPr>
          <p:nvPr/>
        </p:nvPicPr>
        <p:blipFill>
          <a:blip r:embed="rId2" cstate="print"/>
          <a:srcRect r="14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40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Нагородження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324528" cy="15121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Переможців і учасників </a:t>
            </a:r>
            <a:r>
              <a:rPr lang="uk-UA" dirty="0" smtClean="0">
                <a:solidFill>
                  <a:srgbClr val="FFFF00"/>
                </a:solidFill>
              </a:rPr>
              <a:t>" </a:t>
            </a:r>
            <a:r>
              <a:rPr lang="uk-UA" dirty="0" err="1" smtClean="0">
                <a:solidFill>
                  <a:srgbClr val="FFFF00"/>
                </a:solidFill>
              </a:rPr>
              <a:t>Геліантусу</a:t>
            </a:r>
            <a:r>
              <a:rPr lang="uk-UA" dirty="0" smtClean="0">
                <a:solidFill>
                  <a:srgbClr val="FFFF00"/>
                </a:solidFill>
              </a:rPr>
              <a:t> " </a:t>
            </a:r>
            <a:r>
              <a:rPr lang="uk-UA" dirty="0" smtClean="0">
                <a:solidFill>
                  <a:srgbClr val="008000"/>
                </a:solidFill>
              </a:rPr>
              <a:t>і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CC00"/>
                </a:solidFill>
              </a:rPr>
              <a:t>" Колоска "</a:t>
            </a:r>
          </a:p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Переможців конкурсів </a:t>
            </a:r>
            <a:r>
              <a:rPr lang="uk-UA" dirty="0" smtClean="0">
                <a:solidFill>
                  <a:srgbClr val="002060"/>
                </a:solidFill>
              </a:rPr>
              <a:t>" </a:t>
            </a:r>
            <a:r>
              <a:rPr lang="uk-UA" dirty="0" err="1" smtClean="0">
                <a:solidFill>
                  <a:srgbClr val="002060"/>
                </a:solidFill>
              </a:rPr>
              <a:t>Екобіохімдня</a:t>
            </a:r>
            <a:r>
              <a:rPr lang="uk-UA" dirty="0" smtClean="0">
                <a:solidFill>
                  <a:srgbClr val="002060"/>
                </a:solidFill>
              </a:rPr>
              <a:t> "   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073" name="Picture 1" descr="D:\Геліантус\Фото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142" y="4149080"/>
            <a:ext cx="2976929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Геліантус\Фото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752" y="3402302"/>
            <a:ext cx="2916504" cy="218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D:\7. Фотографії\Фото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204863"/>
            <a:ext cx="1907704" cy="254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spc="100" normalizeH="0" baseline="0" noProof="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Підведення підсумків</a:t>
            </a:r>
            <a:endParaRPr kumimoji="0" lang="uk-UA" sz="4400" b="1" i="0" u="none" strike="noStrike" kern="1200" spc="100" normalizeH="0" baseline="0" noProof="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6" descr="http://imagesfree.pp.ua/images/49baf80ebd5db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9144000" cy="1179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Хто хоче зрушити світ, хай почне з себе.</a:t>
            </a:r>
            <a:endParaRPr kumimoji="0" lang="uk-UA" sz="4400" b="1" i="0" u="none" strike="noStrike" kern="1200" cap="all" normalizeH="0" baseline="0" noProof="0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Cоломія\фони\ФОНЫ-3\0_3903b_cf27a8b9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7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780000">
            <a:off x="567774" y="209509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Огляд заходів</a:t>
            </a:r>
            <a:endParaRPr lang="uk-UA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Cоломія\фони\ФОНЫ-3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Відкриті уроки</a:t>
            </a:r>
            <a:endParaRPr lang="uk-UA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1368152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70C0"/>
                </a:solidFill>
              </a:rPr>
              <a:t>Наукова спадщина В.І.Вернадського на уроках: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5" name="Picture 2" descr="D:\Мамуся\Вернадський\ukraine2012шшш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060848"/>
            <a:ext cx="4282985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https://encrypted-tbn1.gstatic.com/images?q=tbn:ANd9GcSki-lIaLmx3nhZLPVOkhZrP3BP4WBHd7-2TVznSe2HuFlHZDrU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628800"/>
            <a:ext cx="2286016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4966136"/>
            <a:ext cx="3203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Загальна</a:t>
            </a:r>
            <a:r>
              <a:rPr lang="ru-RU" sz="2000" dirty="0" smtClean="0">
                <a:solidFill>
                  <a:srgbClr val="0070C0"/>
                </a:solidFill>
              </a:rPr>
              <a:t>  характеристика </a:t>
            </a:r>
            <a:r>
              <a:rPr lang="ru-RU" sz="2000" dirty="0" err="1" smtClean="0">
                <a:solidFill>
                  <a:srgbClr val="0070C0"/>
                </a:solidFill>
              </a:rPr>
              <a:t>біосфери</a:t>
            </a:r>
            <a:r>
              <a:rPr lang="ru-RU" sz="2000" dirty="0" smtClean="0">
                <a:solidFill>
                  <a:srgbClr val="0070C0"/>
                </a:solidFill>
              </a:rPr>
              <a:t>.  </a:t>
            </a:r>
            <a:r>
              <a:rPr lang="ru-RU" sz="2000" dirty="0" err="1" smtClean="0">
                <a:solidFill>
                  <a:srgbClr val="0070C0"/>
                </a:solidFill>
              </a:rPr>
              <a:t>Вчення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В.І.Вернадського</a:t>
            </a:r>
            <a:r>
              <a:rPr lang="ru-RU" sz="2000" dirty="0" smtClean="0">
                <a:solidFill>
                  <a:srgbClr val="0070C0"/>
                </a:solidFill>
              </a:rPr>
              <a:t> про </a:t>
            </a:r>
            <a:r>
              <a:rPr lang="ru-RU" sz="2000" dirty="0" err="1" smtClean="0">
                <a:solidFill>
                  <a:srgbClr val="0070C0"/>
                </a:solidFill>
              </a:rPr>
              <a:t>біосферу</a:t>
            </a:r>
            <a:r>
              <a:rPr lang="ru-RU" sz="2000" dirty="0" smtClean="0">
                <a:solidFill>
                  <a:srgbClr val="0070C0"/>
                </a:solidFill>
              </a:rPr>
              <a:t>. Роль </a:t>
            </a:r>
            <a:r>
              <a:rPr lang="ru-RU" sz="2000" dirty="0" err="1" smtClean="0">
                <a:solidFill>
                  <a:srgbClr val="0070C0"/>
                </a:solidFill>
              </a:rPr>
              <a:t>живих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організмів</a:t>
            </a:r>
            <a:r>
              <a:rPr lang="ru-RU" sz="2000" dirty="0" smtClean="0">
                <a:solidFill>
                  <a:srgbClr val="0070C0"/>
                </a:solidFill>
              </a:rPr>
              <a:t>  у  </a:t>
            </a:r>
            <a:r>
              <a:rPr lang="ru-RU" sz="2000" dirty="0" err="1" smtClean="0">
                <a:solidFill>
                  <a:srgbClr val="0070C0"/>
                </a:solidFill>
              </a:rPr>
              <a:t>біосфері</a:t>
            </a:r>
            <a:r>
              <a:rPr lang="ru-RU" sz="2000" dirty="0" smtClean="0">
                <a:solidFill>
                  <a:srgbClr val="0070C0"/>
                </a:solidFill>
              </a:rPr>
              <a:t> . </a:t>
            </a:r>
            <a:endParaRPr lang="uk-UA" sz="2000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941168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РОЛЬ ВИДАТНИХ УЧЕНИХ У ДОСЛ</a:t>
            </a:r>
            <a:r>
              <a:rPr lang="uk-UA" sz="2400" dirty="0" smtClean="0">
                <a:solidFill>
                  <a:srgbClr val="0070C0"/>
                </a:solidFill>
                <a:cs typeface="Times New Roman" pitchFamily="18" charset="0"/>
              </a:rPr>
              <a:t>ІДЖЕННІ ТЕРИТОРІЇ УКРАЇНИ. (ІНТЕГРОВАНИЙ УРОК З ГЕОГРАФІЇ – БІОЛОГІЇ У 8 КЛАСІ).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Cоломія\фони\ФОНЫ-3\0_1e16d_4311891f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56784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Відкриті уроки: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6552728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" Птахи – синантропи. Лелека білий – символ України. Охорона птахів "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8 клас 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" Лікарські рослини України "        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7 клас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" Річки України "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( Інтегрований урок географія - українська мова ). 8 клас</a:t>
            </a:r>
          </a:p>
          <a:p>
            <a:endParaRPr lang="uk-UA" dirty="0"/>
          </a:p>
        </p:txBody>
      </p:sp>
      <p:pic>
        <p:nvPicPr>
          <p:cNvPr id="5" name="Picture 5" descr="PC140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76" y="620688"/>
            <a:ext cx="153645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oucou\Documents\Websites\Powerpoint Templates\New\Source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6227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 flip="none" rotWithShape="1">
                  <a:gsLst>
                    <a:gs pos="3600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Наукова конференція </a:t>
            </a:r>
            <a:endParaRPr lang="uk-UA" b="1" spc="50" dirty="0">
              <a:ln w="11430"/>
              <a:gradFill flip="none" rotWithShape="1">
                <a:gsLst>
                  <a:gs pos="36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464496" cy="1800200"/>
          </a:xfrm>
        </p:spPr>
        <p:txBody>
          <a:bodyPr>
            <a:noAutofit/>
          </a:bodyPr>
          <a:lstStyle/>
          <a:p>
            <a:r>
              <a:rPr lang="uk-UA" sz="3600" dirty="0" smtClean="0">
                <a:blipFill>
                  <a:blip r:embed="rId3"/>
                  <a:tile tx="0" ty="0" sx="100000" sy="100000" flip="none" algn="tl"/>
                </a:blipFill>
              </a:rPr>
              <a:t>В.І.Вернадський.      ( До 150-ти річчя від дня народження ) </a:t>
            </a:r>
          </a:p>
        </p:txBody>
      </p:sp>
      <p:pic>
        <p:nvPicPr>
          <p:cNvPr id="5" name="Picture 6" descr="1414-01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>
          <a:xfrm flipH="1">
            <a:off x="5004048" y="836712"/>
            <a:ext cx="1656184" cy="2049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2924944"/>
            <a:ext cx="489654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+mn-lt"/>
                <a:ea typeface="+mn-ea"/>
                <a:cs typeface="+mn-cs"/>
              </a:rPr>
              <a:t>Що обрати здоров*я чи шкідливі звички? (запросити науковців)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5013176"/>
            <a:ext cx="6840760" cy="220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+mn-lt"/>
                <a:ea typeface="+mn-ea"/>
                <a:cs typeface="+mn-cs"/>
              </a:rPr>
              <a:t>Харчування за змінених умов довкілля. ( Газета Біологія. </a:t>
            </a:r>
            <a:r>
              <a:rPr kumimoji="0" lang="uk-UA" sz="3600" b="0" i="0" u="none" strike="noStrike" kern="1200" cap="none" spc="0" normalizeH="0" baseline="0" noProof="0" dirty="0" err="1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3600" b="0" i="0" u="none" strike="noStrike" kern="1200" cap="none" spc="0" normalizeH="0" noProof="0" dirty="0" err="1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+mn-lt"/>
                <a:ea typeface="+mn-ea"/>
                <a:cs typeface="+mn-cs"/>
              </a:rPr>
              <a:t>Шкільний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+mn-lt"/>
                <a:ea typeface="+mn-ea"/>
                <a:cs typeface="+mn-cs"/>
              </a:rPr>
              <a:t> світ ”)</a:t>
            </a:r>
            <a:endParaRPr kumimoji="0" lang="uk-UA" sz="3600" b="0" i="0" u="none" strike="noStrike" kern="1200" cap="none" spc="0" normalizeH="0" baseline="0" noProof="0" dirty="0" smtClean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AutoShape 4" descr="data:image/jpeg;base64,/9j/4AAQSkZJRgABAQAAAQABAAD/2wCEAAkGBxQQDxAUDxQUFBUVFBQPFA8VFBAQFBQWFBQWFhQUFhUYHCggGBomHBUVIjEhKCkrLi4uFx80ODMsNygtLisBCgoKDg0OGhAQGi0kHyQsLCwsLCwsLCwsLCwsLCwsLCwsLCwsLCwsLCwsLCwsLCwsLCwsLCwsLCwsLCwsLCwsLP/AABEIALEBHAMBEQACEQEDEQH/xAAcAAEAAQUBAQAAAAAAAAAAAAAAAQIDBQYHBAj/xABIEAABAwIDAwcGCgkCBwAAAAABAAIDBBEFEiEGBzETIkFRYXGBMkKRobHRFBcjUmJyk6LB0jNDVGNzgpKy8FOjFiQmVcLh8f/EABsBAQACAwEBAAAAAAAAAAAAAAABAgMEBQYH/8QAMxEBAAICAQIEBAQGAQUAAAAAAAECAxEEITEFEkFRExQiMhVhcZEGFjNCgaEjJFJiwfD/2gAMAwEAAhEDEQA/AO4oCAggoOZ76sXDcLl5NwdmkbStDTcGQ3LuHHK1rtOs9Y0DkdBgHwd7hKA54yg9TTlBePAm3gVqZ8nXTbwY+m3V9120Ra8Ukrrsdfkb+aQLmMdhA0HYmDJ6SjPj9YdRW21UoIKCLIIIQRZBFkE2QTZAAQSglBKAgICAgICCiWQNaXONgASSeAA1JUb0d+jgO2GOOr6hz3E8mLthj6Gt67dbrXK0MmSZlv48cVhpuI4DmhqJovKhySuZa4dGXZHm30XFpPY4rZw33GmtlrqdvonYLGGS0dIC/nSQCaNrjd2UWD23PlZHaddst1nYW0oJQEBAQEBAQEHnrNW5QbZuaTwIHFxv0aAoONbbVLJp9nqMAZXzsr5G9GR8lwLfVL1EkNeq5eUlkf8AOe5/9TifxXNvO7OlSNRopKh0UjHsNnNcHtPaDcKInVtpmN10+hsPqhNDHI3g9jXj+YArpVncbc20anT0KyBAQEEWQLIFkABAsglAQEBAQEBAQEGpbzcS5DD3tBs6ZwgHcQXP+60jxWHPbVWXDXdnEytFvstsqAasRvALZoqineDwIdC8gf1Mas2GdWYc8fSyG6bEs9BRtcbGCufStceLRPEZIjf+I0juNulbzRdwidcA9YvZBWgICAgICAgINU3mYgabCq2Rhs4QOa13UZC1gI7ecg5Jjcv/AFRSN6IYKeMdlqQv9rlW3aUx3Y98gawuPAC65uty6W9QiOTM29iOw9YS0aIl27dvVcph8YPFhdH4aOb6nBb2Cd0aOeNXbQszEXQLoF0EoCAgICAgICAghAugXQEBByvfHWXmpoupjpSPrGwP3StPkT102uPHq5vLIW6hpI84jzRcC59IWGtNti1tSy2zZtWU5+n7QR+Kti+9XL9jX9kq8xYbijh+pqKCqb3tqCPwXQc99RwHTTt9pQXEBAQEBAQEEFJHJd920bHUc1HEc0j3xxuFnjLle2Q6kWPk9BKpN677reS3dzjDqt9TjsNS8aF8cfg2ERD2KJvHZaKT3UNq7uiaeHKxB31eUbf1LBWkRO2e9p02jDXRPpah0zSXvnmc2UXzMDCC1rRw1L7dyZK0lFZvHVndk9uGUcRjMTz5JuRI3UDLewa7oDfQrY70rGtqXpa070y1bvPBY7kY2h/mueKlzR2lojBPdcK85qa6SUxdfqidMNU7xKp1Pka5jZs1zO2Ga2XqDHN0PbdVnJ07tiuPHF9+SZh43beVvIZOVOfNm5cQuzZbeTa1uNtVX4k615mXWKb7+H09mUwTedJHHlqI3TvBtnALHWsPKaB3qMfIjtMsvN8PiKVzY41E+jJ/Gn1Ucv3vyrL8anu5s8e8eh8aJ/Y5fS78qfGp7o+Xyex8aDuijk+9+VPj090/L5PZHxoP/YpPv/lUfHp7ny2T2PjPk/YpPv8A5U+PT3Plsnsj4zpf2GT7/wCRPmMfun5bJ7IO86X9hf8A7n5U+Yx+58rk9kfGbN+wv/3Pyp8xT3Plcnsg7zJ/2F/+5+VPmcfufLZPZYqt504a69IY7ggSOLwGm2h1aqW5NYjpLb4fh182WIns1TA9pK2CUyg1MoeDdj87mHMDYi/CxN9FSmSI6zLa5sRM+SuONR6w9eE7YYhBLnfy0zTe8MjebfoIIFxqrVyRHWZa2annjVcemapd49eG8+jDzfyg2WMW6ra+1X+YpHeWrbjX9IldO8qu/wC3+uX3J81j91flsns1TaDEZq6qFRPTyMAY2MsaHWDWkkm516SsV8mO092SmPJWOyxtTVNDLtjyZqepptG5L5dIiQOm4Gqvj8it639WIoMQMbmvHFoLgO3KbKIiIttMzaa6ePBsLkbhWKNtcyuoowO0SvcfYs0ZYYZxS+l8FrTKJWlrm8lI6IEiweAAQ4dmvqV62i3ZjtWasmrIEBAQEBAQQUHPd6mCtNOJxe7ZWlw6Oc0tv6S1aWbD5Zm7bwZZnVHLaJnJljhxa/N4h11r+adtiKw8ktNdht2keGqyeedk1hmsEr2tp3NkcRb5RgA8rM2xF+joPgsGSJmejPjtWsN92JpBWsLpC5ptfmn949n/AIrJj4kW6yw5ebavaIZXaTZkso6h1O6R0gjc5jQQSSOIHba9leeDWvXaePzptkrF4jUy4hJWSZiOUmHEavcCLdawTqHq68fHeI6LZrZ26tmkH85OvUprNZ6TDFl4PliZiG+7ssCfXPlmqTJlDQzlA4tL36Xs4WuAPasmPjRefyaHiHOnjYq4q6mfVvzthID+sn+1f71ljg0hxfxTL7QoO7+nPnz/AGr1PyVE/i2b2j9j4vqb58/2r1PyVE/i2b8v2Vt2Cpx5032r0+Sxn4vn/L9lR2Fp/nTfav8Aeo+Sxo/Fs/5fsg7BU3SZvtX+9T8ljPxXP+X7KDu9pP3320nvT5LGj8Wz/l+0I+Lyk/ffbS+9T8nQnxXP+X7QrG7+kHRL9vN+ZR8nRX8Szz7fsxG1+wjPgjvgbXukBBymR7rjpsHG11jy8SIjde7e8O8VtXN/yz0lxidj+Uc2YyNy6CMucC09RDuCxT9MdY6u3j41ctpnfRaMduAB9ftVInbanjVpEah1bdRs+6SOZ9TG5kbsgiBLmkkZs7h2G7fQs9ONXJ1tDznifK+HaK456+rf/wDhuD5rv63e9ZPkMXs5fz+b3cy23d8GqSyMczM4FpJNw1sRtfj5xWDLx6U+1s4uVkt3antBUiZ0YjzBgs0B3EknM8n1quKJjuvlvFnl5IXb3+wEq82Y4qytPIRDkHnSsdbtaHW/uVImZ6JmI7u/0VOI2AAannO6buPErpY6RWOjm3tNpelZFBAQEBAQEBBjdosP+E0s8XS9hDfrDVvrAVMlfNWYlfHby2iXz8NLgixBsR1HqXL9XThagOhHUSPXceohWktCY2AcPR1dyK6da3VR2hcfoN9LpZnewtW9h7NLP3b4Qs7A5hvKwiI4jhnMaBM+SKUtAaX6stcjidStPPSszHR6Dwrk5K4smp6xHRstFu+oInX5EP7JCZG/0nQrJXjUr1aeXxjl5I1Nv26M/LJFTRXcWRRt+qxoWWZrWPZz4jJltqNzLU8Q3n0cZIjzykdLWlrfAutdYLcqkdnVw+BcrJG5jX6sYN7cN/0ElvrNWP52PZufy1m198MrQbzKOQgPL4ielzSW+Lm3ssleXSWrm8A5eONxG/0bbRV0czQ6F7XtPnNIcFsVtE9nHyYr451eNPRdWUeHFMWhpm5qiRkY63G1+4cSqWvWveWXFgyZZ1SJlqFfvUpGH5Jssvbbkx4ZtfUte3LrHZ2MX8P8m8btqGNG91l9aZ1v4jb+xU+cj2bP8tZPS8Mxhm86jlIEhfCT0vF2+Lm3A8VlryqS0c/gnJx9Yjf6Nyp52yNDo3BzTqHNIIPcQtiJiezkXpNZ1PR4sTwKnqR/zEMcnTctFx3Hiq2x1t3ZsXKzYfstMOc4ngMAx6gp6eNrWsAqJGi5va7m3v8AVHpWr8OsZYiIdynLzW4N8l7bmekOrNbYaadi3YjTzkztUg45vRitVk/SJ/rii/IVpZ4beBpWXW/StfbZlF+eOwE+nQewp6LxHTbZtiMONTXQNtdrDyz+5uo9eUK2Gu7MOa+qy7mF03OSgICAgICAgIIKDkm8fZN0Uz6mBpMb+dI0C/Ju6XW+aeN+jVaWfFqdw3MOWJjUufQOOd/bY+I0Pqt6Fr+jcnU12vPeGguPAC90iNyxzOodh3SUr2Yc18nlSvL7dTQA1o9RXQxR0c/LPVuqysbn+9fmuwuT5tW0X7HW9y18/pP5uv4VP9SP/GW1bSY7HQ07ppdbaNYOL3Hg0LJkyRSu5aPF4t+RljHVxuqxOSvkdJW3Ol44QSI4xfob19q5tsk36y9xx+DTi1iMff3YHEcOyXcy5b034j3rDLoVn3eAFRLNWy40qrNHVksFqp4pM1I57XjXmcD9YcCr0teJ+lp8zj8fLXWXTb37y6t8QiZExs/kum1sB1hh4Hv0W1PKtMaee/l/FGTzTb6fZpuJRVEjzJMXSOOpeXZz4dQ7lr2mZ+53cGPFijy441DFlVZ9oBUJ292E0fLSgHyRq49nUFasblizW8tWz0OMvwmdpp3PfCbOkp3G4sT5p6D2+lZ65Zxy5PI4FeZjmbRq3pLtGF4iyphZLEbteMwP4HtXRpaLRuHic2G2K80t3ho2zDfhG0OJTcRExsLT22a3T+h3pWGnXLMutyp+HwcdPfq6KFsuKlByffRA6N9NMBzHfJvPUW5sp9Dz6FrZobGGXP7rT03FVBRvlnDIwXOeQ1rBxP8AmpSI30hkveIq7dsNsx8BhJksZpLF5GoaBwYD1Bb2HF5Ic3Lk88toWdhEBAQEBAQEBAQUvYCCDqDoR1qJjZvTkW1mwUsMr5KRhkicS7I3V7OzL5w6rLSyYZ3uG7izxrUsTguxNTVSBronxMvzpJGuYB12a7yiq48VpnqtfLWI6O20NK2GNkcYs1jQxo7ALLeiNNGZ29CshoO+QWoIpP8ATqIn+0LBm+10vCp/5Zj3iWn7xsZNTWMjB+Tha0Edb3C7vVYLR5N9209N4Jw/h45vbvM/6YgHI0ud3n8AsLrtfrK10h10HQ1SLAKjS0WXGuVZhmrZtez9UzJlbo4eUOk9vaslJaPJpabbldr5PlweuMjvs4KbKYavLU1AY0ucqNnTWquo5R5dYDsCJ2tBExK7BKWODmmxHSo3paaxaNNinfy8LZBxAyuH+f5qpnrDFi+i/k922bp8b5J01O883K6oZ1DKOePx8CtriZOvll5/+IeFua5o/SWZ3Pxl9NU1LuNRUPk8AeHpJWzgjvLjeK2+quP2iHQFsOUIMVtHgrK2nfDJpfnNfxLXDg4f5wJVL180aWpbyztymXd1WsflaxjhwEjXtDfEHUehac4L76NyM9PVvWxGxYobySkPmItcXysB4ht+J6ys+LD5estfLm8/SG4BbDClAQEBAQEBAQEBAQRZAsglAQadvap8+EVH0TG/0SN96w5vsl0PDJ/6mrjUdU1rnPku59726L2HOJXJ29/THMVisdlivxEyNy5ba3Ot79nBStNdMaVKgEIXGlRLJWXoppyxwc02I/yyr2ZLR5o1LIS4wHytc4ZQGlp6db3ur721op5ZY7EKwyO+iOA/FEvLdBIULwuNVZZKw2LZh+kjTw0Nu8WPsV8fq1+VGtS9GJUbqW8kLvKZK0Nt5N26i99dHFW15JiWrfJHJxzjtHbTr+wmH/B8NpY7WIjDj3vJefW5dTFGqQ8Pz8nxORaf/ujYFkaggIIsgIJQEBAQEBAQEBAQEBAQEBBBQYbbGm5XD6tnXC+3eBcexY8sbpLa4V/LnpP5vn6eC7ieg6rheZ9QpG4jSw+EK0WVtVadEFbzME1UGFT5ldKcpClMKgVVliVD1aGK/dSpUVNZdJlMRteZEqTLLWq8yMKkyz1h66eUsN2G3cq+aYWviraPqZyhqXVT4In21eGZh05yAfUsnnm8xVy+Tgrx6XyR7O7xMDQAOAAA8F3Y6dHziZ3MzKtSgQEBAQEBAQEBAQEBAQEBAQEBAQEFqojzsc0+cC30iyraOi1LeW0S+ecWpTDNJGfMc6P+k2Xn7x5bTD6lwssZcNbR6wxj1LPaFshWYJhSpVQgjIp2mFp7CrRKl1TIutRMoiF1oVdrxCsBQyxC4xVlmrC4FXuyNm2CpeUr4B1Ozn+UX9yzcavmyw4njmX4fEt+fR3ILuvnCUSICAgICAgICAgICAgICAgICAgICAg49vQwrkqrlAObKM1/pDRw9hXG5mPy337vdfw5yovh+HPerRZAteHo7LJCswzCkhSxzCCEQkImEIgCI0qAUMkQrAUM0QuBVllrCsBQmZdO3S4Vblahw/dM9RcfYF0OBj72l4j+JOVu0YY/V0my6byqUBAQEBAQEBAQEBAQEBAQEBAQEBAQEGC2vwUVlK9g8sc+M/SHR48Fg5GL4lG/4dzJ4ueL+nq4RVwlri1wsQSCDxBGllxNTE6l9Lx5IyUi0PIQrImFJClWYRZFdClGiyGiyiVohUAoXiFbQoZYhWFVeHvwjD3VEzI4xdzjYfie5TSk2nUNTm8qvHxTe3o77g2HtpoI4mcGC1+s9J9K72PHFKxWHzDkZ7Zss3t6vcsjAICAgICAgICAgICAgICAgICAgICAgIIKDnG8jZTNepgGv61g/vA9q5nL4+vrq9T4F4r5JjDknp6OWSMstGHsuiySpV0BCYLIroAUmkqFohSTdGWKr0YVZXmF6NhJAGvYojfaFMl4rXcuxbvtl/gsfKyj5V44fMaejv611uJg8keae7574z4l8zk8lJ+mP9tzC3XDSgICAgICAgICAgICAgICAgICAgICAgICClzQRY91lEm9dnLtuthi0unpG3aec+IalvWWjpHYuXyOLNfqo9f4R430jDmn9Jc1njstSHrK9esdlhSnSsFQpMJQQUZKwrEdlDJ2eiGMuIDQSTYAAXJv0BV1M9IY8mStImbS6rsJsTyWWeqHP4siPmdru3s6F0uNxdfVZ4fxjxqc28WH7fWfd0ABdF5pKAgICAgICAgICAgICAgICAgICAgICAgICCEEFBybF8DbimJTtow2NkDbSzWOV8x4NsPG5C52TBGS0+To9ZxPEb8Hj1+L132j2hqeObNT0riJoy0dDxqw9zh/9WnfFaneHoOH4lg5EfTbr7MNkIVG/KQFCF1jFDJDOYFszUVh+SYcvTK7Rg8enwWTFgveejmczxbj8aPqnc+zbdgsOZR4lPS1LGmZrRLBMeDmHjlB4H3Fb+DFWl9W7vNeK82/LwRlpOq9ph08Bb7zKUEoCAgICAgICAgICAgICAgICAgICAgICAgIIKDXtusZNJRSOZ+kf8jEOkvfoPesWa/lr0b3h/H+NmiLdo6yr2LwQUVHHGdXu+Vld0ukfq439XgpxV8tdKc3kfGyzMdvT9Gamha8FrgCDxaQCD4K81ie7VraazuOjS8f3cQTXdTnkX/N4xnw4jwWnl4dLda9Hd4fj+fD9OT6o/20l+7ytEmURtI/1M7cvf1+pak8TLt6Cv8AEHE8nm9fZumzu7qKGzqo8q/5nCMeHF3itrFw61626uDzvH82b6cf0x/tu8UQaAGgADQAAADwW7ERDgWmbTuZ20veVRFjaeuh0kpZGucfnRE88ez1rDmjpFodPwzJEzbDbtaOn6tvoKoTRRyN1D2h47iLrLWd1252Wk47zWfSXpVlBAQEBAQEBAQEBAQEBAQEBAQEBAQEBAQEBBCDQ9pW/Ccbw+A+RC11U5vWfN9gWtk+rLEO1xJ+FwcuX1no3sLZcVUgIIQSgIPJilIJ4JonC4kjfGR2OBH4qto3GmTDkml629paxutqS6g5J5u6CR9Of5XGyxcefp06Hi9NZovH90RLcgs7liAgICAgICAgICAgICAgICAgICAgICAgICCCg0eYZNo2F36yls3vadVrT0z/AOHYr9XhsxHpZvAWw46VIICAgIIcg0Td6ctdjEfQ2oDx/Pn9y1sH3Wh2fEuuDDb3iW+BbLjCAgICAgICAgICAgICAgICAgICAgICAgICCCVA0feGwwS0Nc39RLkk/hyaH/O1a+fpMXj0djwu0ZK5OPP90dP1hukMgc1rmm4IDgew6grYidxtyLVmtpifRdUoEBAQEEFBoewWuJY0f3zG+gyLWw/fZ2fEJ1xsEflLfFsuMXQMyjYjMm06MybNAchpN1KEoCAgICAgICAgIIugi6g0jOidI5RNp0gyps8pyqbPKcqmzynKptPklr22G1sdBECedI7yIr9XEnsWDNmjHH5uh4d4ZfmX1HSI7y5TiO29ZK4kyuZ9FvMA8AubbkZJ9XteP4HxMdft28wx+rmY+N0skjHNLXsNnAjxHFRGXJMa2y28N4eO0XisRMN22L23ZDDDBUZsreY2XQ5R5ocOocLrY4/M/ts894r4Je17Zsf6zDpbZBbj2rpbh5Tyz2TygTZ5ZTmTZpN02gUiiR4AJJsBqSdFEzrumK7nTkWAbXMoHV73xue+aoc9tsoblF7EkntPBc2vJrTze+3sM/hGTlRiiJ1EVUVO9Gqcfk2xsHVlLj6SVjtzMno2sf8AC+CI+q0y9mE70HhwFUwFvS5gykeF7FXx8239zW5X8M6iZwz/AIl0fD8QZURtkhcHNdwI9h6iuhW8XjcPK5cF8N5peNS9F1ZTSQURpUCgqBRWYVAqUaTdShKAgICAgICClEoJUCglEqCUlKhzlCVtz0TCy+ZQtDzzVtlEr6eCpxvLfq4qs21G2fHh89ohynGMQNRPJUy63OWJh+aDp4dK5d77mbS91wuNGHHGKv8AliYSHSAv1BN3HgsMT13Lp2rNaTFXuqMStpCA0ddhc9w6Feb/APa1a4Y15skvZgmFPlcHFpte9uvtWXFgmZ3Lnc7xCtazTG6nhAkawBxJ710a7eRyxWZ2zUbirw1LRC7yilTyodUWTaYx7eebFwzjqnnW+X20HeDtO6WIRxZmtveT6QtoO5anKm1o6Ox4Piw4svmy/wCHPDNqCLG3WuZEeWXuaxW9d1lcMkbhzhkPX/7V+kqfVSe7xZhfQ37eCrMNimTbaNhtpHUU4a8/IyENcOhpJ0eFn42aaTr0cXxnwyvJx+ev3Q7JFVhwuPSurFol4W2KYnUr7JFLFNVwFSqrCKyqUoVIhIUoSgICAgIIKCESpKhKgoLb0lK09Qlbci0PNIoWhj6lQyQwGNfoZfqO/tKw5ftdDh/1a/q5xX+RD9Qexcqfte8wfdZ5WKjbleov00f1lmw93N8Q/pS6tgXALfxvJZ+zaIlncuy+1WYkngplDzyKrJViq3pVZZoaLtB5R8VS3Zs17NFh4v7z7Vzcvd7Pwz+iuu4LHDcs8o4q0qV7vZ5niPYq17smT/07ZgH6CH+Gz+0LrY/th885X9S36s3Es7Qs9LUYlwKVJVhShUEQlSg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6" name="AutoShape 6" descr="data:image/jpeg;base64,/9j/4AAQSkZJRgABAQAAAQABAAD/2wCEAAkGBxQQDxAUDxQUFBUVFBQPFA8VFBAQFBQWFBQWFhQUFhUYHCggGBomHBUVIjEhKCkrLi4uFx80ODMsNygtLisBCgoKDg0OGhAQGi0kHyQsLCwsLCwsLCwsLCwsLCwsLCwsLCwsLCwsLCwsLCwsLCwsLCwsLCwsLCwsLCwsLCwsLP/AABEIALEBHAMBEQACEQEDEQH/xAAcAAEAAQUBAQAAAAAAAAAAAAAAAQIDBQYHBAj/xABIEAABAwIDAwcGCgkCBwAAAAABAAIDBBEFEiEGBzETIkFRYXGBMkKRobHRFBcjUmJyk6LB0jNDVGNzgpKy8FOjFiQmVcLh8f/EABsBAQACAwEBAAAAAAAAAAAAAAABAgMEBQYH/8QAMxEBAAICAQIEBAQGAQUAAAAAAAECAxEEITEFEkFRExQiMhVhcZEGFjNCgaEjJFJiwfD/2gAMAwEAAhEDEQA/AO4oCAggoOZ76sXDcLl5NwdmkbStDTcGQ3LuHHK1rtOs9Y0DkdBgHwd7hKA54yg9TTlBePAm3gVqZ8nXTbwY+m3V9120Ra8Ukrrsdfkb+aQLmMdhA0HYmDJ6SjPj9YdRW21UoIKCLIIIQRZBFkE2QTZAAQSglBKAgICAgICCiWQNaXONgASSeAA1JUb0d+jgO2GOOr6hz3E8mLthj6Gt67dbrXK0MmSZlv48cVhpuI4DmhqJovKhySuZa4dGXZHm30XFpPY4rZw33GmtlrqdvonYLGGS0dIC/nSQCaNrjd2UWD23PlZHaddst1nYW0oJQEBAQEBAQEHnrNW5QbZuaTwIHFxv0aAoONbbVLJp9nqMAZXzsr5G9GR8lwLfVL1EkNeq5eUlkf8AOe5/9TifxXNvO7OlSNRopKh0UjHsNnNcHtPaDcKInVtpmN10+hsPqhNDHI3g9jXj+YArpVncbc20anT0KyBAQEEWQLIFkABAsglAQEBAQEBAQEGpbzcS5DD3tBs6ZwgHcQXP+60jxWHPbVWXDXdnEytFvstsqAasRvALZoqineDwIdC8gf1Mas2GdWYc8fSyG6bEs9BRtcbGCufStceLRPEZIjf+I0juNulbzRdwidcA9YvZBWgICAgICAgINU3mYgabCq2Rhs4QOa13UZC1gI7ecg5Jjcv/AFRSN6IYKeMdlqQv9rlW3aUx3Y98gawuPAC65uty6W9QiOTM29iOw9YS0aIl27dvVcph8YPFhdH4aOb6nBb2Cd0aOeNXbQszEXQLoF0EoCAgICAgICAghAugXQEBByvfHWXmpoupjpSPrGwP3StPkT102uPHq5vLIW6hpI84jzRcC59IWGtNti1tSy2zZtWU5+n7QR+Kti+9XL9jX9kq8xYbijh+pqKCqb3tqCPwXQc99RwHTTt9pQXEBAQEBAQEEFJHJd920bHUc1HEc0j3xxuFnjLle2Q6kWPk9BKpN677reS3dzjDqt9TjsNS8aF8cfg2ERD2KJvHZaKT3UNq7uiaeHKxB31eUbf1LBWkRO2e9p02jDXRPpah0zSXvnmc2UXzMDCC1rRw1L7dyZK0lFZvHVndk9uGUcRjMTz5JuRI3UDLewa7oDfQrY70rGtqXpa070y1bvPBY7kY2h/mueKlzR2lojBPdcK85qa6SUxdfqidMNU7xKp1Pka5jZs1zO2Ga2XqDHN0PbdVnJ07tiuPHF9+SZh43beVvIZOVOfNm5cQuzZbeTa1uNtVX4k615mXWKb7+H09mUwTedJHHlqI3TvBtnALHWsPKaB3qMfIjtMsvN8PiKVzY41E+jJ/Gn1Ucv3vyrL8anu5s8e8eh8aJ/Y5fS78qfGp7o+Xyex8aDuijk+9+VPj090/L5PZHxoP/YpPv/lUfHp7ny2T2PjPk/YpPv8A5U+PT3Plsnsj4zpf2GT7/wCRPmMfun5bJ7IO86X9hf8A7n5U+Yx+58rk9kfGbN+wv/3Pyp8xT3Plcnsg7zJ/2F/+5+VPmcfufLZPZYqt504a69IY7ggSOLwGm2h1aqW5NYjpLb4fh182WIns1TA9pK2CUyg1MoeDdj87mHMDYi/CxN9FSmSI6zLa5sRM+SuONR6w9eE7YYhBLnfy0zTe8MjebfoIIFxqrVyRHWZa2annjVcemapd49eG8+jDzfyg2WMW6ra+1X+YpHeWrbjX9IldO8qu/wC3+uX3J81j91flsns1TaDEZq6qFRPTyMAY2MsaHWDWkkm516SsV8mO092SmPJWOyxtTVNDLtjyZqepptG5L5dIiQOm4Gqvj8it639WIoMQMbmvHFoLgO3KbKIiIttMzaa6ePBsLkbhWKNtcyuoowO0SvcfYs0ZYYZxS+l8FrTKJWlrm8lI6IEiweAAQ4dmvqV62i3ZjtWasmrIEBAQEBAQQUHPd6mCtNOJxe7ZWlw6Oc0tv6S1aWbD5Zm7bwZZnVHLaJnJljhxa/N4h11r+adtiKw8ktNdht2keGqyeedk1hmsEr2tp3NkcRb5RgA8rM2xF+joPgsGSJmejPjtWsN92JpBWsLpC5ptfmn949n/AIrJj4kW6yw5ebavaIZXaTZkso6h1O6R0gjc5jQQSSOIHba9leeDWvXaePzptkrF4jUy4hJWSZiOUmHEavcCLdawTqHq68fHeI6LZrZ26tmkH85OvUprNZ6TDFl4PliZiG+7ssCfXPlmqTJlDQzlA4tL36Xs4WuAPasmPjRefyaHiHOnjYq4q6mfVvzthID+sn+1f71ljg0hxfxTL7QoO7+nPnz/AGr1PyVE/i2b2j9j4vqb58/2r1PyVE/i2b8v2Vt2Cpx5032r0+Sxn4vn/L9lR2Fp/nTfav8Aeo+Sxo/Fs/5fsg7BU3SZvtX+9T8ljPxXP+X7KDu9pP3320nvT5LGj8Wz/l+0I+Lyk/ffbS+9T8nQnxXP+X7QrG7+kHRL9vN+ZR8nRX8Szz7fsxG1+wjPgjvgbXukBBymR7rjpsHG11jy8SIjde7e8O8VtXN/yz0lxidj+Uc2YyNy6CMucC09RDuCxT9MdY6u3j41ctpnfRaMduAB9ftVInbanjVpEah1bdRs+6SOZ9TG5kbsgiBLmkkZs7h2G7fQs9ONXJ1tDznifK+HaK456+rf/wDhuD5rv63e9ZPkMXs5fz+b3cy23d8GqSyMczM4FpJNw1sRtfj5xWDLx6U+1s4uVkt3antBUiZ0YjzBgs0B3EknM8n1quKJjuvlvFnl5IXb3+wEq82Y4qytPIRDkHnSsdbtaHW/uVImZ6JmI7u/0VOI2AAannO6buPErpY6RWOjm3tNpelZFBAQEBAQEBBjdosP+E0s8XS9hDfrDVvrAVMlfNWYlfHby2iXz8NLgixBsR1HqXL9XThagOhHUSPXceohWktCY2AcPR1dyK6da3VR2hcfoN9LpZnewtW9h7NLP3b4Qs7A5hvKwiI4jhnMaBM+SKUtAaX6stcjidStPPSszHR6Dwrk5K4smp6xHRstFu+oInX5EP7JCZG/0nQrJXjUr1aeXxjl5I1Nv26M/LJFTRXcWRRt+qxoWWZrWPZz4jJltqNzLU8Q3n0cZIjzykdLWlrfAutdYLcqkdnVw+BcrJG5jX6sYN7cN/0ElvrNWP52PZufy1m198MrQbzKOQgPL4ielzSW+Lm3ssleXSWrm8A5eONxG/0bbRV0czQ6F7XtPnNIcFsVtE9nHyYr451eNPRdWUeHFMWhpm5qiRkY63G1+4cSqWvWveWXFgyZZ1SJlqFfvUpGH5Jssvbbkx4ZtfUte3LrHZ2MX8P8m8btqGNG91l9aZ1v4jb+xU+cj2bP8tZPS8Mxhm86jlIEhfCT0vF2+Lm3A8VlryqS0c/gnJx9Yjf6Nyp52yNDo3BzTqHNIIPcQtiJiezkXpNZ1PR4sTwKnqR/zEMcnTctFx3Hiq2x1t3ZsXKzYfstMOc4ngMAx6gp6eNrWsAqJGi5va7m3v8AVHpWr8OsZYiIdynLzW4N8l7bmekOrNbYaadi3YjTzkztUg45vRitVk/SJ/rii/IVpZ4beBpWXW/StfbZlF+eOwE+nQewp6LxHTbZtiMONTXQNtdrDyz+5uo9eUK2Gu7MOa+qy7mF03OSgICAgICAgIIKDkm8fZN0Uz6mBpMb+dI0C/Ju6XW+aeN+jVaWfFqdw3MOWJjUufQOOd/bY+I0Pqt6Fr+jcnU12vPeGguPAC90iNyxzOodh3SUr2Yc18nlSvL7dTQA1o9RXQxR0c/LPVuqysbn+9fmuwuT5tW0X7HW9y18/pP5uv4VP9SP/GW1bSY7HQ07ppdbaNYOL3Hg0LJkyRSu5aPF4t+RljHVxuqxOSvkdJW3Ol44QSI4xfob19q5tsk36y9xx+DTi1iMff3YHEcOyXcy5b034j3rDLoVn3eAFRLNWy40qrNHVksFqp4pM1I57XjXmcD9YcCr0teJ+lp8zj8fLXWXTb37y6t8QiZExs/kum1sB1hh4Hv0W1PKtMaee/l/FGTzTb6fZpuJRVEjzJMXSOOpeXZz4dQ7lr2mZ+53cGPFijy441DFlVZ9oBUJ292E0fLSgHyRq49nUFasblizW8tWz0OMvwmdpp3PfCbOkp3G4sT5p6D2+lZ65Zxy5PI4FeZjmbRq3pLtGF4iyphZLEbteMwP4HtXRpaLRuHic2G2K80t3ho2zDfhG0OJTcRExsLT22a3T+h3pWGnXLMutyp+HwcdPfq6KFsuKlByffRA6N9NMBzHfJvPUW5sp9Dz6FrZobGGXP7rT03FVBRvlnDIwXOeQ1rBxP8AmpSI30hkveIq7dsNsx8BhJksZpLF5GoaBwYD1Bb2HF5Ic3Lk88toWdhEBAQEBAQEBAQUvYCCDqDoR1qJjZvTkW1mwUsMr5KRhkicS7I3V7OzL5w6rLSyYZ3uG7izxrUsTguxNTVSBronxMvzpJGuYB12a7yiq48VpnqtfLWI6O20NK2GNkcYs1jQxo7ALLeiNNGZ29CshoO+QWoIpP8ATqIn+0LBm+10vCp/5Zj3iWn7xsZNTWMjB+Tha0Edb3C7vVYLR5N9209N4Jw/h45vbvM/6YgHI0ud3n8AsLrtfrK10h10HQ1SLAKjS0WXGuVZhmrZtez9UzJlbo4eUOk9vaslJaPJpabbldr5PlweuMjvs4KbKYavLU1AY0ucqNnTWquo5R5dYDsCJ2tBExK7BKWODmmxHSo3paaxaNNinfy8LZBxAyuH+f5qpnrDFi+i/k922bp8b5J01O883K6oZ1DKOePx8CtriZOvll5/+IeFua5o/SWZ3Pxl9NU1LuNRUPk8AeHpJWzgjvLjeK2+quP2iHQFsOUIMVtHgrK2nfDJpfnNfxLXDg4f5wJVL180aWpbyztymXd1WsflaxjhwEjXtDfEHUehac4L76NyM9PVvWxGxYobySkPmItcXysB4ht+J6ys+LD5estfLm8/SG4BbDClAQEBAQEBAQEBAQRZAsglAQadvap8+EVH0TG/0SN96w5vsl0PDJ/6mrjUdU1rnPku59726L2HOJXJ29/THMVisdlivxEyNy5ba3Ot79nBStNdMaVKgEIXGlRLJWXoppyxwc02I/yyr2ZLR5o1LIS4wHytc4ZQGlp6db3ur721op5ZY7EKwyO+iOA/FEvLdBIULwuNVZZKw2LZh+kjTw0Nu8WPsV8fq1+VGtS9GJUbqW8kLvKZK0Nt5N26i99dHFW15JiWrfJHJxzjtHbTr+wmH/B8NpY7WIjDj3vJefW5dTFGqQ8Pz8nxORaf/ujYFkaggIIsgIJQEBAQEBAQEBAQEBAQEBBBQYbbGm5XD6tnXC+3eBcexY8sbpLa4V/LnpP5vn6eC7ieg6rheZ9QpG4jSw+EK0WVtVadEFbzME1UGFT5ldKcpClMKgVVliVD1aGK/dSpUVNZdJlMRteZEqTLLWq8yMKkyz1h66eUsN2G3cq+aYWviraPqZyhqXVT4In21eGZh05yAfUsnnm8xVy+Tgrx6XyR7O7xMDQAOAAA8F3Y6dHziZ3MzKtSgQEBAQEBAQEBAQEBAQEBAQEBAQEFqojzsc0+cC30iyraOi1LeW0S+ecWpTDNJGfMc6P+k2Xn7x5bTD6lwssZcNbR6wxj1LPaFshWYJhSpVQgjIp2mFp7CrRKl1TIutRMoiF1oVdrxCsBQyxC4xVlmrC4FXuyNm2CpeUr4B1Ozn+UX9yzcavmyw4njmX4fEt+fR3ILuvnCUSICAgICAgICAgICAgICAgICAgICAg49vQwrkqrlAObKM1/pDRw9hXG5mPy337vdfw5yovh+HPerRZAteHo7LJCswzCkhSxzCCEQkImEIgCI0qAUMkQrAUM0QuBVllrCsBQmZdO3S4Vblahw/dM9RcfYF0OBj72l4j+JOVu0YY/V0my6byqUBAQEBAQEBAQEBAQEBAQEBAQEBAQEGC2vwUVlK9g8sc+M/SHR48Fg5GL4lG/4dzJ4ueL+nq4RVwlri1wsQSCDxBGllxNTE6l9Lx5IyUi0PIQrImFJClWYRZFdClGiyGiyiVohUAoXiFbQoZYhWFVeHvwjD3VEzI4xdzjYfie5TSk2nUNTm8qvHxTe3o77g2HtpoI4mcGC1+s9J9K72PHFKxWHzDkZ7Zss3t6vcsjAICAgICAgICAgICAgICAgICAgICAgIIKDnG8jZTNepgGv61g/vA9q5nL4+vrq9T4F4r5JjDknp6OWSMstGHsuiySpV0BCYLIroAUmkqFohSTdGWKr0YVZXmF6NhJAGvYojfaFMl4rXcuxbvtl/gsfKyj5V44fMaejv611uJg8keae7574z4l8zk8lJ+mP9tzC3XDSgICAgICAgICAgICAgICAgICAgICAgICClzQRY91lEm9dnLtuthi0unpG3aec+IalvWWjpHYuXyOLNfqo9f4R430jDmn9Jc1njstSHrK9esdlhSnSsFQpMJQQUZKwrEdlDJ2eiGMuIDQSTYAAXJv0BV1M9IY8mStImbS6rsJsTyWWeqHP4siPmdru3s6F0uNxdfVZ4fxjxqc28WH7fWfd0ABdF5pKAgICAgICAgICAgICAgICAgICAgICAgICCEEFBybF8DbimJTtow2NkDbSzWOV8x4NsPG5C52TBGS0+To9ZxPEb8Hj1+L132j2hqeObNT0riJoy0dDxqw9zh/9WnfFaneHoOH4lg5EfTbr7MNkIVG/KQFCF1jFDJDOYFszUVh+SYcvTK7Rg8enwWTFgveejmczxbj8aPqnc+zbdgsOZR4lPS1LGmZrRLBMeDmHjlB4H3Fb+DFWl9W7vNeK82/LwRlpOq9ph08Bb7zKUEoCAgICAgICAgICAgICAgICAgICAgICAgIIKDXtusZNJRSOZ+kf8jEOkvfoPesWa/lr0b3h/H+NmiLdo6yr2LwQUVHHGdXu+Vld0ukfq439XgpxV8tdKc3kfGyzMdvT9Gamha8FrgCDxaQCD4K81ie7VraazuOjS8f3cQTXdTnkX/N4xnw4jwWnl4dLda9Hd4fj+fD9OT6o/20l+7ytEmURtI/1M7cvf1+pak8TLt6Cv8AEHE8nm9fZumzu7qKGzqo8q/5nCMeHF3itrFw61626uDzvH82b6cf0x/tu8UQaAGgADQAAADwW7ERDgWmbTuZ20veVRFjaeuh0kpZGucfnRE88ez1rDmjpFodPwzJEzbDbtaOn6tvoKoTRRyN1D2h47iLrLWd1252Wk47zWfSXpVlBAQEBAQEBAQEBAQEBAQEBAQEBAQEBAQEBBCDQ9pW/Ccbw+A+RC11U5vWfN9gWtk+rLEO1xJ+FwcuX1no3sLZcVUgIIQSgIPJilIJ4JonC4kjfGR2OBH4qto3GmTDkml629paxutqS6g5J5u6CR9Of5XGyxcefp06Hi9NZovH90RLcgs7liAgICAgICAgICAgICAgICAgICAgICAgICCCg0eYZNo2F36yls3vadVrT0z/AOHYr9XhsxHpZvAWw46VIICAgIIcg0Td6ctdjEfQ2oDx/Pn9y1sH3Wh2fEuuDDb3iW+BbLjCAgICAgICAgICAgICAgICAgICAgICAgICCCVA0feGwwS0Nc39RLkk/hyaH/O1a+fpMXj0djwu0ZK5OPP90dP1hukMgc1rmm4IDgew6grYidxtyLVmtpifRdUoEBAQEEFBoewWuJY0f3zG+gyLWw/fZ2fEJ1xsEflLfFsuMXQMyjYjMm06MybNAchpN1KEoCAgICAgICAgIIugi6g0jOidI5RNp0gyps8pyqbPKcqmzynKptPklr22G1sdBECedI7yIr9XEnsWDNmjHH5uh4d4ZfmX1HSI7y5TiO29ZK4kyuZ9FvMA8AubbkZJ9XteP4HxMdft28wx+rmY+N0skjHNLXsNnAjxHFRGXJMa2y28N4eO0XisRMN22L23ZDDDBUZsreY2XQ5R5ocOocLrY4/M/ts894r4Je17Zsf6zDpbZBbj2rpbh5Tyz2TygTZ5ZTmTZpN02gUiiR4AJJsBqSdFEzrumK7nTkWAbXMoHV73xue+aoc9tsoblF7EkntPBc2vJrTze+3sM/hGTlRiiJ1EVUVO9Gqcfk2xsHVlLj6SVjtzMno2sf8AC+CI+q0y9mE70HhwFUwFvS5gykeF7FXx8239zW5X8M6iZwz/AIl0fD8QZURtkhcHNdwI9h6iuhW8XjcPK5cF8N5peNS9F1ZTSQURpUCgqBRWYVAqUaTdShKAgICAgICClEoJUCglEqCUlKhzlCVtz0TCy+ZQtDzzVtlEr6eCpxvLfq4qs21G2fHh89ohynGMQNRPJUy63OWJh+aDp4dK5d77mbS91wuNGHHGKv8AliYSHSAv1BN3HgsMT13Lp2rNaTFXuqMStpCA0ddhc9w6Feb/APa1a4Y15skvZgmFPlcHFpte9uvtWXFgmZ3Lnc7xCtazTG6nhAkawBxJ710a7eRyxWZ2zUbirw1LRC7yilTyodUWTaYx7eebFwzjqnnW+X20HeDtO6WIRxZmtveT6QtoO5anKm1o6Ox4Piw4svmy/wCHPDNqCLG3WuZEeWXuaxW9d1lcMkbhzhkPX/7V+kqfVSe7xZhfQ37eCrMNimTbaNhtpHUU4a8/IyENcOhpJ0eFn42aaTr0cXxnwyvJx+ev3Q7JFVhwuPSurFol4W2KYnUr7JFLFNVwFSqrCKyqUoVIhIUoSgICAgIIKCESpKhKgoLb0lK09Qlbci0PNIoWhj6lQyQwGNfoZfqO/tKw5ftdDh/1a/q5xX+RD9Qexcqfte8wfdZ5WKjbleov00f1lmw93N8Q/pS6tgXALfxvJZ+zaIlncuy+1WYkngplDzyKrJViq3pVZZoaLtB5R8VS3Zs17NFh4v7z7Vzcvd7Pwz+iuu4LHDcs8o4q0qV7vZ5niPYq17smT/07ZgH6CH+Gz+0LrY/th885X9S36s3Es7Qs9LUYlwKVJVhShUEQlSg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8" name="Picture 8" descr="http://vkurse.ua/i/2012-10/ukrepit-svoe-serd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284984"/>
            <a:ext cx="241946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Cоломія\фони\ФОНЫ-3\метелик рожеве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3682752" cy="1143000"/>
          </a:xfrm>
        </p:spPr>
        <p:txBody>
          <a:bodyPr/>
          <a:lstStyle/>
          <a:p>
            <a:r>
              <a:rPr lang="uk-UA" sz="6600" b="1" dirty="0" smtClean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FFCCFF"/>
                </a:solidFill>
              </a:rPr>
              <a:t>Кінозал</a:t>
            </a:r>
            <a:r>
              <a:rPr lang="uk-UA" b="1" dirty="0" smtClean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FFCCFF"/>
                </a:solidFill>
              </a:rPr>
              <a:t> </a:t>
            </a:r>
            <a:endParaRPr lang="uk-UA" b="1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FF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3744416" cy="547260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В.І.Вернадський. У пошуках живої речовини.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Первоцвіти. Охорона первоцвітів.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Велика сила води. Ця незвичайна вода.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Заповідники світу.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оломія\фони\ФОНЫ-3\73765849_large_FA6E25B683F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063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Лабораторний практикум</a:t>
            </a:r>
            <a:endParaRPr lang="uk-UA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F:\наукові пікніки\Фото04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71542"/>
            <a:ext cx="2376264" cy="1781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4" descr="F:\наукові пікніки\Фото0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2319333" cy="3093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solidFill>
                  <a:srgbClr val="00B050"/>
                </a:solidFill>
              </a:rPr>
              <a:t>“ Найперше місце у моєму житті займав і займає науковий пошук, наукова робота, вільна наукова думка, і творче шукання правди особистістю ”. </a:t>
            </a:r>
            <a:r>
              <a:rPr lang="uk-UA" i="1" dirty="0" smtClean="0">
                <a:solidFill>
                  <a:srgbClr val="00B050"/>
                </a:solidFill>
              </a:rPr>
              <a:t>(запис у щоденнику В.І.Вернадського)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96952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00B050"/>
                </a:solidFill>
              </a:rPr>
              <a:t>“ Правильно навчає той , хто навчає цікаво ”. </a:t>
            </a:r>
            <a:r>
              <a:rPr lang="uk-UA" i="1" dirty="0" smtClean="0">
                <a:solidFill>
                  <a:srgbClr val="00B050"/>
                </a:solidFill>
              </a:rPr>
              <a:t>(А.</a:t>
            </a:r>
            <a:r>
              <a:rPr lang="uk-UA" i="1" dirty="0" err="1" smtClean="0">
                <a:solidFill>
                  <a:srgbClr val="00B050"/>
                </a:solidFill>
              </a:rPr>
              <a:t>Енштейн</a:t>
            </a:r>
            <a:r>
              <a:rPr lang="uk-UA" i="1" dirty="0" smtClean="0">
                <a:solidFill>
                  <a:srgbClr val="00B050"/>
                </a:solidFill>
              </a:rPr>
              <a:t> ) </a:t>
            </a:r>
          </a:p>
        </p:txBody>
      </p:sp>
      <p:pic>
        <p:nvPicPr>
          <p:cNvPr id="9" name="Picture 4" descr="IMG_72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2232025" cy="2376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3" descr="IMG_72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71600" y="4725144"/>
            <a:ext cx="140415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оломія\фони\ФОНЫ-3\мете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Відкриті виховні години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980728"/>
            <a:ext cx="5040560" cy="36618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“ Глобальні екологічні проблеми і шляхи їх вирішення “.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“ Дзвони Чорнобиля ”.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“ Зелена аптека ”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5" name="Picture 4" descr="be_green"/>
          <p:cNvPicPr>
            <a:picLocks noChangeAspect="1" noChangeArrowheads="1"/>
          </p:cNvPicPr>
          <p:nvPr/>
        </p:nvPicPr>
        <p:blipFill>
          <a:blip r:embed="rId3" cstate="print"/>
          <a:srcRect t="13361" b="15649"/>
          <a:stretch>
            <a:fillRect/>
          </a:stretch>
        </p:blipFill>
        <p:spPr bwMode="auto">
          <a:xfrm>
            <a:off x="4932040" y="4005064"/>
            <a:ext cx="3900275" cy="250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school.xvatit.com/images/5/5f/M77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78398"/>
            <a:ext cx="2208189" cy="1414498"/>
          </a:xfrm>
          <a:prstGeom prst="roundRect">
            <a:avLst>
              <a:gd name="adj" fmla="val 194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565</Words>
  <Application>Microsoft Office PowerPoint</Application>
  <PresentationFormat>Экран (4:3)</PresentationFormat>
  <Paragraphs>76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Огляд заходів до проведення інтерактивного екобіохімдня</vt:lpstr>
      <vt:lpstr>Підготовчий етап:</vt:lpstr>
      <vt:lpstr>Огляд заходів</vt:lpstr>
      <vt:lpstr>Відкриті уроки</vt:lpstr>
      <vt:lpstr>Відкриті уроки: </vt:lpstr>
      <vt:lpstr>Наукова конференція </vt:lpstr>
      <vt:lpstr>Кінозал </vt:lpstr>
      <vt:lpstr>Лабораторний практикум</vt:lpstr>
      <vt:lpstr>Відкриті виховні години</vt:lpstr>
      <vt:lpstr>Інтелектуальні ігри, КВК, брейн - ринги </vt:lpstr>
      <vt:lpstr>Ексклюзивні інтерв'ю і  експрес - опитування  </vt:lpstr>
      <vt:lpstr>Робота радіожурналу " Екологічний вісник "</vt:lpstr>
      <vt:lpstr>" Який прекрасний цей світ, подивись і збережи "</vt:lpstr>
      <vt:lpstr>Просвітницька діяльність</vt:lpstr>
      <vt:lpstr>Слайд 15</vt:lpstr>
      <vt:lpstr>Робота на природі</vt:lpstr>
      <vt:lpstr>Тематична виставка літератури в бібліотеці</vt:lpstr>
      <vt:lpstr>Тренінг  " Моделюй — набувай життєвих навичок "</vt:lpstr>
      <vt:lpstr>Бесіди за круглим столом з адміністрацією школи</vt:lpstr>
      <vt:lpstr>Нагородження 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90</cp:revision>
  <dcterms:created xsi:type="dcterms:W3CDTF">2014-04-27T13:51:32Z</dcterms:created>
  <dcterms:modified xsi:type="dcterms:W3CDTF">2014-04-29T08:59:38Z</dcterms:modified>
</cp:coreProperties>
</file>