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83" r:id="rId4"/>
    <p:sldMasterId id="2147483695" r:id="rId5"/>
    <p:sldMasterId id="2147483711" r:id="rId6"/>
    <p:sldMasterId id="2147483723" r:id="rId7"/>
    <p:sldMasterId id="2147483735" r:id="rId8"/>
    <p:sldMasterId id="2147483747" r:id="rId9"/>
    <p:sldMasterId id="2147483759" r:id="rId10"/>
    <p:sldMasterId id="2147483771" r:id="rId11"/>
    <p:sldMasterId id="2147483783" r:id="rId12"/>
  </p:sldMasterIdLst>
  <p:sldIdLst>
    <p:sldId id="256" r:id="rId13"/>
    <p:sldId id="259" r:id="rId14"/>
    <p:sldId id="261" r:id="rId15"/>
    <p:sldId id="263" r:id="rId16"/>
    <p:sldId id="264" r:id="rId17"/>
    <p:sldId id="265" r:id="rId18"/>
    <p:sldId id="266" r:id="rId19"/>
    <p:sldId id="269" r:id="rId20"/>
    <p:sldId id="268" r:id="rId21"/>
    <p:sldId id="270" r:id="rId22"/>
    <p:sldId id="271" r:id="rId23"/>
    <p:sldId id="273" r:id="rId24"/>
    <p:sldId id="262" r:id="rId25"/>
    <p:sldId id="27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74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669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63105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29047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529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5075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9648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42118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7241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2724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473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848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07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94422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449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383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3067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3148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7801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2125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8072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4179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243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4241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57444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7147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6934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6009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53548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60590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96301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6019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5593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577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3911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8176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184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7495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980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87404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03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31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2745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4652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02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2054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5317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69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0526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6562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9849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137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545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7114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4879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7682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932"/>
            <a:ext cx="8424088" cy="1260000"/>
          </a:xfrm>
        </p:spPr>
        <p:txBody>
          <a:bodyPr/>
          <a:lstStyle>
            <a:lvl1pPr>
              <a:defRPr sz="8000" b="0">
                <a:solidFill>
                  <a:schemeClr val="bg2">
                    <a:lumMod val="25000"/>
                  </a:schemeClr>
                </a:solidFill>
                <a:effectLst/>
                <a:latin typeface="Cassandra" pitchFamily="66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180" y="3528591"/>
            <a:ext cx="6400800" cy="1260000"/>
          </a:xfrm>
        </p:spPr>
        <p:txBody>
          <a:bodyPr/>
          <a:lstStyle>
            <a:lvl1pPr marL="0" indent="0" algn="ctr">
              <a:buNone/>
              <a:defRPr sz="3600" i="1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3912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241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737670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88280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2699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681710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3559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579314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22373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23526-7707-498A-B3A8-BC4EDAA2C5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C6DD2-57D0-469D-937F-DFC989B082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07864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C7C35-29C8-44AA-BA3A-770B9DB395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716BC-645C-437A-A810-9E4EE835FE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33422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17E3C-0160-4D00-BE25-1F0FBE1A7EE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EA444-6E40-4908-8C0E-1E89F2FDD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78453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6DDBA-3D1C-4536-B961-D01534A823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6CE71-E52F-4837-9EF1-205597A638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05392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BACE3-A500-409D-BC48-0D50624E5D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C5DD3-49AB-4279-91B6-1EE0D2B8D6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5994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14675-2559-451A-8C95-6DB81A1292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7691A-DFB6-4FE8-B62E-B9B93E4C7A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00009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864E2-C609-4221-9FD9-F8B4EFE28D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3F2CB-381E-477E-8914-BBD9D144F2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3144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88356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EDC59-CB52-48B7-B364-B53D25C09C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2650D-F98D-4827-B0BB-A496F859F7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19212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7BC72-95A2-49C3-9713-3515FA4BD1E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CE072-2C8E-4E01-9F08-E6C24D9CB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5239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417D5-58F3-41C2-AC66-EA45CE70AA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61214-903A-49B2-AA03-B149595FA9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18260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C3027-7D7B-4266-B4F0-14955DA5CB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CB0DD-FD93-458D-B114-053D54E66E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5162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1367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18616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8372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36500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2530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481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067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2676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7735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43524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493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1164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83282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3618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1776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895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8459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08030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8026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8364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8134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5861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323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8824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8981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72621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2710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4763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44696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32187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2035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19538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260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30075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36234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24846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4255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1616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548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81164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51573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2872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74398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40670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2455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65864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353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48121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2223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620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65930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7547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07120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3853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13107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811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5223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0468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640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933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5368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/>
              <a:pPr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17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98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82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820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96863"/>
            <a:ext cx="7920038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971550" y="1631950"/>
            <a:ext cx="7920038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73177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4A452A"/>
          </a:solidFill>
          <a:latin typeface="Cassandra" pitchFamily="66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·"/>
        <a:defRPr sz="3200" kern="1200">
          <a:solidFill>
            <a:srgbClr val="4A452A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4A452A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A452A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 descr="физика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03F970-6FF1-4F4A-ABE3-4063CFD3FC1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F6801C-7075-49E7-AD90-1DA9D9CFA2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86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41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989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22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80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24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9552" y="764704"/>
            <a:ext cx="8204448" cy="1902073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C000"/>
                </a:solidFill>
              </a:rPr>
              <a:t>Включення проблематики патріотичного виховання </a:t>
            </a:r>
            <a:r>
              <a:rPr lang="uk-UA" b="1" dirty="0" smtClean="0">
                <a:solidFill>
                  <a:srgbClr val="FFC000"/>
                </a:solidFill>
              </a:rPr>
              <a:t/>
            </a:r>
            <a:br>
              <a:rPr lang="uk-UA" b="1" dirty="0" smtClean="0">
                <a:solidFill>
                  <a:srgbClr val="FFC000"/>
                </a:solidFill>
              </a:rPr>
            </a:br>
            <a:r>
              <a:rPr lang="uk-UA" b="1" dirty="0" smtClean="0">
                <a:solidFill>
                  <a:srgbClr val="FFC000"/>
                </a:solidFill>
              </a:rPr>
              <a:t>у </a:t>
            </a:r>
            <a:r>
              <a:rPr lang="uk-UA" b="1" dirty="0">
                <a:solidFill>
                  <a:srgbClr val="FFC000"/>
                </a:solidFill>
              </a:rPr>
              <a:t>плани виховної роботи </a:t>
            </a:r>
            <a:r>
              <a:rPr lang="uk-UA" b="1" dirty="0" smtClean="0">
                <a:solidFill>
                  <a:srgbClr val="FFC000"/>
                </a:solidFill>
              </a:rPr>
              <a:t/>
            </a:r>
            <a:br>
              <a:rPr lang="uk-UA" b="1" dirty="0" smtClean="0">
                <a:solidFill>
                  <a:srgbClr val="FFC000"/>
                </a:solidFill>
              </a:rPr>
            </a:br>
            <a:r>
              <a:rPr lang="uk-UA" b="1" dirty="0" smtClean="0">
                <a:solidFill>
                  <a:srgbClr val="FFC000"/>
                </a:solidFill>
              </a:rPr>
              <a:t>навчальних  </a:t>
            </a:r>
            <a:r>
              <a:rPr lang="uk-UA" b="1" dirty="0">
                <a:solidFill>
                  <a:srgbClr val="FFC000"/>
                </a:solidFill>
              </a:rPr>
              <a:t>закладів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4005064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3000" b="1" dirty="0" err="1" smtClean="0">
                <a:solidFill>
                  <a:srgbClr val="FFC000"/>
                </a:solidFill>
                <a:latin typeface="Arial Narrow" panose="020B0606020202030204" pitchFamily="34" charset="0"/>
              </a:rPr>
              <a:t>Ленчук</a:t>
            </a:r>
            <a:r>
              <a:rPr lang="ru-RU" sz="30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 Людмила </a:t>
            </a:r>
            <a:r>
              <a:rPr lang="ru-RU" sz="3000" b="1" dirty="0" err="1" smtClean="0">
                <a:solidFill>
                  <a:srgbClr val="FFC000"/>
                </a:solidFill>
                <a:latin typeface="Arial Narrow" panose="020B0606020202030204" pitchFamily="34" charset="0"/>
              </a:rPr>
              <a:t>Степанівна</a:t>
            </a:r>
            <a:r>
              <a:rPr lang="ru-RU" sz="2800" dirty="0" smtClean="0">
                <a:solidFill>
                  <a:srgbClr val="FFC000"/>
                </a:solidFill>
              </a:rPr>
              <a:t>, </a:t>
            </a:r>
          </a:p>
          <a:p>
            <a:pPr algn="r"/>
            <a:r>
              <a:rPr lang="ru-RU" sz="2800" dirty="0" smtClean="0">
                <a:solidFill>
                  <a:srgbClr val="FFC000"/>
                </a:solidFill>
              </a:rPr>
              <a:t>методист </a:t>
            </a:r>
            <a:r>
              <a:rPr lang="ru-RU" sz="2800" dirty="0" err="1" smtClean="0">
                <a:solidFill>
                  <a:srgbClr val="FFC000"/>
                </a:solidFill>
              </a:rPr>
              <a:t>із</a:t>
            </a:r>
            <a:r>
              <a:rPr lang="ru-RU" sz="2800" dirty="0" smtClean="0">
                <a:solidFill>
                  <a:srgbClr val="FFC000"/>
                </a:solidFill>
              </a:rPr>
              <a:t> </a:t>
            </a:r>
            <a:r>
              <a:rPr lang="ru-RU" sz="2800" dirty="0" err="1" smtClean="0">
                <a:solidFill>
                  <a:srgbClr val="FFC000"/>
                </a:solidFill>
              </a:rPr>
              <a:t>виховної</a:t>
            </a:r>
            <a:r>
              <a:rPr lang="ru-RU" sz="2800" dirty="0" smtClean="0">
                <a:solidFill>
                  <a:srgbClr val="FFC000"/>
                </a:solidFill>
              </a:rPr>
              <a:t> </a:t>
            </a:r>
            <a:r>
              <a:rPr lang="ru-RU" sz="2800" dirty="0" err="1" smtClean="0">
                <a:solidFill>
                  <a:srgbClr val="FFC000"/>
                </a:solidFill>
              </a:rPr>
              <a:t>роботи</a:t>
            </a:r>
            <a:r>
              <a:rPr lang="ru-RU" sz="2800" dirty="0" smtClean="0">
                <a:solidFill>
                  <a:srgbClr val="FFC000"/>
                </a:solidFill>
              </a:rPr>
              <a:t> </a:t>
            </a:r>
            <a:r>
              <a:rPr lang="ru-RU" sz="2800" dirty="0" err="1" smtClean="0">
                <a:solidFill>
                  <a:srgbClr val="FFC000"/>
                </a:solidFill>
              </a:rPr>
              <a:t>Кременецького</a:t>
            </a:r>
            <a:r>
              <a:rPr lang="ru-RU" sz="2800" dirty="0" smtClean="0">
                <a:solidFill>
                  <a:srgbClr val="FFC000"/>
                </a:solidFill>
              </a:rPr>
              <a:t> районного </a:t>
            </a:r>
          </a:p>
          <a:p>
            <a:pPr algn="r"/>
            <a:r>
              <a:rPr lang="ru-RU" sz="2800" dirty="0" smtClean="0">
                <a:solidFill>
                  <a:srgbClr val="FFC000"/>
                </a:solidFill>
              </a:rPr>
              <a:t>методичного </a:t>
            </a:r>
            <a:r>
              <a:rPr lang="ru-RU" sz="2800" dirty="0" err="1" smtClean="0">
                <a:solidFill>
                  <a:srgbClr val="FFC000"/>
                </a:solidFill>
              </a:rPr>
              <a:t>кабінету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8373" y="404664"/>
            <a:ext cx="4295076" cy="3221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Picture 6" descr="C:\Users\ТОЛЯ\Desktop\5555555555\ykryzorxark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/>
        </p:blipFill>
        <p:spPr bwMode="auto">
          <a:xfrm>
            <a:off x="17625" y="6053936"/>
            <a:ext cx="2898191" cy="8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C:\Users\ТОЛЯ\Desktop\5555555555\ykryzorxark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/>
        </p:blipFill>
        <p:spPr bwMode="auto">
          <a:xfrm>
            <a:off x="2915816" y="6053936"/>
            <a:ext cx="3168353" cy="8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C:\Users\ТОЛЯ\Desktop\5555555555\ykryzorxark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/>
        </p:blipFill>
        <p:spPr bwMode="auto">
          <a:xfrm>
            <a:off x="6084169" y="6053936"/>
            <a:ext cx="3059832" cy="8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2535" y="4959533"/>
            <a:ext cx="6419344" cy="19367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22613"/>
            <a:ext cx="432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err="1">
                <a:solidFill>
                  <a:srgbClr val="FFC000"/>
                </a:solidFill>
              </a:rPr>
              <a:t>Сімя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smtClean="0">
                <a:solidFill>
                  <a:srgbClr val="FFC000"/>
                </a:solidFill>
              </a:rPr>
              <a:t>–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ru-RU" dirty="0" smtClean="0">
                <a:solidFill>
                  <a:srgbClr val="FFC000"/>
                </a:solidFill>
              </a:rPr>
              <a:t>перший  </a:t>
            </a:r>
            <a:r>
              <a:rPr lang="ru-RU" dirty="0">
                <a:solidFill>
                  <a:srgbClr val="FFC000"/>
                </a:solidFill>
              </a:rPr>
              <a:t>і </a:t>
            </a:r>
            <a:r>
              <a:rPr lang="ru-RU" dirty="0" err="1">
                <a:solidFill>
                  <a:srgbClr val="FFC000"/>
                </a:solidFill>
              </a:rPr>
              <a:t>найголовніший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осередок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суспільства.Саме</a:t>
            </a:r>
            <a:r>
              <a:rPr lang="ru-RU" dirty="0">
                <a:solidFill>
                  <a:srgbClr val="FFC000"/>
                </a:solidFill>
              </a:rPr>
              <a:t> з </a:t>
            </a:r>
            <a:r>
              <a:rPr lang="ru-RU" dirty="0" err="1">
                <a:solidFill>
                  <a:srgbClr val="FFC000"/>
                </a:solidFill>
              </a:rPr>
              <a:t>неї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починається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формування</a:t>
            </a:r>
            <a:r>
              <a:rPr lang="ru-RU" dirty="0">
                <a:solidFill>
                  <a:srgbClr val="FFC000"/>
                </a:solidFill>
              </a:rPr>
              <a:t> понять «</a:t>
            </a:r>
            <a:r>
              <a:rPr lang="ru-RU" dirty="0" err="1">
                <a:solidFill>
                  <a:srgbClr val="FFC000"/>
                </a:solidFill>
              </a:rPr>
              <a:t>Батьківщина</a:t>
            </a:r>
            <a:r>
              <a:rPr lang="ru-RU" dirty="0">
                <a:solidFill>
                  <a:srgbClr val="FFC000"/>
                </a:solidFill>
              </a:rPr>
              <a:t>», «мала </a:t>
            </a:r>
            <a:r>
              <a:rPr lang="ru-RU" dirty="0" err="1">
                <a:solidFill>
                  <a:srgbClr val="FFC000"/>
                </a:solidFill>
              </a:rPr>
              <a:t>батьківщина</a:t>
            </a:r>
            <a:r>
              <a:rPr lang="ru-RU" dirty="0">
                <a:solidFill>
                  <a:srgbClr val="FFC000"/>
                </a:solidFill>
              </a:rPr>
              <a:t>».</a:t>
            </a:r>
          </a:p>
          <a:p>
            <a:pPr algn="just"/>
            <a:r>
              <a:rPr lang="ru-RU" dirty="0">
                <a:solidFill>
                  <a:srgbClr val="FFC000"/>
                </a:solidFill>
              </a:rPr>
              <a:t>А тому </a:t>
            </a:r>
            <a:r>
              <a:rPr lang="ru-RU" dirty="0" err="1">
                <a:solidFill>
                  <a:srgbClr val="FFC000"/>
                </a:solidFill>
              </a:rPr>
              <a:t>виховання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поваги</a:t>
            </a:r>
            <a:r>
              <a:rPr lang="ru-RU" dirty="0">
                <a:solidFill>
                  <a:srgbClr val="FFC000"/>
                </a:solidFill>
              </a:rPr>
              <a:t> до </a:t>
            </a:r>
            <a:r>
              <a:rPr lang="ru-RU" dirty="0" err="1">
                <a:solidFill>
                  <a:srgbClr val="FFC000"/>
                </a:solidFill>
              </a:rPr>
              <a:t>своєї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сім'ї</a:t>
            </a:r>
            <a:r>
              <a:rPr lang="ru-RU" dirty="0">
                <a:solidFill>
                  <a:srgbClr val="FFC000"/>
                </a:solidFill>
              </a:rPr>
              <a:t>, </a:t>
            </a:r>
            <a:r>
              <a:rPr lang="ru-RU" dirty="0" err="1">
                <a:solidFill>
                  <a:srgbClr val="FFC000"/>
                </a:solidFill>
              </a:rPr>
              <a:t>гордості</a:t>
            </a:r>
            <a:r>
              <a:rPr lang="ru-RU" dirty="0">
                <a:solidFill>
                  <a:srgbClr val="FFC000"/>
                </a:solidFill>
              </a:rPr>
              <a:t> за свою родину, </a:t>
            </a:r>
            <a:r>
              <a:rPr lang="ru-RU" dirty="0" err="1">
                <a:solidFill>
                  <a:srgbClr val="FFC000"/>
                </a:solidFill>
              </a:rPr>
              <a:t>відродження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багато</a:t>
            </a:r>
            <a:r>
              <a:rPr lang="ru-RU" dirty="0">
                <a:solidFill>
                  <a:srgbClr val="FFC000"/>
                </a:solidFill>
              </a:rPr>
              <a:t> в </a:t>
            </a:r>
            <a:r>
              <a:rPr lang="ru-RU" dirty="0" err="1">
                <a:solidFill>
                  <a:srgbClr val="FFC000"/>
                </a:solidFill>
              </a:rPr>
              <a:t>чому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втрачених</a:t>
            </a:r>
            <a:r>
              <a:rPr lang="ru-RU" dirty="0">
                <a:solidFill>
                  <a:srgbClr val="FFC000"/>
                </a:solidFill>
              </a:rPr>
              <a:t> в </a:t>
            </a:r>
            <a:r>
              <a:rPr lang="ru-RU" dirty="0" err="1">
                <a:solidFill>
                  <a:srgbClr val="FFC000"/>
                </a:solidFill>
              </a:rPr>
              <a:t>наші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дні</a:t>
            </a:r>
            <a:r>
              <a:rPr lang="ru-RU" dirty="0">
                <a:solidFill>
                  <a:srgbClr val="FFC000"/>
                </a:solidFill>
              </a:rPr>
              <a:t> понять </a:t>
            </a:r>
            <a:r>
              <a:rPr lang="ru-RU" dirty="0" err="1">
                <a:solidFill>
                  <a:srgbClr val="FFC000"/>
                </a:solidFill>
              </a:rPr>
              <a:t>сімейної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історії</a:t>
            </a:r>
            <a:r>
              <a:rPr lang="ru-RU" dirty="0">
                <a:solidFill>
                  <a:srgbClr val="FFC000"/>
                </a:solidFill>
              </a:rPr>
              <a:t>, </a:t>
            </a:r>
            <a:r>
              <a:rPr lang="ru-RU" dirty="0" err="1">
                <a:solidFill>
                  <a:srgbClr val="FFC000"/>
                </a:solidFill>
              </a:rPr>
              <a:t>сімейної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реліквії</a:t>
            </a:r>
            <a:r>
              <a:rPr lang="ru-RU" dirty="0">
                <a:solidFill>
                  <a:srgbClr val="FFC000"/>
                </a:solidFill>
              </a:rPr>
              <a:t>, </a:t>
            </a:r>
            <a:r>
              <a:rPr lang="ru-RU" dirty="0" err="1">
                <a:solidFill>
                  <a:srgbClr val="FFC000"/>
                </a:solidFill>
              </a:rPr>
              <a:t>сімейної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традиції</a:t>
            </a:r>
            <a:r>
              <a:rPr lang="ru-RU" dirty="0">
                <a:solidFill>
                  <a:srgbClr val="FFC000"/>
                </a:solidFill>
              </a:rPr>
              <a:t> є одним </a:t>
            </a:r>
            <a:r>
              <a:rPr lang="ru-RU" dirty="0" err="1">
                <a:solidFill>
                  <a:srgbClr val="FFC000"/>
                </a:solidFill>
              </a:rPr>
              <a:t>із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напрямків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патріотичного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виховання</a:t>
            </a:r>
            <a:endParaRPr lang="ru-RU" dirty="0">
              <a:solidFill>
                <a:srgbClr val="FFC000"/>
              </a:solidFill>
            </a:endParaRPr>
          </a:p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3296"/>
            <a:ext cx="368776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0275" y="3429000"/>
            <a:ext cx="3173726" cy="2624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9945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37112"/>
            <a:ext cx="3528346" cy="234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9868" y="4796339"/>
            <a:ext cx="2785434" cy="1986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67005" cy="2561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5602" y="30832"/>
            <a:ext cx="3113967" cy="2352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Группа 28"/>
          <p:cNvGrpSpPr/>
          <p:nvPr/>
        </p:nvGrpSpPr>
        <p:grpSpPr>
          <a:xfrm flipH="1">
            <a:off x="7884368" y="1"/>
            <a:ext cx="1259632" cy="3573016"/>
            <a:chOff x="-1" y="-44969"/>
            <a:chExt cx="2201850" cy="6871070"/>
          </a:xfrm>
        </p:grpSpPr>
        <p:pic>
          <p:nvPicPr>
            <p:cNvPr id="30" name="Picture 3" descr="C:\Users\ТОЛЯ\Desktop\5555555555\Christian-Louboutin-sissi-3_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19633" y="574663"/>
              <a:ext cx="3441113" cy="220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ТОЛЯ\Desktop\5555555555\Christian-Louboutin-sissi-3_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19632" y="4004620"/>
              <a:ext cx="3441113" cy="220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Группа 34"/>
          <p:cNvGrpSpPr/>
          <p:nvPr/>
        </p:nvGrpSpPr>
        <p:grpSpPr>
          <a:xfrm flipH="1">
            <a:off x="7884367" y="3282890"/>
            <a:ext cx="1259632" cy="3573016"/>
            <a:chOff x="-1" y="-44969"/>
            <a:chExt cx="2201850" cy="6871070"/>
          </a:xfrm>
        </p:grpSpPr>
        <p:pic>
          <p:nvPicPr>
            <p:cNvPr id="36" name="Picture 3" descr="C:\Users\ТОЛЯ\Desktop\5555555555\Christian-Louboutin-sissi-3_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19633" y="574663"/>
              <a:ext cx="3441113" cy="220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" descr="C:\Users\ТОЛЯ\Desktop\5555555555\Christian-Louboutin-sissi-3_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19632" y="4004620"/>
              <a:ext cx="3441113" cy="220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5" descr="C:\Users\ТОЛЯ\Desktop\5555555555\image545s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561933"/>
            <a:ext cx="1872208" cy="18973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2627784" y="1710137"/>
            <a:ext cx="350592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/>
              <a:t>«</a:t>
            </a:r>
            <a:r>
              <a:rPr lang="ru-RU" sz="2000" b="1" dirty="0">
                <a:solidFill>
                  <a:srgbClr val="FFC000"/>
                </a:solidFill>
              </a:rPr>
              <a:t>Молитва за </a:t>
            </a:r>
            <a:r>
              <a:rPr lang="ru-RU" sz="2000" b="1" dirty="0" err="1">
                <a:solidFill>
                  <a:srgbClr val="FFC000"/>
                </a:solidFill>
              </a:rPr>
              <a:t>Україну</a:t>
            </a:r>
            <a:r>
              <a:rPr lang="ru-RU" sz="2000" b="1" dirty="0">
                <a:solidFill>
                  <a:srgbClr val="FFC000"/>
                </a:solidFill>
              </a:rPr>
              <a:t>»;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C000"/>
                </a:solidFill>
              </a:rPr>
              <a:t>«Дух, </a:t>
            </a:r>
            <a:r>
              <a:rPr lang="ru-RU" sz="2000" b="1" dirty="0" err="1">
                <a:solidFill>
                  <a:srgbClr val="FFC000"/>
                </a:solidFill>
              </a:rPr>
              <a:t>що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тіло</a:t>
            </a:r>
            <a:r>
              <a:rPr lang="ru-RU" sz="2000" b="1" dirty="0">
                <a:solidFill>
                  <a:srgbClr val="FFC000"/>
                </a:solidFill>
              </a:rPr>
              <a:t> рве до бою», </a:t>
            </a:r>
            <a:r>
              <a:rPr lang="ru-RU" sz="2000" b="1" dirty="0" err="1">
                <a:solidFill>
                  <a:srgbClr val="FFC000"/>
                </a:solidFill>
              </a:rPr>
              <a:t>присвяченого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захисникам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Донецького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аеропорту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ім</a:t>
            </a:r>
            <a:r>
              <a:rPr lang="ru-RU" sz="2000" b="1" dirty="0">
                <a:solidFill>
                  <a:srgbClr val="FFC000"/>
                </a:solidFill>
              </a:rPr>
              <a:t>. </a:t>
            </a:r>
            <a:r>
              <a:rPr lang="ru-RU" sz="2000" b="1" dirty="0" err="1">
                <a:solidFill>
                  <a:srgbClr val="FFC000"/>
                </a:solidFill>
              </a:rPr>
              <a:t>Сергія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Прокоф’єва</a:t>
            </a:r>
            <a:r>
              <a:rPr lang="ru-RU" sz="2000" b="1" dirty="0">
                <a:solidFill>
                  <a:srgbClr val="FFC000"/>
                </a:solidFill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C000"/>
                </a:solidFill>
              </a:rPr>
              <a:t>«</a:t>
            </a:r>
            <a:r>
              <a:rPr lang="ru-RU" sz="2000" b="1" dirty="0" err="1">
                <a:solidFill>
                  <a:srgbClr val="FFC000"/>
                </a:solidFill>
              </a:rPr>
              <a:t>Пазл</a:t>
            </a:r>
            <a:r>
              <a:rPr lang="ru-RU" sz="2000" b="1" dirty="0">
                <a:solidFill>
                  <a:srgbClr val="FFC000"/>
                </a:solidFill>
              </a:rPr>
              <a:t> миру</a:t>
            </a:r>
            <a:r>
              <a:rPr lang="ru-RU" sz="2000" b="1" dirty="0" smtClean="0">
                <a:solidFill>
                  <a:srgbClr val="FFC000"/>
                </a:solidFill>
              </a:rPr>
              <a:t>»;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 err="1" smtClean="0">
                <a:solidFill>
                  <a:srgbClr val="FFC000"/>
                </a:solidFill>
              </a:rPr>
              <a:t>присвячений</a:t>
            </a:r>
            <a:r>
              <a:rPr lang="ru-RU" sz="2000" b="1" dirty="0" smtClean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вшануванню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Героїв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Небесної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Сотні</a:t>
            </a:r>
            <a:r>
              <a:rPr lang="ru-RU" sz="2000" b="1" dirty="0">
                <a:solidFill>
                  <a:srgbClr val="FFC000"/>
                </a:solidFill>
              </a:rPr>
              <a:t> “Вони </a:t>
            </a:r>
            <a:r>
              <a:rPr lang="ru-RU" sz="2000" b="1" dirty="0" err="1">
                <a:solidFill>
                  <a:srgbClr val="FFC000"/>
                </a:solidFill>
              </a:rPr>
              <a:t>тримають</a:t>
            </a:r>
            <a:r>
              <a:rPr lang="ru-RU" sz="2000" b="1" dirty="0">
                <a:solidFill>
                  <a:srgbClr val="FFC000"/>
                </a:solidFill>
              </a:rPr>
              <a:t> небо” </a:t>
            </a:r>
            <a:r>
              <a:rPr lang="ru-RU" sz="2000" b="1" dirty="0" smtClean="0">
                <a:solidFill>
                  <a:srgbClr val="FFC000"/>
                </a:solidFill>
              </a:rPr>
              <a:t>та </a:t>
            </a:r>
            <a:r>
              <a:rPr lang="ru-RU" sz="2000" b="1" dirty="0" err="1" smtClean="0">
                <a:solidFill>
                  <a:srgbClr val="FFC000"/>
                </a:solidFill>
              </a:rPr>
              <a:t>ін</a:t>
            </a:r>
            <a:r>
              <a:rPr lang="ru-RU" sz="2000" b="1" dirty="0" smtClean="0">
                <a:solidFill>
                  <a:srgbClr val="FFC000"/>
                </a:solidFill>
              </a:rPr>
              <a:t>.</a:t>
            </a:r>
            <a:endParaRPr lang="uk-UA" sz="20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09822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C000"/>
                </a:solidFill>
              </a:rPr>
              <a:t>ФЛЕШ МОБИ</a:t>
            </a:r>
            <a:endParaRPr lang="uk-UA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798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-17376" y="-2"/>
            <a:ext cx="1264550" cy="6858003"/>
            <a:chOff x="-17376" y="-2"/>
            <a:chExt cx="1781066" cy="6858003"/>
          </a:xfrm>
        </p:grpSpPr>
        <p:pic>
          <p:nvPicPr>
            <p:cNvPr id="29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868659" y="868658"/>
              <a:ext cx="3501010" cy="1763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886036" y="4225651"/>
              <a:ext cx="3501010" cy="1763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621068" y="5511454"/>
            <a:ext cx="2006716" cy="140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257606" y="-3"/>
            <a:ext cx="1913307" cy="134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65" y="4095074"/>
            <a:ext cx="3469569" cy="2602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66" y="22650"/>
            <a:ext cx="3670172" cy="2752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1554" y="22649"/>
            <a:ext cx="3670172" cy="2752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3987062"/>
            <a:ext cx="3652663" cy="2739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7482" y="1628800"/>
            <a:ext cx="4319157" cy="3239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178808" y="3710977"/>
            <a:ext cx="45365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solidFill>
                  <a:srgbClr val="FFC000"/>
                </a:solidFill>
              </a:rPr>
              <a:t>18  лютого  2016 року на базі </a:t>
            </a:r>
            <a:r>
              <a:rPr lang="uk-UA" b="1" dirty="0" err="1">
                <a:solidFill>
                  <a:srgbClr val="FFC000"/>
                </a:solidFill>
              </a:rPr>
              <a:t>Дунаївської</a:t>
            </a:r>
            <a:r>
              <a:rPr lang="uk-UA" b="1" dirty="0">
                <a:solidFill>
                  <a:srgbClr val="FFC000"/>
                </a:solidFill>
              </a:rPr>
              <a:t>  загальноосвітньої  школи І-ІІІ ступенів ім. Героя України Олександра </a:t>
            </a:r>
            <a:r>
              <a:rPr lang="uk-UA" b="1" dirty="0" err="1">
                <a:solidFill>
                  <a:srgbClr val="FFC000"/>
                </a:solidFill>
              </a:rPr>
              <a:t>Капіноса</a:t>
            </a:r>
            <a:r>
              <a:rPr lang="uk-UA" b="1" dirty="0">
                <a:solidFill>
                  <a:srgbClr val="FFC000"/>
                </a:solidFill>
              </a:rPr>
              <a:t> відбувся    районний  семінар-практикум  заступників директорів із виховної роботи та педагогів-організаторів  навчальних закладів Кременецького району  на тему: «Проектування соціально активного громадянина і патріота у системі освіти»</a:t>
            </a:r>
          </a:p>
        </p:txBody>
      </p:sp>
    </p:spTree>
    <p:extLst>
      <p:ext uri="{BB962C8B-B14F-4D97-AF65-F5344CB8AC3E}">
        <p14:creationId xmlns:p14="http://schemas.microsoft.com/office/powerpoint/2010/main" xmlns="" val="375370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692696"/>
            <a:ext cx="648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>
                <a:solidFill>
                  <a:srgbClr val="FFC000"/>
                </a:solidFill>
              </a:rPr>
              <a:t>Весь </a:t>
            </a:r>
            <a:r>
              <a:rPr lang="ru-RU" sz="3600" b="1" dirty="0" err="1">
                <a:solidFill>
                  <a:srgbClr val="FFC000"/>
                </a:solidFill>
              </a:rPr>
              <a:t>освітній</a:t>
            </a:r>
            <a:r>
              <a:rPr lang="ru-RU" sz="3600" b="1" dirty="0">
                <a:solidFill>
                  <a:srgbClr val="FFC000"/>
                </a:solidFill>
              </a:rPr>
              <a:t> </a:t>
            </a:r>
            <a:r>
              <a:rPr lang="ru-RU" sz="3600" b="1" dirty="0" err="1">
                <a:solidFill>
                  <a:srgbClr val="FFC000"/>
                </a:solidFill>
              </a:rPr>
              <a:t>процес</a:t>
            </a:r>
            <a:r>
              <a:rPr lang="ru-RU" sz="3600" b="1" dirty="0">
                <a:solidFill>
                  <a:srgbClr val="FFC000"/>
                </a:solidFill>
              </a:rPr>
              <a:t> у </a:t>
            </a:r>
            <a:r>
              <a:rPr lang="ru-RU" sz="3600" b="1" dirty="0" err="1">
                <a:solidFill>
                  <a:srgbClr val="FFC000"/>
                </a:solidFill>
              </a:rPr>
              <a:t>школі</a:t>
            </a:r>
            <a:r>
              <a:rPr lang="ru-RU" sz="3600" b="1" dirty="0">
                <a:solidFill>
                  <a:srgbClr val="FFC000"/>
                </a:solidFill>
              </a:rPr>
              <a:t> </a:t>
            </a:r>
            <a:r>
              <a:rPr lang="ru-RU" sz="3600" b="1" dirty="0" err="1">
                <a:solidFill>
                  <a:srgbClr val="FFC000"/>
                </a:solidFill>
              </a:rPr>
              <a:t>має</a:t>
            </a:r>
            <a:r>
              <a:rPr lang="ru-RU" sz="3600" b="1" dirty="0">
                <a:solidFill>
                  <a:srgbClr val="FFC000"/>
                </a:solidFill>
              </a:rPr>
              <a:t> бути </a:t>
            </a:r>
            <a:r>
              <a:rPr lang="ru-RU" sz="3600" b="1" dirty="0" err="1">
                <a:solidFill>
                  <a:srgbClr val="FFC000"/>
                </a:solidFill>
              </a:rPr>
              <a:t>насичений</a:t>
            </a:r>
            <a:r>
              <a:rPr lang="ru-RU" sz="3600" b="1" dirty="0">
                <a:solidFill>
                  <a:srgbClr val="FFC000"/>
                </a:solidFill>
              </a:rPr>
              <a:t> </a:t>
            </a:r>
            <a:r>
              <a:rPr lang="ru-RU" sz="3600" b="1" dirty="0" err="1">
                <a:solidFill>
                  <a:srgbClr val="FFC000"/>
                </a:solidFill>
              </a:rPr>
              <a:t>різними</a:t>
            </a:r>
            <a:r>
              <a:rPr lang="ru-RU" sz="3600" b="1" dirty="0">
                <a:solidFill>
                  <a:srgbClr val="FFC000"/>
                </a:solidFill>
              </a:rPr>
              <a:t> аспектами </a:t>
            </a:r>
            <a:r>
              <a:rPr lang="ru-RU" sz="3600" b="1" dirty="0" err="1">
                <a:solidFill>
                  <a:srgbClr val="FFC000"/>
                </a:solidFill>
              </a:rPr>
              <a:t>патріотичного</a:t>
            </a:r>
            <a:r>
              <a:rPr lang="ru-RU" sz="3600" b="1" dirty="0">
                <a:solidFill>
                  <a:srgbClr val="FFC000"/>
                </a:solidFill>
              </a:rPr>
              <a:t> </a:t>
            </a:r>
            <a:r>
              <a:rPr lang="ru-RU" sz="3600" b="1" dirty="0" err="1" smtClean="0">
                <a:solidFill>
                  <a:srgbClr val="FFC000"/>
                </a:solidFill>
              </a:rPr>
              <a:t>виховання</a:t>
            </a:r>
            <a:r>
              <a:rPr lang="ru-RU" sz="3600" b="1" dirty="0" smtClean="0">
                <a:solidFill>
                  <a:srgbClr val="FFC000"/>
                </a:solidFill>
              </a:rPr>
              <a:t> !</a:t>
            </a:r>
            <a:endParaRPr lang="uk-UA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3027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65854" y="1678161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uk-UA" sz="4400" dirty="0" smtClean="0">
                <a:solidFill>
                  <a:srgbClr val="00B050"/>
                </a:solidFill>
                <a:latin typeface="Monotype Corsiva" pitchFamily="66" charset="0"/>
              </a:rPr>
              <a:t>ДЯКУЮ    </a:t>
            </a:r>
            <a:r>
              <a:rPr lang="uk-UA" altLang="uk-UA" sz="4400" dirty="0">
                <a:solidFill>
                  <a:srgbClr val="00B050"/>
                </a:solidFill>
                <a:latin typeface="Monotype Corsiva" pitchFamily="66" charset="0"/>
              </a:rPr>
              <a:t>ЗА  УВАГУ!!!</a:t>
            </a:r>
            <a:endParaRPr lang="uk-UA" sz="4400" dirty="0">
              <a:solidFill>
                <a:prstClr val="black"/>
              </a:solidFill>
            </a:endParaRPr>
          </a:p>
        </p:txBody>
      </p:sp>
      <p:pic>
        <p:nvPicPr>
          <p:cNvPr id="6" name="Picture 3" descr="796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76225" y="3883025"/>
            <a:ext cx="3825875" cy="293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895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ОЛЯ\Desktop\5555555555\1315154342_qh0ut3expdwzhx5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13" b="77560"/>
          <a:stretch/>
        </p:blipFill>
        <p:spPr bwMode="auto">
          <a:xfrm>
            <a:off x="-33114" y="0"/>
            <a:ext cx="4762500" cy="23887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2419120"/>
            <a:ext cx="58326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rgbClr val="002060"/>
                </a:solidFill>
              </a:rPr>
              <a:t>Основні орієнтири виховання учнів 1-11 класів загальноосвітніх навчальних закладів України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91880" y="4221088"/>
            <a:ext cx="5112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rgbClr val="002060"/>
                </a:solidFill>
              </a:rPr>
              <a:t>Концепція національно-патріотичного виховання дітей та молоді (травень 2015 р.).</a:t>
            </a:r>
          </a:p>
        </p:txBody>
      </p:sp>
    </p:spTree>
    <p:extLst>
      <p:ext uri="{BB962C8B-B14F-4D97-AF65-F5344CB8AC3E}">
        <p14:creationId xmlns:p14="http://schemas.microsoft.com/office/powerpoint/2010/main" xmlns="" val="242980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59632" y="1988840"/>
            <a:ext cx="7416824" cy="1258887"/>
          </a:xfrm>
        </p:spPr>
        <p:txBody>
          <a:bodyPr/>
          <a:lstStyle/>
          <a:p>
            <a:pPr marL="571500" indent="-571500" algn="just">
              <a:buFont typeface="Wingdings" panose="05000000000000000000" pitchFamily="2" charset="2"/>
              <a:buChar char="Ø"/>
              <a:defRPr/>
            </a:pPr>
            <a:r>
              <a:rPr lang="ru-RU" sz="4000" dirty="0" err="1" smtClean="0"/>
              <a:t>Вступ</a:t>
            </a:r>
            <a:r>
              <a:rPr lang="ru-RU" sz="4000" dirty="0" smtClean="0"/>
              <a:t> (</a:t>
            </a:r>
            <a:r>
              <a:rPr lang="ru-RU" sz="4000" dirty="0" err="1" smtClean="0"/>
              <a:t>аналіз</a:t>
            </a:r>
            <a:r>
              <a:rPr lang="ru-RU" sz="4000" dirty="0" smtClean="0"/>
              <a:t>, </a:t>
            </a:r>
            <a:r>
              <a:rPr lang="ru-RU" sz="4000" dirty="0" err="1" smtClean="0"/>
              <a:t>завдання</a:t>
            </a:r>
            <a:r>
              <a:rPr lang="ru-RU" sz="4000" dirty="0" smtClean="0"/>
              <a:t> на </a:t>
            </a:r>
            <a:r>
              <a:rPr lang="ru-RU" sz="4000" dirty="0" err="1" smtClean="0"/>
              <a:t>наступний</a:t>
            </a:r>
            <a:r>
              <a:rPr lang="ru-RU" sz="4000" dirty="0" smtClean="0"/>
              <a:t> </a:t>
            </a:r>
            <a:r>
              <a:rPr lang="ru-RU" sz="4000" dirty="0" err="1" smtClean="0"/>
              <a:t>навчальни</a:t>
            </a:r>
            <a:r>
              <a:rPr lang="ru-RU" sz="4000" dirty="0" smtClean="0"/>
              <a:t> </a:t>
            </a:r>
            <a:r>
              <a:rPr lang="ru-RU" sz="4000" dirty="0" err="1" smtClean="0"/>
              <a:t>рік</a:t>
            </a:r>
            <a:r>
              <a:rPr lang="ru-RU" sz="4000" dirty="0" smtClean="0"/>
              <a:t>).</a:t>
            </a:r>
          </a:p>
          <a:p>
            <a:pPr marL="571500" indent="-571500" algn="just">
              <a:buFont typeface="Wingdings" panose="05000000000000000000" pitchFamily="2" charset="2"/>
              <a:buChar char="Ø"/>
              <a:defRPr/>
            </a:pPr>
            <a:r>
              <a:rPr lang="ru-RU" sz="4000" dirty="0" err="1" smtClean="0"/>
              <a:t>Виховна</a:t>
            </a:r>
            <a:r>
              <a:rPr lang="ru-RU" sz="4000" dirty="0" smtClean="0"/>
              <a:t>  робота</a:t>
            </a:r>
            <a:endParaRPr lang="ru-RU" sz="40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8424088" cy="1260000"/>
          </a:xfrm>
        </p:spPr>
        <p:txBody>
          <a:bodyPr/>
          <a:lstStyle/>
          <a:p>
            <a:r>
              <a:rPr lang="uk-UA" dirty="0"/>
              <a:t>П</a:t>
            </a:r>
            <a:r>
              <a:rPr lang="uk-UA" dirty="0" smtClean="0"/>
              <a:t>лан  роботи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42578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uk-UA" dirty="0"/>
              <a:t>ІІІ. Зміст і форми роботи з учнівським колективом</a:t>
            </a:r>
          </a:p>
        </p:txBody>
      </p:sp>
      <p:graphicFrame>
        <p:nvGraphicFramePr>
          <p:cNvPr id="5" name="Таблиця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76226723"/>
              </p:ext>
            </p:extLst>
          </p:nvPr>
        </p:nvGraphicFramePr>
        <p:xfrm>
          <a:off x="500063" y="714375"/>
          <a:ext cx="8215312" cy="5728936"/>
        </p:xfrm>
        <a:graphic>
          <a:graphicData uri="http://schemas.openxmlformats.org/drawingml/2006/table">
            <a:tbl>
              <a:tblPr/>
              <a:tblGrid>
                <a:gridCol w="539750"/>
                <a:gridCol w="1954212"/>
                <a:gridCol w="1247775"/>
                <a:gridCol w="704850"/>
                <a:gridCol w="704850"/>
                <a:gridCol w="704850"/>
                <a:gridCol w="706438"/>
                <a:gridCol w="527050"/>
                <a:gridCol w="563562"/>
                <a:gridCol w="561975"/>
              </a:tblGrid>
              <a:tr h="17527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№</a:t>
                      </a:r>
                      <a:endParaRPr kumimoji="0" lang="uk-UA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з/п</a:t>
                      </a:r>
                      <a:endParaRPr kumimoji="0" lang="uk-UA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Змістова лінія</a:t>
                      </a: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Тематика виховного заходу</a:t>
                      </a: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Форма проведен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ня виховного заходу</a:t>
                      </a: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Вікова категорія</a:t>
                      </a: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Місце проведен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ня</a:t>
                      </a: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Дата</a:t>
                      </a: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Відповідальний</a:t>
                      </a: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Приміт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ка</a:t>
                      </a: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8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Ціннісна орієнтація</a:t>
                      </a: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Напрямок виховної діяльності</a:t>
                      </a: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525816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Ціннісне ставлення до суспільства і держави</a:t>
                      </a:r>
                      <a:endParaRPr kumimoji="0" lang="uk-UA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Національно-патріотичне виховання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4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Громадянське виховання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4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правове  виховання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8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полікультурне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Ціннісне ставлення до людини, родини, сім‘ї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Родинне виховання (родинно-сімейне та статеве  виховання)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Ціннісне ставлення до природи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Екологічне виховання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Ціннісне ставлення до культури і мистецтва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Художньо-естетичне виховання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8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Ціннісне ставлення до праці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Трудове виховання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4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Економічне виховання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87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Ціннісне ставлення до себе: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а)  до свого фізичного «Я»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Фізичне виховання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4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Превентивне виховання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4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б) до свого психічного «Я»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Морально-духовне виховання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8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Розумове виховання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4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в)  до свого соціального  «Я»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Громадянське виховання</a:t>
                      </a: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5242" marR="252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544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9" y="1340768"/>
            <a:ext cx="5607347" cy="88211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Опорна</a:t>
            </a:r>
            <a:r>
              <a:rPr lang="ru-RU" sz="2400" b="1" dirty="0" smtClean="0">
                <a:solidFill>
                  <a:srgbClr val="0070C0"/>
                </a:solidFill>
              </a:rPr>
              <a:t> школа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з </a:t>
            </a:r>
            <a:r>
              <a:rPr lang="ru-RU" sz="2400" b="1" dirty="0" err="1" smtClean="0">
                <a:solidFill>
                  <a:srgbClr val="0070C0"/>
                </a:solidFill>
              </a:rPr>
              <a:t>питань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національно-патріотичного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виховання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9275" y="-5651"/>
            <a:ext cx="1772964" cy="6839951"/>
            <a:chOff x="-9276" y="-5651"/>
            <a:chExt cx="2126157" cy="6839951"/>
          </a:xfrm>
        </p:grpSpPr>
        <p:pic>
          <p:nvPicPr>
            <p:cNvPr id="1027" name="Picture 3" descr="C:\Users\ТОЛЯ\Desktop\5555555555\201015-f0067-54343163--u3b3f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65" r="30666" b="2750"/>
            <a:stretch/>
          </p:blipFill>
          <p:spPr bwMode="auto">
            <a:xfrm rot="5400000">
              <a:off x="-139557" y="124630"/>
              <a:ext cx="2377443" cy="211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C:\Users\ТОЛЯ\Desktop\5555555555\201015-f0067-54343163--u3b3f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65" r="30666" b="2750"/>
            <a:stretch/>
          </p:blipFill>
          <p:spPr bwMode="auto">
            <a:xfrm rot="5400000">
              <a:off x="-139557" y="2502073"/>
              <a:ext cx="2377443" cy="211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Users\ТОЛЯ\Desktop\5555555555\201015-f0067-54343163--u3b3f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65" r="37730" b="2750"/>
            <a:stretch/>
          </p:blipFill>
          <p:spPr bwMode="auto">
            <a:xfrm rot="5400000">
              <a:off x="-9175" y="4708244"/>
              <a:ext cx="2135231" cy="211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7371036" y="18049"/>
            <a:ext cx="1772964" cy="6839951"/>
            <a:chOff x="-9276" y="-5651"/>
            <a:chExt cx="2126157" cy="6839951"/>
          </a:xfrm>
        </p:grpSpPr>
        <p:pic>
          <p:nvPicPr>
            <p:cNvPr id="22" name="Picture 3" descr="C:\Users\ТОЛЯ\Desktop\5555555555\201015-f0067-54343163--u3b3f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65" r="30666" b="2750"/>
            <a:stretch/>
          </p:blipFill>
          <p:spPr bwMode="auto">
            <a:xfrm rot="5400000">
              <a:off x="-139557" y="124630"/>
              <a:ext cx="2377443" cy="211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C:\Users\ТОЛЯ\Desktop\5555555555\201015-f0067-54343163--u3b3f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65" r="30666" b="2750"/>
            <a:stretch/>
          </p:blipFill>
          <p:spPr bwMode="auto">
            <a:xfrm rot="5400000">
              <a:off x="-139557" y="2502073"/>
              <a:ext cx="2377443" cy="211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 descr="C:\Users\ТОЛЯ\Desktop\5555555555\201015-f0067-54343163--u3b3f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65" r="37730" b="2750"/>
            <a:stretch/>
          </p:blipFill>
          <p:spPr bwMode="auto">
            <a:xfrm rot="5400000">
              <a:off x="-9175" y="4708244"/>
              <a:ext cx="2135231" cy="211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7" descr="C:\Users\ТОЛЯ\Desktop\5555555555\1312486457_cov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35" t="6536" r="13581" b="76893"/>
          <a:stretch/>
        </p:blipFill>
        <p:spPr bwMode="auto">
          <a:xfrm>
            <a:off x="2843808" y="-12043"/>
            <a:ext cx="3319758" cy="147603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385" y="2669510"/>
            <a:ext cx="4399742" cy="2988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9" y="5627652"/>
            <a:ext cx="5768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FFC000"/>
                </a:solidFill>
              </a:rPr>
              <a:t>Дунаївська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загальноосвітня</a:t>
            </a:r>
            <a:r>
              <a:rPr lang="ru-RU" sz="2400" b="1" dirty="0">
                <a:solidFill>
                  <a:srgbClr val="FFC000"/>
                </a:solidFill>
              </a:rPr>
              <a:t> школа 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І-ІІІ </a:t>
            </a:r>
            <a:r>
              <a:rPr lang="ru-RU" sz="2400" b="1" dirty="0" err="1">
                <a:solidFill>
                  <a:srgbClr val="FFC000"/>
                </a:solidFill>
              </a:rPr>
              <a:t>ступенів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smtClean="0">
                <a:solidFill>
                  <a:srgbClr val="FFC000"/>
                </a:solidFill>
              </a:rPr>
              <a:t>  </a:t>
            </a:r>
            <a:r>
              <a:rPr lang="ru-RU" sz="2400" b="1" dirty="0" err="1" smtClean="0">
                <a:solidFill>
                  <a:srgbClr val="FFC000"/>
                </a:solidFill>
              </a:rPr>
              <a:t>імені</a:t>
            </a:r>
            <a:r>
              <a:rPr lang="ru-RU" sz="2400" b="1" dirty="0" smtClean="0">
                <a:solidFill>
                  <a:srgbClr val="FFC000"/>
                </a:solidFill>
              </a:rPr>
              <a:t> </a:t>
            </a:r>
            <a:r>
              <a:rPr lang="ru-RU" sz="2400" b="1" dirty="0">
                <a:solidFill>
                  <a:srgbClr val="FFC000"/>
                </a:solidFill>
              </a:rPr>
              <a:t>Героя </a:t>
            </a:r>
            <a:r>
              <a:rPr lang="ru-RU" sz="2400" b="1" dirty="0" err="1">
                <a:solidFill>
                  <a:srgbClr val="FFC000"/>
                </a:solidFill>
              </a:rPr>
              <a:t>України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2400" b="1" dirty="0" err="1">
                <a:solidFill>
                  <a:srgbClr val="FFC000"/>
                </a:solidFill>
              </a:rPr>
              <a:t>Олександра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Капіноса</a:t>
            </a:r>
            <a:endParaRPr lang="uk-UA" sz="2400" b="1" dirty="0">
              <a:solidFill>
                <a:srgbClr val="FFC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7190" y="2708920"/>
            <a:ext cx="4115734" cy="2918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118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0940" y="3789040"/>
            <a:ext cx="3601300" cy="2700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"/>
            <a:ext cx="7772400" cy="90872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 err="1" smtClean="0">
                <a:solidFill>
                  <a:srgbClr val="FFFF00"/>
                </a:solidFill>
              </a:rPr>
              <a:t>Учнівське</a:t>
            </a:r>
            <a:r>
              <a:rPr lang="ru-RU" sz="4000" dirty="0" smtClean="0">
                <a:solidFill>
                  <a:srgbClr val="FFFF00"/>
                </a:solidFill>
              </a:rPr>
              <a:t>  </a:t>
            </a:r>
            <a:r>
              <a:rPr lang="ru-RU" sz="4000" dirty="0" err="1" smtClean="0">
                <a:solidFill>
                  <a:srgbClr val="FFFF00"/>
                </a:solidFill>
              </a:rPr>
              <a:t>самоврядування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894028"/>
            <a:ext cx="3240360" cy="313932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FFC000"/>
                </a:solidFill>
              </a:rPr>
              <a:t>«Книга звитяги»;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FFC000"/>
                </a:solidFill>
              </a:rPr>
              <a:t>«Рух опіки»;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FFC000"/>
                </a:solidFill>
              </a:rPr>
              <a:t>«Дитячий оберіг для воїна»;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FFC000"/>
                </a:solidFill>
              </a:rPr>
              <a:t>«Слава не загине»;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FFC000"/>
                </a:solidFill>
              </a:rPr>
              <a:t>«Випускний у час війни»;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FFC000"/>
                </a:solidFill>
              </a:rPr>
              <a:t>«Рушник єднання»;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FFC000"/>
                </a:solidFill>
              </a:rPr>
              <a:t>«З вірою у серці»;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FFC000"/>
                </a:solidFill>
              </a:rPr>
              <a:t>«Хто живий в ряд </a:t>
            </a:r>
            <a:r>
              <a:rPr lang="uk-UA" dirty="0" err="1" smtClean="0">
                <a:solidFill>
                  <a:srgbClr val="FFC000"/>
                </a:solidFill>
              </a:rPr>
              <a:t>ставай</a:t>
            </a:r>
            <a:r>
              <a:rPr lang="uk-UA" dirty="0" smtClean="0">
                <a:solidFill>
                  <a:srgbClr val="FFC000"/>
                </a:solidFill>
              </a:rPr>
              <a:t> визволяти рідний край»;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FFC000"/>
                </a:solidFill>
              </a:rPr>
              <a:t>«Я – громадянин України» та ін.</a:t>
            </a:r>
            <a:endParaRPr lang="uk-UA" dirty="0">
              <a:solidFill>
                <a:srgbClr val="FFC000"/>
              </a:solidFill>
            </a:endParaRPr>
          </a:p>
        </p:txBody>
      </p:sp>
      <p:pic>
        <p:nvPicPr>
          <p:cNvPr id="8" name="Рисунок 7" descr="getImage (2)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420888"/>
            <a:ext cx="2270200" cy="328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208560" y="5711190"/>
            <a:ext cx="2918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uk-UA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Учениця  </a:t>
            </a:r>
            <a:r>
              <a:rPr lang="uk-UA" sz="16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Горинської</a:t>
            </a:r>
            <a:r>
              <a:rPr lang="uk-UA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школи разом із батьками побувала на майдані під час подій</a:t>
            </a:r>
            <a:endParaRPr lang="uk-UA" sz="16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" pitchFamily="34" charset="0"/>
            </a:endParaRPr>
          </a:p>
          <a:p>
            <a:endParaRPr lang="uk-U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80728"/>
            <a:ext cx="3548088" cy="2661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11576" y="101208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solidFill>
                  <a:srgbClr val="FFC000"/>
                </a:solidFill>
              </a:rPr>
              <a:t>Гаївська</a:t>
            </a:r>
            <a:r>
              <a:rPr lang="uk-UA" b="1" dirty="0" smtClean="0">
                <a:solidFill>
                  <a:srgbClr val="FFC000"/>
                </a:solidFill>
              </a:rPr>
              <a:t> ЗОШ І-ІІ ступенів</a:t>
            </a:r>
            <a:endParaRPr lang="uk-UA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28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4515" y="11219"/>
            <a:ext cx="7772400" cy="712043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C000"/>
                </a:solidFill>
              </a:rPr>
              <a:t>Учнівське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об</a:t>
            </a:r>
            <a:r>
              <a:rPr lang="ru-RU" b="1" dirty="0" err="1" smtClean="0">
                <a:solidFill>
                  <a:srgbClr val="FFC000"/>
                </a:solidFill>
                <a:sym typeface="Symbol"/>
              </a:rPr>
              <a:t></a:t>
            </a:r>
            <a:r>
              <a:rPr lang="ru-RU" b="1" dirty="0" err="1" smtClean="0">
                <a:solidFill>
                  <a:srgbClr val="FFC000"/>
                </a:solidFill>
              </a:rPr>
              <a:t>єднання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2654" y="673118"/>
            <a:ext cx="43100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48422"/>
            <a:ext cx="3412827" cy="255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772" y="4328371"/>
            <a:ext cx="2962275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D:\Documents\Фото зі шкіл\2015\Фото_Виховних заходів\фото_Попівці\Маскувальна сітка на війну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3236979" cy="24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7" y="718260"/>
            <a:ext cx="3092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>
                <a:solidFill>
                  <a:srgbClr val="002060"/>
                </a:solidFill>
              </a:rPr>
              <a:t>Попівецька</a:t>
            </a:r>
            <a:r>
              <a:rPr lang="uk-UA" b="1" dirty="0" smtClean="0">
                <a:solidFill>
                  <a:srgbClr val="002060"/>
                </a:solidFill>
              </a:rPr>
              <a:t> ЗОШ І-ІІ ступенів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292080" y="718260"/>
            <a:ext cx="3742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Кременецький ліцей ім. У. </a:t>
            </a:r>
            <a:r>
              <a:rPr lang="uk-UA" b="1" dirty="0" err="1" smtClean="0">
                <a:solidFill>
                  <a:srgbClr val="002060"/>
                </a:solidFill>
              </a:rPr>
              <a:t>Самчука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2948088" y="5206020"/>
            <a:ext cx="3318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err="1" smtClean="0">
                <a:solidFill>
                  <a:srgbClr val="FFC000"/>
                </a:solidFill>
              </a:rPr>
              <a:t>Великобережецька</a:t>
            </a:r>
            <a:r>
              <a:rPr lang="uk-UA" b="1" dirty="0" smtClean="0">
                <a:solidFill>
                  <a:srgbClr val="FFC000"/>
                </a:solidFill>
              </a:rPr>
              <a:t> </a:t>
            </a:r>
            <a:r>
              <a:rPr lang="uk-UA" b="1" dirty="0">
                <a:solidFill>
                  <a:srgbClr val="FFC000"/>
                </a:solidFill>
              </a:rPr>
              <a:t>ЗОШ </a:t>
            </a:r>
            <a:r>
              <a:rPr lang="uk-UA" b="1" dirty="0" smtClean="0">
                <a:solidFill>
                  <a:srgbClr val="FFC000"/>
                </a:solidFill>
              </a:rPr>
              <a:t>І-ІІІ ст.</a:t>
            </a:r>
            <a:endParaRPr lang="uk-UA" b="1" dirty="0">
              <a:solidFill>
                <a:srgbClr val="FFC000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611560" y="6449169"/>
            <a:ext cx="3442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err="1" smtClean="0">
                <a:solidFill>
                  <a:srgbClr val="002060"/>
                </a:solidFill>
              </a:rPr>
              <a:t>Лопушненська</a:t>
            </a:r>
            <a:r>
              <a:rPr lang="uk-UA" b="1" dirty="0" smtClean="0">
                <a:solidFill>
                  <a:srgbClr val="002060"/>
                </a:solidFill>
              </a:rPr>
              <a:t> ЗОШ І-ІІІ </a:t>
            </a:r>
            <a:r>
              <a:rPr lang="uk-UA" b="1" dirty="0">
                <a:solidFill>
                  <a:srgbClr val="002060"/>
                </a:solidFill>
              </a:rPr>
              <a:t>ступенів</a:t>
            </a:r>
          </a:p>
        </p:txBody>
      </p:sp>
    </p:spTree>
    <p:extLst>
      <p:ext uri="{BB962C8B-B14F-4D97-AF65-F5344CB8AC3E}">
        <p14:creationId xmlns:p14="http://schemas.microsoft.com/office/powerpoint/2010/main" xmlns="" val="182159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86523" y="1340768"/>
            <a:ext cx="47525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solidFill>
                  <a:srgbClr val="0070C0"/>
                </a:solidFill>
              </a:rPr>
              <a:t>Задля реалізації цілеспрямованого, систематичного, організованого та планомірного впливу на свідомість, поведінку дітей і учнів щодо формування почуття любові до Батьківщини засобами високих громадянських, моральних, психологічних, професійних, фізичних якостей, необхідних для реалізації інтелектуального та творчого потенціалу особистості в інтересах всебічного розвитку суспільства, забезпечення безумовної готовності до виконання громадянських, конституційних обов’язків засобами виховання у всіх навчальних закладах району створено дієві </a:t>
            </a:r>
            <a:r>
              <a:rPr lang="uk-UA" sz="3600" b="1" dirty="0">
                <a:solidFill>
                  <a:srgbClr val="FFFF00"/>
                </a:solidFill>
              </a:rPr>
              <a:t>патріотичні клуби</a:t>
            </a:r>
            <a:r>
              <a:rPr lang="uk-UA" dirty="0">
                <a:solidFill>
                  <a:srgbClr val="0070C0"/>
                </a:solidFill>
              </a:rPr>
              <a:t>. </a:t>
            </a:r>
          </a:p>
          <a:p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651" y="980728"/>
            <a:ext cx="3419872" cy="2510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997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7513" y="952275"/>
            <a:ext cx="3435350" cy="2290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Desktop\Музейна справа\зі шкіл\Крем ліцей\Екскурсія в Рівенському музеї У.Самчу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5709" y="3837847"/>
            <a:ext cx="3338513" cy="2503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0014" y="980728"/>
            <a:ext cx="3682082" cy="2760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34" y="692696"/>
            <a:ext cx="3490785" cy="2618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2991" y="3741237"/>
            <a:ext cx="2202061" cy="2936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2360" y="3336851"/>
            <a:ext cx="2037432" cy="350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169476"/>
            <a:ext cx="403244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МУЗЕЙНА    ПЕДАГОГІКА</a:t>
            </a:r>
            <a:endParaRPr lang="uk-UA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01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-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заходи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шаблон-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Презентация-укр-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физика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Презентация-укр-13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шаблон-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шаблон-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Презентация-укр-11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шаблон-2</Template>
  <TotalTime>237</TotalTime>
  <Words>530</Words>
  <Application>Microsoft Office PowerPoint</Application>
  <PresentationFormat>Экран (4:3)</PresentationFormat>
  <Paragraphs>90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шаблон-2</vt:lpstr>
      <vt:lpstr>Тема Office</vt:lpstr>
      <vt:lpstr>1_Тема Office</vt:lpstr>
      <vt:lpstr>физика 1</vt:lpstr>
      <vt:lpstr>2_Тема Office</vt:lpstr>
      <vt:lpstr>Презентация-укр-13</vt:lpstr>
      <vt:lpstr>шаблон-7</vt:lpstr>
      <vt:lpstr>шаблон-5</vt:lpstr>
      <vt:lpstr>Презентация-укр-11</vt:lpstr>
      <vt:lpstr>заходи</vt:lpstr>
      <vt:lpstr>шаблон-6</vt:lpstr>
      <vt:lpstr>Презентация-укр-5</vt:lpstr>
      <vt:lpstr>Включення проблематики патріотичного виховання  у плани виховної роботи  навчальних  закладів</vt:lpstr>
      <vt:lpstr>Слайд 2</vt:lpstr>
      <vt:lpstr>План  роботи</vt:lpstr>
      <vt:lpstr>Слайд 4</vt:lpstr>
      <vt:lpstr>Слайд 5</vt:lpstr>
      <vt:lpstr>Учнівське  самоврядування</vt:lpstr>
      <vt:lpstr>Учнівське обєднання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Ludmila</dc:creator>
  <cp:lastModifiedBy>Людмила Степанівна</cp:lastModifiedBy>
  <cp:revision>50</cp:revision>
  <dcterms:created xsi:type="dcterms:W3CDTF">2016-02-17T14:57:24Z</dcterms:created>
  <dcterms:modified xsi:type="dcterms:W3CDTF">2018-06-07T12:08:37Z</dcterms:modified>
</cp:coreProperties>
</file>