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56" r:id="rId5"/>
    <p:sldMasterId id="2147483768" r:id="rId6"/>
    <p:sldMasterId id="2147483804" r:id="rId7"/>
    <p:sldMasterId id="2147483828" r:id="rId8"/>
    <p:sldMasterId id="2147483840" r:id="rId9"/>
    <p:sldMasterId id="2147483852" r:id="rId10"/>
  </p:sldMasterIdLst>
  <p:sldIdLst>
    <p:sldId id="256" r:id="rId11"/>
    <p:sldId id="260" r:id="rId12"/>
    <p:sldId id="295" r:id="rId13"/>
    <p:sldId id="296" r:id="rId14"/>
    <p:sldId id="266" r:id="rId15"/>
    <p:sldId id="267" r:id="rId16"/>
    <p:sldId id="268" r:id="rId17"/>
    <p:sldId id="298" r:id="rId18"/>
    <p:sldId id="297" r:id="rId19"/>
    <p:sldId id="299" r:id="rId20"/>
    <p:sldId id="262" r:id="rId21"/>
    <p:sldId id="264" r:id="rId22"/>
    <p:sldId id="300" r:id="rId23"/>
    <p:sldId id="301" r:id="rId24"/>
    <p:sldId id="286" r:id="rId25"/>
    <p:sldId id="291" r:id="rId26"/>
    <p:sldId id="289" r:id="rId27"/>
    <p:sldId id="290" r:id="rId28"/>
    <p:sldId id="302" r:id="rId29"/>
    <p:sldId id="292" r:id="rId30"/>
    <p:sldId id="303" r:id="rId31"/>
    <p:sldId id="305" r:id="rId32"/>
    <p:sldId id="304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3105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0833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1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928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981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322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4892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4459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679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8144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03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422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0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12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9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21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6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88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6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1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2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40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45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98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65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499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689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458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55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092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935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259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944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01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72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06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5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26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35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39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93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863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2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84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787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612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371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368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97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67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88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560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28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769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409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12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532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582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761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24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03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483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1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699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46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51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957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684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51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67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69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901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527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627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524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43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30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659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73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455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36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116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389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980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78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81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781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19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68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1814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8860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67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930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033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997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21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10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576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251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652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991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4318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50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23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9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F3C7-AF69-4630-9881-8158BDE16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E7FA-01A9-4CA6-AD41-134D842A68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90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09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ECC3-CB2F-4846-9F7D-D08FE886FA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A8FF-625A-4E0A-B2DA-CB7246BCCB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1052736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стану </a:t>
            </a:r>
            <a:endPara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 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 впровадження національно-патріотичного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 у навчальних закладах освіти району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9163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7513" y="952275"/>
            <a:ext cx="3435350" cy="229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esktop\Музейна справа\зі шкіл\Крем ліцей\Екскурсія в Рівенському музеї У.Самчу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709" y="3837847"/>
            <a:ext cx="3338513" cy="250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0014" y="980728"/>
            <a:ext cx="3682082" cy="2760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4" y="692696"/>
            <a:ext cx="3490785" cy="2618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991" y="3741237"/>
            <a:ext cx="2202061" cy="293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360" y="3336851"/>
            <a:ext cx="2037432" cy="350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68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928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 </a:t>
            </a: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національно-патріотичного виховання у ЗНЗ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73035"/>
            <a:ext cx="745232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88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5385"/>
            <a:ext cx="64807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Стратегію національно-патріотичного виховання» (у всіх навчальних закладах);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«Формування у школярів високої громадянської активності та національної свідомості» (у </a:t>
            </a:r>
            <a:r>
              <a:rPr lang="uk-UA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Білокриницькій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«Національно-патріотичне виховання  у системі роботи класного керівника (у </a:t>
            </a:r>
            <a:r>
              <a:rPr lang="uk-UA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Горинській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«Формування у школярів високої громадянської активності та національної свідомості», «Форми та методи  формування національної свідомості та самосвідомості» (у  </a:t>
            </a:r>
            <a:r>
              <a:rPr lang="uk-UA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Дунаївській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ЗОШ І-ІІІ ступенів ім. Героя України Олександра </a:t>
            </a:r>
            <a:r>
              <a:rPr lang="uk-UA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Капіноса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та ін.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539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Учнівське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об'єднання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484784"/>
            <a:ext cx="6400800" cy="175260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Задля формування у дітей національну свідомість, патріотизм, основи моральності, духовності, доброти, терпимості, відповідальності за долю України під гаслом «Бог, Україна, Нація</a:t>
            </a:r>
            <a:r>
              <a:rPr lang="uk-UA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36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Учнівське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самоврядування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412776"/>
            <a:ext cx="60121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«Книга звитяги», «Рух опіки», «Дитячий оберіг для воїна», «З вірою у серці», «Хто живий,  в ряд </a:t>
            </a:r>
            <a:r>
              <a:rPr lang="uk-UA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ставай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визволяти рідний край», «Я – громадянин України» та ін. Матеріали реалізації даних проектів  лідери розміщують на веб-сайтах навчальних закладів та сторінках </a:t>
            </a:r>
            <a:r>
              <a:rPr lang="uk-UA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соцмережі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uk-UA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Фейсбук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у спільноті «Авангард».</a:t>
            </a:r>
          </a:p>
          <a:p>
            <a:pPr algn="just"/>
            <a:r>
              <a:rPr lang="uk-UA" sz="2400" b="1" dirty="0" smtClean="0">
                <a:solidFill>
                  <a:prstClr val="black"/>
                </a:solidFill>
              </a:rPr>
              <a:t>.</a:t>
            </a:r>
            <a:r>
              <a:rPr lang="uk-UA" sz="2400" b="1" dirty="0">
                <a:solidFill>
                  <a:prstClr val="black"/>
                </a:solidFill>
              </a:rPr>
              <a:t> </a:t>
            </a:r>
            <a:r>
              <a:rPr lang="uk-UA" b="1" dirty="0">
                <a:solidFill>
                  <a:prstClr val="black"/>
                </a:solidFill>
              </a:rPr>
              <a:t/>
            </a:r>
            <a:br>
              <a:rPr lang="uk-UA" b="1" dirty="0">
                <a:solidFill>
                  <a:prstClr val="black"/>
                </a:solidFill>
              </a:rPr>
            </a:br>
            <a:endParaRPr lang="uk-UA" b="1" dirty="0">
              <a:solidFill>
                <a:prstClr val="black"/>
              </a:solidFill>
            </a:endParaRPr>
          </a:p>
          <a:p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32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2"/>
            <a:ext cx="63934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70C0"/>
                </a:solidFill>
              </a:rPr>
              <a:t>Задля реалізації </a:t>
            </a:r>
            <a:r>
              <a:rPr lang="uk-UA" sz="2400" dirty="0">
                <a:solidFill>
                  <a:srgbClr val="0070C0"/>
                </a:solidFill>
              </a:rPr>
              <a:t>цілеспрямованого, систематичного, організованого та планомірного впливу на свідомість, поведінку дітей і учнів щодо формування почуття любові до Батьківщини засобами високих громадянських, моральних, психологічних, професійних, фізичних якостей, необхідних для реалізації інтелектуального та творчого потенціалу особистості в інтересах всебічного розвитку суспільства, забезпечення безумовної готовності до виконання громадянських, конституційних обов’язків засобами виховання у всіх навчальних закладах району створено дієві </a:t>
            </a:r>
            <a:r>
              <a:rPr lang="uk-UA" sz="4400" b="1" dirty="0">
                <a:solidFill>
                  <a:srgbClr val="FFFF00"/>
                </a:solidFill>
              </a:rPr>
              <a:t>патріотичні клуби</a:t>
            </a:r>
            <a:r>
              <a:rPr lang="uk-UA" sz="2400" dirty="0">
                <a:solidFill>
                  <a:srgbClr val="0070C0"/>
                </a:solidFill>
              </a:rPr>
              <a:t>. </a:t>
            </a:r>
            <a:endParaRPr lang="uk-UA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1331640" y="0"/>
            <a:ext cx="4681233" cy="5447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 err="1" smtClean="0">
                <a:solidFill>
                  <a:srgbClr val="FFC000"/>
                </a:solidFill>
              </a:rPr>
              <a:t>Сімя</a:t>
            </a:r>
            <a:r>
              <a:rPr lang="ru-RU" sz="2400" dirty="0" smtClean="0">
                <a:solidFill>
                  <a:srgbClr val="FFC000"/>
                </a:solidFill>
              </a:rPr>
              <a:t> –перший  </a:t>
            </a:r>
            <a:r>
              <a:rPr lang="ru-RU" sz="2400" dirty="0" err="1" smtClean="0">
                <a:solidFill>
                  <a:srgbClr val="FFC000"/>
                </a:solidFill>
              </a:rPr>
              <a:t>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найголовніший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осередок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суспільства.Саме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неї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починається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формування</a:t>
            </a:r>
            <a:r>
              <a:rPr lang="ru-RU" sz="2400" dirty="0" smtClean="0">
                <a:solidFill>
                  <a:srgbClr val="FFC000"/>
                </a:solidFill>
              </a:rPr>
              <a:t> понять «</a:t>
            </a:r>
            <a:r>
              <a:rPr lang="ru-RU" sz="2400" dirty="0" err="1" smtClean="0">
                <a:solidFill>
                  <a:srgbClr val="FFC000"/>
                </a:solidFill>
              </a:rPr>
              <a:t>Батьківщина</a:t>
            </a:r>
            <a:r>
              <a:rPr lang="ru-RU" sz="2400" dirty="0" smtClean="0">
                <a:solidFill>
                  <a:srgbClr val="FFC000"/>
                </a:solidFill>
              </a:rPr>
              <a:t>», «мала </a:t>
            </a:r>
            <a:r>
              <a:rPr lang="ru-RU" sz="2400" dirty="0" err="1" smtClean="0">
                <a:solidFill>
                  <a:srgbClr val="FFC000"/>
                </a:solidFill>
              </a:rPr>
              <a:t>батьківщина</a:t>
            </a:r>
            <a:r>
              <a:rPr lang="ru-RU" sz="2400" dirty="0" smtClean="0">
                <a:solidFill>
                  <a:srgbClr val="FFC000"/>
                </a:solidFill>
              </a:rPr>
              <a:t>».</a:t>
            </a:r>
          </a:p>
          <a:p>
            <a:pPr algn="just"/>
            <a:r>
              <a:rPr lang="ru-RU" sz="2400" dirty="0" smtClean="0">
                <a:solidFill>
                  <a:srgbClr val="FFC000"/>
                </a:solidFill>
              </a:rPr>
              <a:t>А тому </a:t>
            </a:r>
            <a:r>
              <a:rPr lang="ru-RU" sz="2400" dirty="0" err="1" smtClean="0">
                <a:solidFill>
                  <a:srgbClr val="FFC000"/>
                </a:solidFill>
              </a:rPr>
              <a:t>виховання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поваги</a:t>
            </a:r>
            <a:r>
              <a:rPr lang="ru-RU" sz="2400" dirty="0" smtClean="0">
                <a:solidFill>
                  <a:srgbClr val="FFC000"/>
                </a:solidFill>
              </a:rPr>
              <a:t> до </a:t>
            </a:r>
            <a:r>
              <a:rPr lang="ru-RU" sz="2400" dirty="0" err="1" smtClean="0">
                <a:solidFill>
                  <a:srgbClr val="FFC000"/>
                </a:solidFill>
              </a:rPr>
              <a:t>своєї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сім'ї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гордості</a:t>
            </a:r>
            <a:r>
              <a:rPr lang="ru-RU" sz="2400" dirty="0" smtClean="0">
                <a:solidFill>
                  <a:srgbClr val="FFC000"/>
                </a:solidFill>
              </a:rPr>
              <a:t> за свою родину, </a:t>
            </a:r>
            <a:r>
              <a:rPr lang="ru-RU" sz="2400" dirty="0" err="1" smtClean="0">
                <a:solidFill>
                  <a:srgbClr val="FFC000"/>
                </a:solidFill>
              </a:rPr>
              <a:t>відродження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багато</a:t>
            </a:r>
            <a:r>
              <a:rPr lang="ru-RU" sz="2400" dirty="0" smtClean="0">
                <a:solidFill>
                  <a:srgbClr val="FFC000"/>
                </a:solidFill>
              </a:rPr>
              <a:t> в </a:t>
            </a:r>
            <a:r>
              <a:rPr lang="ru-RU" sz="2400" dirty="0" err="1" smtClean="0">
                <a:solidFill>
                  <a:srgbClr val="FFC000"/>
                </a:solidFill>
              </a:rPr>
              <a:t>чому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втрачених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наші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дні</a:t>
            </a:r>
            <a:r>
              <a:rPr lang="ru-RU" sz="2400" dirty="0" smtClean="0">
                <a:solidFill>
                  <a:srgbClr val="FFC000"/>
                </a:solidFill>
              </a:rPr>
              <a:t> понять </a:t>
            </a:r>
            <a:r>
              <a:rPr lang="ru-RU" sz="2400" dirty="0" err="1" smtClean="0">
                <a:solidFill>
                  <a:srgbClr val="FFC000"/>
                </a:solidFill>
              </a:rPr>
              <a:t>сімейної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історії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сімейної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реліквії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сімейної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традиції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є</a:t>
            </a:r>
            <a:r>
              <a:rPr lang="ru-RU" sz="2400" dirty="0" smtClean="0">
                <a:solidFill>
                  <a:srgbClr val="FFC000"/>
                </a:solidFill>
              </a:rPr>
              <a:t> одним </a:t>
            </a:r>
            <a:r>
              <a:rPr lang="ru-RU" sz="2400" dirty="0" err="1" smtClean="0">
                <a:solidFill>
                  <a:srgbClr val="FFC000"/>
                </a:solidFill>
              </a:rPr>
              <a:t>із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напрямків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патріотичного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виховання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P1010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873" y="3706835"/>
            <a:ext cx="3096344" cy="228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10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45945"/>
            <a:ext cx="2880320" cy="255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3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6586526" cy="46974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Важливого значення у національно-патріотичному вихованні набувають такі інтерактивні засоби, як народні обряди та традиції,що спрямовані на розвиток творчого потенціалу особистості.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J:\DCIM\100OLYMP\P101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00" y="3348000"/>
            <a:ext cx="4031999" cy="30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D:\стрітення фото\IMG_20140212_113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00" y="3357562"/>
            <a:ext cx="4125767" cy="30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48223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57166"/>
            <a:ext cx="7143800" cy="505464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Вивчення побуту, військових звичаїв козаків, їх мужності, відваги – важливий засіб виховання патріотизму, національної самосвідомості, які так потрібні нашій молоді.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SC06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00" y="3786193"/>
            <a:ext cx="4212000" cy="2574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 descr="DSC06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3756025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037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9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prstClr val="black"/>
                </a:solidFill>
              </a:rPr>
              <a:t> 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Фестивалю-конкурс 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патріотичної пісні, прози і поезії, творів образотворчого мистецтва   «Свята Покрова»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01008"/>
            <a:ext cx="4187957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8478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1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0648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</a:rPr>
              <a:t>Наказ 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відділу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 </a:t>
            </a:r>
            <a:endParaRPr 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Кременецької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райдержадміністрації </a:t>
            </a:r>
            <a:endParaRPr 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жовтня  2016 року № 306  </a:t>
            </a:r>
            <a:endPara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вивчення стану організації та впровадження національно-патріотичного виховання у навчальних закладах району» </a:t>
            </a:r>
            <a:endParaRPr lang="uk-UA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380007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000" dirty="0">
                <a:solidFill>
                  <a:srgbClr val="002060"/>
                </a:solidFill>
              </a:rPr>
              <a:t>з  10 по 28 жовтня  </a:t>
            </a:r>
            <a:endParaRPr lang="uk-UA" sz="4000" dirty="0" smtClean="0">
              <a:solidFill>
                <a:srgbClr val="002060"/>
              </a:solidFill>
            </a:endParaRPr>
          </a:p>
          <a:p>
            <a:pPr algn="r"/>
            <a:r>
              <a:rPr lang="uk-UA" sz="4000" dirty="0" smtClean="0">
                <a:solidFill>
                  <a:srgbClr val="002060"/>
                </a:solidFill>
              </a:rPr>
              <a:t>2016 </a:t>
            </a:r>
            <a:r>
              <a:rPr lang="uk-UA" sz="4000" dirty="0">
                <a:solidFill>
                  <a:srgbClr val="002060"/>
                </a:solidFill>
              </a:rPr>
              <a:t>року </a:t>
            </a:r>
          </a:p>
        </p:txBody>
      </p:sp>
    </p:spTree>
    <p:extLst>
      <p:ext uri="{BB962C8B-B14F-4D97-AF65-F5344CB8AC3E}">
        <p14:creationId xmlns:p14="http://schemas.microsoft.com/office/powerpoint/2010/main" xmlns="" val="130144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827584" y="260648"/>
            <a:ext cx="79208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Модель «</a:t>
            </a:r>
            <a:r>
              <a:rPr lang="ru-RU" sz="3200" b="1" dirty="0" err="1" smtClean="0">
                <a:solidFill>
                  <a:srgbClr val="FFC000"/>
                </a:solidFill>
              </a:rPr>
              <a:t>Громадянин-патріот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України</a:t>
            </a:r>
            <a:r>
              <a:rPr lang="ru-RU" sz="3200" b="1" dirty="0" smtClean="0">
                <a:solidFill>
                  <a:srgbClr val="FFC000"/>
                </a:solidFill>
              </a:rPr>
              <a:t>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39552" y="3933056"/>
            <a:ext cx="1778496" cy="914400"/>
          </a:xfrm>
          <a:prstGeom prst="ellipse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творчо мислить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660232" y="3789040"/>
            <a:ext cx="2304256" cy="914400"/>
          </a:xfrm>
          <a:prstGeom prst="ellipse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здатна </a:t>
            </a:r>
            <a:r>
              <a:rPr kumimoji="0" lang="uk-U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саморозвиватися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4" name="Блок-схема: альтернативный процесс 5"/>
          <p:cNvSpPr/>
          <p:nvPr/>
        </p:nvSpPr>
        <p:spPr>
          <a:xfrm>
            <a:off x="611560" y="5589240"/>
            <a:ext cx="2592288" cy="828672"/>
          </a:xfrm>
          <a:prstGeom prst="flowChartAlternateProcess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Calibri" pitchFamily="34" charset="0"/>
                <a:cs typeface="Times New Roman" pitchFamily="18" charset="0"/>
              </a:rPr>
              <a:t>дотримується духовних, правових,загальнолюдських законів</a:t>
            </a: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5" name="Блок-схема: процесс 6"/>
          <p:cNvSpPr/>
          <p:nvPr/>
        </p:nvSpPr>
        <p:spPr>
          <a:xfrm>
            <a:off x="6660232" y="5517232"/>
            <a:ext cx="1872208" cy="864096"/>
          </a:xfrm>
          <a:prstGeom prst="flowChartProcess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має культуру думки і мови</a:t>
            </a:r>
            <a:endParaRPr lang="uk-U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лок-схема: подготовка 7"/>
          <p:cNvSpPr/>
          <p:nvPr/>
        </p:nvSpPr>
        <p:spPr>
          <a:xfrm>
            <a:off x="395536" y="2348880"/>
            <a:ext cx="2088232" cy="1008112"/>
          </a:xfrm>
          <a:prstGeom prst="flowChartPreparation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яка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знає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історію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і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культуру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своєї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краіни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7" name="Блок-схема: альтернативный процесс 9"/>
          <p:cNvSpPr/>
          <p:nvPr/>
        </p:nvSpPr>
        <p:spPr>
          <a:xfrm>
            <a:off x="3635896" y="1772816"/>
            <a:ext cx="1728192" cy="792088"/>
          </a:xfrm>
          <a:prstGeom prst="flowChartAlternateProcess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духовно та фізично здорова</a:t>
            </a:r>
            <a:endParaRPr lang="uk-U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Блок-схема: альтернативный процесс 10"/>
          <p:cNvSpPr/>
          <p:nvPr/>
        </p:nvSpPr>
        <p:spPr>
          <a:xfrm>
            <a:off x="3707904" y="5733256"/>
            <a:ext cx="2016224" cy="864096"/>
          </a:xfrm>
          <a:prstGeom prst="flowChartAlternateProcess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має соціально - активну позицію громадянина</a:t>
            </a:r>
            <a:endParaRPr lang="uk-U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лок-схема: подготовка 11"/>
          <p:cNvSpPr/>
          <p:nvPr/>
        </p:nvSpPr>
        <p:spPr>
          <a:xfrm>
            <a:off x="6588224" y="2420888"/>
            <a:ext cx="2088232" cy="1008112"/>
          </a:xfrm>
          <a:prstGeom prst="flowChartPreparation">
            <a:avLst/>
          </a:prstGeom>
          <a:gradFill rotWithShape="1">
            <a:gsLst>
              <a:gs pos="0">
                <a:srgbClr val="C0BEAF">
                  <a:shade val="58000"/>
                  <a:satMod val="150000"/>
                </a:srgbClr>
              </a:gs>
              <a:gs pos="72000">
                <a:srgbClr val="C0BEAF">
                  <a:tint val="90000"/>
                  <a:satMod val="135000"/>
                </a:srgbClr>
              </a:gs>
              <a:gs pos="100000">
                <a:srgbClr val="C0BEAF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C0BEAF">
                <a:shade val="80000"/>
              </a:srgb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любить свою Батьківщину і народ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30" name="Блок-схема: решение 12"/>
          <p:cNvSpPr/>
          <p:nvPr/>
        </p:nvSpPr>
        <p:spPr>
          <a:xfrm>
            <a:off x="2285984" y="3212976"/>
            <a:ext cx="4590272" cy="1944216"/>
          </a:xfrm>
          <a:prstGeom prst="flowChartDecision">
            <a:avLst/>
          </a:prstGeom>
          <a:gradFill rotWithShape="1">
            <a:gsLst>
              <a:gs pos="0">
                <a:srgbClr val="E8B7B7">
                  <a:tint val="70000"/>
                  <a:satMod val="180000"/>
                </a:srgbClr>
              </a:gs>
              <a:gs pos="62000">
                <a:srgbClr val="E8B7B7">
                  <a:tint val="30000"/>
                  <a:satMod val="180000"/>
                </a:srgbClr>
              </a:gs>
              <a:gs pos="100000">
                <a:srgbClr val="E8B7B7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E8B7B7">
                <a:shade val="80000"/>
              </a:srgb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Особист</a:t>
            </a:r>
            <a:r>
              <a:rPr kumimoji="0" lang="uk-UA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і</a:t>
            </a:r>
            <a:r>
              <a:rPr kumimoji="0" lang="en-US" sz="2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сть</a:t>
            </a:r>
            <a:r>
              <a:rPr kumimoji="0" 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endParaRPr kumimoji="0" lang="ru-RU" sz="2600" b="1" i="0" u="sng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31" name="Прямая со стрелкой 23"/>
          <p:cNvCxnSpPr/>
          <p:nvPr/>
        </p:nvCxnSpPr>
        <p:spPr>
          <a:xfrm flipV="1">
            <a:off x="6012160" y="3212976"/>
            <a:ext cx="1080120" cy="648072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Прямая со стрелкой 30"/>
          <p:cNvCxnSpPr/>
          <p:nvPr/>
        </p:nvCxnSpPr>
        <p:spPr>
          <a:xfrm rot="10800000">
            <a:off x="2123728" y="3212976"/>
            <a:ext cx="936104" cy="648072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Прямая со стрелкой 37"/>
          <p:cNvCxnSpPr/>
          <p:nvPr/>
        </p:nvCxnSpPr>
        <p:spPr>
          <a:xfrm rot="5400000">
            <a:off x="2375756" y="4545124"/>
            <a:ext cx="1224136" cy="864096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4" name="Прямая со стрелкой 42"/>
          <p:cNvCxnSpPr>
            <a:stCxn id="30" idx="1"/>
          </p:cNvCxnSpPr>
          <p:nvPr/>
        </p:nvCxnSpPr>
        <p:spPr>
          <a:xfrm rot="10800000" flipH="1" flipV="1">
            <a:off x="2285984" y="4185084"/>
            <a:ext cx="53770" cy="36798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5" name="Прямая со стрелкой 52"/>
          <p:cNvCxnSpPr>
            <a:stCxn id="30" idx="2"/>
          </p:cNvCxnSpPr>
          <p:nvPr/>
        </p:nvCxnSpPr>
        <p:spPr>
          <a:xfrm rot="16200000" flipH="1">
            <a:off x="4324135" y="5414177"/>
            <a:ext cx="576858" cy="62888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Прямая со стрелкой 56"/>
          <p:cNvCxnSpPr>
            <a:stCxn id="30" idx="3"/>
            <a:endCxn id="23" idx="2"/>
          </p:cNvCxnSpPr>
          <p:nvPr/>
        </p:nvCxnSpPr>
        <p:spPr>
          <a:xfrm flipH="1">
            <a:off x="6660232" y="4185084"/>
            <a:ext cx="216024" cy="61156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61"/>
          <p:cNvCxnSpPr/>
          <p:nvPr/>
        </p:nvCxnSpPr>
        <p:spPr>
          <a:xfrm>
            <a:off x="5868144" y="4365104"/>
            <a:ext cx="1584176" cy="1152128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  <p:cxnSp>
        <p:nvCxnSpPr>
          <p:cNvPr id="38" name="Прямая со стрелкой 65"/>
          <p:cNvCxnSpPr>
            <a:stCxn id="30" idx="0"/>
            <a:endCxn id="27" idx="2"/>
          </p:cNvCxnSpPr>
          <p:nvPr/>
        </p:nvCxnSpPr>
        <p:spPr>
          <a:xfrm rot="16200000" flipV="1">
            <a:off x="4216520" y="2848376"/>
            <a:ext cx="648072" cy="81128"/>
          </a:xfrm>
          <a:prstGeom prst="straightConnector1">
            <a:avLst/>
          </a:prstGeom>
          <a:noFill/>
          <a:ln w="9525" cap="flat" cmpd="sng" algn="ctr">
            <a:solidFill>
              <a:srgbClr val="72A376">
                <a:shade val="80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498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9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Проте, комісією виявлено ряд недоліків, зокрема, не у всіх навчальних закладах :</a:t>
            </a:r>
          </a:p>
          <a:p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620" y="1124744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2060"/>
                </a:solidFill>
              </a:rPr>
              <a:t>відображено нормативно-правові документи з національно-патріотичного виховання у  річних  планах  роботи навчальних закладів та класних керівників; дане питання не слухалося на засіданнях педагогічної ради;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2060"/>
                </a:solidFill>
              </a:rPr>
              <a:t>у класних куточках відсутня державна символіка;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2060"/>
                </a:solidFill>
              </a:rPr>
              <a:t>не здійснюється моніторинг даного питання;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2060"/>
                </a:solidFill>
              </a:rPr>
              <a:t>учнівське </a:t>
            </a:r>
            <a:r>
              <a:rPr lang="uk-UA" sz="2800" dirty="0" err="1">
                <a:solidFill>
                  <a:srgbClr val="002060"/>
                </a:solidFill>
              </a:rPr>
              <a:t>самворядування</a:t>
            </a:r>
            <a:r>
              <a:rPr lang="uk-UA" sz="2800" dirty="0">
                <a:solidFill>
                  <a:srgbClr val="002060"/>
                </a:solidFill>
              </a:rPr>
              <a:t> не реалізують проекти національно-патріотичного виховання;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2060"/>
                </a:solidFill>
              </a:rPr>
              <a:t>не створені  патріотичні  клуби.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1736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9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 </a:t>
            </a:r>
            <a:r>
              <a:rPr lang="uk-UA" sz="3600" b="1" u="sng" dirty="0">
                <a:solidFill>
                  <a:srgbClr val="FFC000"/>
                </a:solidFill>
              </a:rPr>
              <a:t>Дирекції навчальних закладів: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65259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srgbClr val="002060"/>
                </a:solidFill>
              </a:rPr>
              <a:t>1. Посилити </a:t>
            </a:r>
            <a:r>
              <a:rPr lang="uk-UA" dirty="0">
                <a:solidFill>
                  <a:srgbClr val="002060"/>
                </a:solidFill>
              </a:rPr>
              <a:t>контроль за станом </a:t>
            </a:r>
            <a:r>
              <a:rPr lang="uk-UA" dirty="0" smtClean="0">
                <a:solidFill>
                  <a:srgbClr val="002060"/>
                </a:solidFill>
              </a:rPr>
              <a:t>впровадження </a:t>
            </a:r>
            <a:r>
              <a:rPr lang="uk-UA" dirty="0" smtClean="0">
                <a:solidFill>
                  <a:srgbClr val="002060"/>
                </a:solidFill>
              </a:rPr>
              <a:t>національно-патріотичного виховання </a:t>
            </a:r>
            <a:r>
              <a:rPr lang="uk-UA" dirty="0">
                <a:solidFill>
                  <a:srgbClr val="002060"/>
                </a:solidFill>
              </a:rPr>
              <a:t>у навчальних закладах освіти району</a:t>
            </a:r>
          </a:p>
          <a:p>
            <a:pPr algn="r"/>
            <a:r>
              <a:rPr lang="uk-UA" dirty="0">
                <a:solidFill>
                  <a:srgbClr val="002060"/>
                </a:solidFill>
              </a:rPr>
              <a:t>Постійно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2. Розробити </a:t>
            </a:r>
            <a:r>
              <a:rPr lang="uk-UA" dirty="0">
                <a:solidFill>
                  <a:srgbClr val="002060"/>
                </a:solidFill>
              </a:rPr>
              <a:t>план заходів з практичного впровадження Концепції національно-патріотичного виховання.</a:t>
            </a:r>
          </a:p>
          <a:p>
            <a:pPr algn="r"/>
            <a:r>
              <a:rPr lang="uk-UA" dirty="0">
                <a:solidFill>
                  <a:srgbClr val="002060"/>
                </a:solidFill>
              </a:rPr>
              <a:t>До 01 грудня  2016 року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3. Періодично   </a:t>
            </a:r>
            <a:r>
              <a:rPr lang="uk-UA" dirty="0">
                <a:solidFill>
                  <a:srgbClr val="002060"/>
                </a:solidFill>
              </a:rPr>
              <a:t>виносити питання національно-патріотичного виховання на засідання педагогічної ради.</a:t>
            </a:r>
          </a:p>
          <a:p>
            <a:pPr algn="r"/>
            <a:r>
              <a:rPr lang="uk-UA" dirty="0">
                <a:solidFill>
                  <a:srgbClr val="002060"/>
                </a:solidFill>
              </a:rPr>
              <a:t>Щороку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4. Книгу </a:t>
            </a:r>
            <a:r>
              <a:rPr lang="uk-UA" dirty="0" err="1">
                <a:solidFill>
                  <a:srgbClr val="002060"/>
                </a:solidFill>
              </a:rPr>
              <a:t>внутрішкільного</a:t>
            </a:r>
            <a:r>
              <a:rPr lang="uk-UA" dirty="0">
                <a:solidFill>
                  <a:srgbClr val="002060"/>
                </a:solidFill>
              </a:rPr>
              <a:t> контролю вести згідно вимог Інструкції з ведення ділової документації у загальноосвітніх навчальних закладах.</a:t>
            </a:r>
          </a:p>
          <a:p>
            <a:pPr algn="r"/>
            <a:r>
              <a:rPr lang="uk-UA" dirty="0">
                <a:solidFill>
                  <a:srgbClr val="002060"/>
                </a:solidFill>
              </a:rPr>
              <a:t>Постійно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5. Створити  </a:t>
            </a:r>
            <a:r>
              <a:rPr lang="uk-UA" dirty="0">
                <a:solidFill>
                  <a:srgbClr val="002060"/>
                </a:solidFill>
              </a:rPr>
              <a:t>патріотичні клуби.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6. У </a:t>
            </a:r>
            <a:r>
              <a:rPr lang="uk-UA" dirty="0">
                <a:solidFill>
                  <a:srgbClr val="002060"/>
                </a:solidFill>
              </a:rPr>
              <a:t>план роботи  батьківського педагогічного всеобучу включити питання національно-патріотичного виховання на засідання педагогічної ради.</a:t>
            </a:r>
          </a:p>
          <a:p>
            <a:pPr algn="r"/>
            <a:r>
              <a:rPr lang="uk-UA" dirty="0">
                <a:solidFill>
                  <a:srgbClr val="002060"/>
                </a:solidFill>
              </a:rPr>
              <a:t>До 01 січня  2016 року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7. Розширити </a:t>
            </a:r>
            <a:r>
              <a:rPr lang="uk-UA" dirty="0">
                <a:solidFill>
                  <a:srgbClr val="002060"/>
                </a:solidFill>
              </a:rPr>
              <a:t>мережу гуртків, додавши  гурток національно-патріотичного виховання.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9872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9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prstClr val="black"/>
                </a:solidFill>
              </a:rPr>
              <a:t> </a:t>
            </a:r>
            <a:r>
              <a:rPr lang="uk-UA" sz="2400" b="1" u="sng" dirty="0">
                <a:solidFill>
                  <a:srgbClr val="FFC000"/>
                </a:solidFill>
              </a:rPr>
              <a:t>Педагогам-організаторам, класним керівникам навчальних закладів:</a:t>
            </a:r>
            <a:endParaRPr lang="uk-UA" sz="2400" b="1" dirty="0">
              <a:solidFill>
                <a:srgbClr val="FFC000"/>
              </a:solidFill>
            </a:endParaRPr>
          </a:p>
          <a:p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620" y="1441385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srgbClr val="002060"/>
                </a:solidFill>
              </a:rPr>
              <a:t>1</a:t>
            </a:r>
            <a:r>
              <a:rPr lang="uk-UA" sz="2000" dirty="0" smtClean="0">
                <a:solidFill>
                  <a:srgbClr val="002060"/>
                </a:solidFill>
              </a:rPr>
              <a:t>. </a:t>
            </a:r>
            <a:r>
              <a:rPr lang="uk-UA" sz="2000" dirty="0">
                <a:solidFill>
                  <a:srgbClr val="002060"/>
                </a:solidFill>
              </a:rPr>
              <a:t>Використовувати різноманітні форми та методи дозвілля учнів школи - загальношкільні заходи, конкурси, свята тощо, спрямовуючи їх на формування в учнів системи цінностей і якостей особистості через її власне ставлення.</a:t>
            </a:r>
          </a:p>
          <a:p>
            <a:pPr lvl="0"/>
            <a:r>
              <a:rPr lang="uk-UA" sz="2000" dirty="0" smtClean="0">
                <a:solidFill>
                  <a:srgbClr val="002060"/>
                </a:solidFill>
              </a:rPr>
              <a:t>2. Необхідно </a:t>
            </a:r>
            <a:r>
              <a:rPr lang="uk-UA" sz="2000" dirty="0">
                <a:solidFill>
                  <a:srgbClr val="002060"/>
                </a:solidFill>
              </a:rPr>
              <a:t>наситити шкільне життя практичними заходами через активізацію роботи шкільних дитячих об’єднань - «Соколи», «Козацьке коло», «Джура», «Січ» та ін.</a:t>
            </a:r>
          </a:p>
          <a:p>
            <a:pPr algn="r"/>
            <a:r>
              <a:rPr lang="uk-UA" sz="2000" dirty="0">
                <a:solidFill>
                  <a:srgbClr val="002060"/>
                </a:solidFill>
              </a:rPr>
              <a:t>Постійно</a:t>
            </a:r>
          </a:p>
          <a:p>
            <a:pPr lvl="0"/>
            <a:r>
              <a:rPr lang="uk-UA" sz="2000" dirty="0" smtClean="0">
                <a:solidFill>
                  <a:srgbClr val="002060"/>
                </a:solidFill>
              </a:rPr>
              <a:t>3. Покращити </a:t>
            </a:r>
            <a:r>
              <a:rPr lang="uk-UA" sz="2000" dirty="0">
                <a:solidFill>
                  <a:srgbClr val="002060"/>
                </a:solidFill>
              </a:rPr>
              <a:t>діяльність </a:t>
            </a:r>
            <a:r>
              <a:rPr lang="uk-UA" sz="2000" dirty="0" smtClean="0">
                <a:solidFill>
                  <a:srgbClr val="002060"/>
                </a:solidFill>
              </a:rPr>
              <a:t>органів </a:t>
            </a:r>
            <a:r>
              <a:rPr lang="uk-UA" sz="2000" dirty="0">
                <a:solidFill>
                  <a:srgbClr val="002060"/>
                </a:solidFill>
              </a:rPr>
              <a:t>учнівського самоврядування та учнівського </a:t>
            </a:r>
            <a:r>
              <a:rPr lang="uk-UA" sz="2000" dirty="0" smtClean="0">
                <a:solidFill>
                  <a:srgbClr val="002060"/>
                </a:solidFill>
              </a:rPr>
              <a:t>об'єднання  </a:t>
            </a:r>
            <a:r>
              <a:rPr lang="uk-UA" sz="2000" dirty="0">
                <a:solidFill>
                  <a:srgbClr val="002060"/>
                </a:solidFill>
              </a:rPr>
              <a:t>щодо впровадження </a:t>
            </a:r>
            <a:r>
              <a:rPr lang="uk-UA" sz="2000" dirty="0" smtClean="0">
                <a:solidFill>
                  <a:srgbClr val="002060"/>
                </a:solidFill>
              </a:rPr>
              <a:t>національно-патріотичного </a:t>
            </a:r>
            <a:r>
              <a:rPr lang="uk-UA" sz="2000" dirty="0">
                <a:solidFill>
                  <a:srgbClr val="002060"/>
                </a:solidFill>
              </a:rPr>
              <a:t>виховання.</a:t>
            </a:r>
          </a:p>
          <a:p>
            <a:pPr algn="r"/>
            <a:r>
              <a:rPr lang="uk-UA" sz="2000" dirty="0">
                <a:solidFill>
                  <a:srgbClr val="002060"/>
                </a:solidFill>
              </a:rPr>
              <a:t>Постійно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6965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5854" y="1678161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uk-UA" sz="4400" smtClean="0">
                <a:solidFill>
                  <a:srgbClr val="00B050"/>
                </a:solidFill>
                <a:latin typeface="Monotype Corsiva" pitchFamily="66" charset="0"/>
              </a:rPr>
              <a:t>ДЯКУЮ    </a:t>
            </a:r>
            <a:r>
              <a:rPr lang="uk-UA" altLang="uk-UA" sz="4400" dirty="0">
                <a:solidFill>
                  <a:srgbClr val="00B050"/>
                </a:solidFill>
                <a:latin typeface="Monotype Corsiva" pitchFamily="66" charset="0"/>
              </a:rPr>
              <a:t>ЗА  УВАГУ!!!</a:t>
            </a:r>
            <a:endParaRPr lang="uk-UA" sz="4400" dirty="0"/>
          </a:p>
        </p:txBody>
      </p:sp>
      <p:pic>
        <p:nvPicPr>
          <p:cNvPr id="6" name="Picture 3" descr="79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6225" y="3883025"/>
            <a:ext cx="3825875" cy="29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1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484784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Білокриницькій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Горинській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Дунаївській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Сапанівській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Катеринівської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 ступенів;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Попівецької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 ступенів;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Шпиколоської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 І-ІІ ступенів.</a:t>
            </a:r>
          </a:p>
          <a:p>
            <a:pPr algn="just"/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</a:rPr>
              <a:t>Дане  питання вивчалося у:</a:t>
            </a:r>
            <a:endParaRPr lang="uk-UA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0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836712"/>
            <a:ext cx="74004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C000"/>
                </a:solidFill>
              </a:rPr>
              <a:t>Метою</a:t>
            </a:r>
            <a:r>
              <a:rPr lang="uk-UA" sz="3200" b="1" dirty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дослідження було  вивчення якості процесу національно-патріотичного виховання на рівні загальноосвітнього навчального закладу; отримання об’єктивної інформації про стан організації та проведення виховної роботи з питань національно-патріотичного виховання.</a:t>
            </a:r>
          </a:p>
          <a:p>
            <a:pPr algn="just"/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1196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924944"/>
            <a:ext cx="5328592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rgbClr val="FFC000"/>
                </a:solidFill>
              </a:rPr>
              <a:t>Нормативна база</a:t>
            </a:r>
            <a:endParaRPr lang="ru-RU" sz="6000" dirty="0">
              <a:solidFill>
                <a:srgbClr val="FFC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-17376" y="-2"/>
            <a:ext cx="1781066" cy="6858003"/>
            <a:chOff x="-17376" y="-2"/>
            <a:chExt cx="1781066" cy="6858003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8" name="Picture 14" descr="C:\Users\Анатолий\Desktop\8888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3"/>
            <a:ext cx="3600400" cy="218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7362934" y="0"/>
            <a:ext cx="1781066" cy="6858003"/>
            <a:chOff x="-17376" y="-2"/>
            <a:chExt cx="1781066" cy="6858003"/>
          </a:xfrm>
        </p:grpSpPr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193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14" b="14310"/>
          <a:stretch/>
        </p:blipFill>
        <p:spPr bwMode="auto">
          <a:xfrm>
            <a:off x="621068" y="5511454"/>
            <a:ext cx="2006716" cy="14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14" b="14310"/>
          <a:stretch/>
        </p:blipFill>
        <p:spPr bwMode="auto">
          <a:xfrm>
            <a:off x="7257606" y="-3"/>
            <a:ext cx="1913307" cy="13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4455" y="548680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C000"/>
                </a:solidFill>
              </a:rPr>
              <a:t>Указ Президента України від 13.11.2014 № 872 "Про День Гідності та Свободи";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Указ Президента України від 13.11.2014 № 871 "Про День Соборності України";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Указ Президента України від 14.10.2014 № 806 "Про День захисника України";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Розпорядження Кабінету Міністрів України від 08.09.2009 № 1494 "Про затвердження Плану заходів щодо підвищення рівня патріотичного виховання учнівської та студентської молоді шляхом проведення на постійній основі тематичних екскурсій з відвідуванням об’єктів культурної спадщини";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Доручення Кабінету Міністрів України від 05.05.2009 № 22966/1/1-09 та План організації виконання положень Указу Президента України від 27.04.2009 № 272 "Про проведення Всеукраїнської молодіжної акції «Пам’ятати. Відродити. Зберегти";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наказ Міністерства освіти і науки України від 27.10.2014 № 1232 "Про затвердження плану заходів щодо посилення національно-патріотичного виховання дітей та учнівської молоді";</a:t>
            </a:r>
          </a:p>
        </p:txBody>
      </p:sp>
    </p:spTree>
    <p:extLst>
      <p:ext uri="{BB962C8B-B14F-4D97-AF65-F5344CB8AC3E}">
        <p14:creationId xmlns:p14="http://schemas.microsoft.com/office/powerpoint/2010/main" xmlns="" val="8414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14" b="14310"/>
          <a:stretch/>
        </p:blipFill>
        <p:spPr bwMode="auto">
          <a:xfrm>
            <a:off x="621068" y="5511454"/>
            <a:ext cx="2006716" cy="14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14" b="14310"/>
          <a:stretch/>
        </p:blipFill>
        <p:spPr bwMode="auto">
          <a:xfrm>
            <a:off x="7257606" y="-3"/>
            <a:ext cx="1913307" cy="134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68782"/>
            <a:ext cx="69127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C000"/>
                </a:solidFill>
              </a:rPr>
              <a:t>наказ Міністерства освіти і науки, молоді та спорту України від 31.10.2011 № 1243"Про Основні орієнтири виховання учнів 1-11 класів загальноосвітніх навчальних закладів України";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наказ Міністерства освіти і науки України від 07.09.2000 № 439 "Про затвердження Рекомендацій щодо порядку використання державної символіки в навчальних закладах України";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лист Міністерства освіти і науки України від 13.08.2014 № 1/9-412 "Про проведення Уроків мужності";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лист Міністерства освіти і науки, молоді та спорту України від 09.08.2012 № 1/9-557 "Про методичні рекомендації з громадянської освіти та виховання у навчальних закладах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лист Міністерства освіти і науки, молоді та спорту України від 27.07.12 № 1/9-530 "Щодо виховання сучасного громадянина в полікультурному середовищі засобами позакласної роботи".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• </a:t>
            </a:r>
            <a:r>
              <a:rPr lang="uk-UA" b="1" dirty="0">
                <a:solidFill>
                  <a:srgbClr val="FFC000"/>
                </a:solidFill>
              </a:rPr>
              <a:t>Концепція національно-патріотичного виховання дітей та молоді (травень 2015 р.). 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just"/>
            <a:r>
              <a:rPr lang="uk-UA" b="1" dirty="0" smtClean="0">
                <a:solidFill>
                  <a:srgbClr val="FFC000"/>
                </a:solidFill>
              </a:rPr>
              <a:t> </a:t>
            </a:r>
            <a:r>
              <a:rPr lang="uk-UA" b="1" dirty="0">
                <a:solidFill>
                  <a:srgbClr val="FFC000"/>
                </a:solidFill>
              </a:rPr>
              <a:t>Заходи щодо реалізації Концепції національно-патріотичного виховання дітей та учнівської молоді; </a:t>
            </a:r>
            <a:endParaRPr lang="uk-UA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2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728970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</a:rPr>
              <a:t>– </a:t>
            </a:r>
            <a:r>
              <a:rPr lang="uk-UA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Білокриницька</a:t>
            </a:r>
            <a:r>
              <a:rPr lang="uk-UA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ЗОШ І-ІІІ 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ступенів;</a:t>
            </a:r>
          </a:p>
          <a:p>
            <a:pPr marL="457200" indent="-457200">
              <a:buFontTx/>
              <a:buChar char="-"/>
            </a:pP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Дунаївська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 І-ІІІ ступенів 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Героя України Олександра </a:t>
            </a:r>
            <a:r>
              <a:rPr lang="uk-UA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Капіноса</a:t>
            </a: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306018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Вхідна документація\зі шкіл\Символіка\сапанів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79" y="295418"/>
            <a:ext cx="7200800" cy="4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70014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шаблон-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-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резентация-укр-5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шаблон-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шаблон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флешмоб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шаблон-3</Template>
  <TotalTime>253</TotalTime>
  <Words>1054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шаблон-3</vt:lpstr>
      <vt:lpstr>шаблон-4</vt:lpstr>
      <vt:lpstr>шаблон-2</vt:lpstr>
      <vt:lpstr>Презентация-укр-5</vt:lpstr>
      <vt:lpstr>шаблон-7</vt:lpstr>
      <vt:lpstr>шаблон-5</vt:lpstr>
      <vt:lpstr>флешмоби</vt:lpstr>
      <vt:lpstr>Тема1</vt:lpstr>
      <vt:lpstr>1_Тема1</vt:lpstr>
      <vt:lpstr>шаблон-6</vt:lpstr>
      <vt:lpstr>Слайд 1</vt:lpstr>
      <vt:lpstr>Слайд 2</vt:lpstr>
      <vt:lpstr>Слайд 3</vt:lpstr>
      <vt:lpstr>Слайд 4</vt:lpstr>
      <vt:lpstr>Нормативна база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Учнівське об'єднання</vt:lpstr>
      <vt:lpstr>Учнівське самоврядування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Ludmila</dc:creator>
  <cp:lastModifiedBy>Людмила Степанівна</cp:lastModifiedBy>
  <cp:revision>89</cp:revision>
  <dcterms:created xsi:type="dcterms:W3CDTF">2016-02-17T14:57:53Z</dcterms:created>
  <dcterms:modified xsi:type="dcterms:W3CDTF">2018-06-07T09:42:13Z</dcterms:modified>
</cp:coreProperties>
</file>