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09" r:id="rId2"/>
    <p:sldId id="310" r:id="rId3"/>
    <p:sldId id="256" r:id="rId4"/>
    <p:sldId id="321" r:id="rId5"/>
    <p:sldId id="322" r:id="rId6"/>
    <p:sldId id="324" r:id="rId7"/>
    <p:sldId id="325" r:id="rId8"/>
    <p:sldId id="313" r:id="rId9"/>
    <p:sldId id="329" r:id="rId10"/>
    <p:sldId id="326" r:id="rId11"/>
    <p:sldId id="315" r:id="rId12"/>
    <p:sldId id="331" r:id="rId13"/>
    <p:sldId id="316" r:id="rId14"/>
    <p:sldId id="284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0066"/>
    <a:srgbClr val="8E4273"/>
    <a:srgbClr val="9C3497"/>
    <a:srgbClr val="BB659E"/>
    <a:srgbClr val="F8F8F8"/>
    <a:srgbClr val="FCE988"/>
    <a:srgbClr val="A8C1FA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78" autoAdjust="0"/>
    <p:restoredTop sz="94660"/>
  </p:normalViewPr>
  <p:slideViewPr>
    <p:cSldViewPr>
      <p:cViewPr>
        <p:scale>
          <a:sx n="50" d="100"/>
          <a:sy n="50" d="100"/>
        </p:scale>
        <p:origin x="-1062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77E7F8-17D8-4BEC-95F6-ED51D47EBD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9164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152ED-73B8-4231-970D-131BDE080520}" type="datetimeFigureOut">
              <a:rPr lang="ru-RU" smtClean="0"/>
              <a:pPr/>
              <a:t>18.03.2011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7EAF1-35A9-436A-863B-C699FCD20F8E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7EAF1-35A9-436A-863B-C699FCD20F8E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Oval 20"/>
          <p:cNvSpPr>
            <a:spLocks noChangeArrowheads="1"/>
          </p:cNvSpPr>
          <p:nvPr/>
        </p:nvSpPr>
        <p:spPr bwMode="ltGray">
          <a:xfrm>
            <a:off x="1143000" y="1600200"/>
            <a:ext cx="5181600" cy="52578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>
                  <a:alpha val="3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grpSp>
        <p:nvGrpSpPr>
          <p:cNvPr id="3108" name="Group 36"/>
          <p:cNvGrpSpPr>
            <a:grpSpLocks/>
          </p:cNvGrpSpPr>
          <p:nvPr/>
        </p:nvGrpSpPr>
        <p:grpSpPr bwMode="auto">
          <a:xfrm>
            <a:off x="0" y="0"/>
            <a:ext cx="5449888" cy="6858000"/>
            <a:chOff x="0" y="0"/>
            <a:chExt cx="3433" cy="4320"/>
          </a:xfrm>
        </p:grpSpPr>
        <p:pic>
          <p:nvPicPr>
            <p:cNvPr id="3102" name="Picture 30" descr="11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3020" t="5556"/>
            <a:stretch>
              <a:fillRect/>
            </a:stretch>
          </p:blipFill>
          <p:spPr bwMode="gray">
            <a:xfrm>
              <a:off x="0" y="336"/>
              <a:ext cx="3433" cy="39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3" name="Picture 31" descr="07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016" y="0"/>
              <a:ext cx="1200" cy="168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89" name="Oval 17"/>
          <p:cNvSpPr>
            <a:spLocks noChangeArrowheads="1"/>
          </p:cNvSpPr>
          <p:nvPr/>
        </p:nvSpPr>
        <p:spPr bwMode="ltGray">
          <a:xfrm>
            <a:off x="5562600" y="3581400"/>
            <a:ext cx="2209800" cy="2227263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0"/>
                  <a:invGamma/>
                </a:schemeClr>
              </a:gs>
              <a:gs pos="100000">
                <a:schemeClr val="accent2">
                  <a:alpha val="39999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3090" name="Oval 18"/>
          <p:cNvSpPr>
            <a:spLocks noChangeArrowheads="1"/>
          </p:cNvSpPr>
          <p:nvPr/>
        </p:nvSpPr>
        <p:spPr bwMode="ltGray">
          <a:xfrm>
            <a:off x="7772400" y="228600"/>
            <a:ext cx="1066800" cy="99060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>
                  <a:alpha val="39999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gray">
          <a:xfrm>
            <a:off x="7815263" y="555625"/>
            <a:ext cx="103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/>
              <a:t>L/O/G/O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2057400"/>
            <a:ext cx="6248400" cy="200342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55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30538" y="3886200"/>
            <a:ext cx="5961062" cy="533400"/>
          </a:xfrm>
        </p:spPr>
        <p:txBody>
          <a:bodyPr/>
          <a:lstStyle>
            <a:lvl1pPr marL="0" indent="0" algn="r">
              <a:buFontTx/>
              <a:buNone/>
              <a:defRPr sz="2000"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pic>
        <p:nvPicPr>
          <p:cNvPr id="3098" name="Picture 26" descr="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970" r="12268"/>
          <a:stretch>
            <a:fillRect/>
          </a:stretch>
        </p:blipFill>
        <p:spPr bwMode="gray">
          <a:xfrm>
            <a:off x="0" y="0"/>
            <a:ext cx="5715000" cy="6854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3067933">
            <a:off x="7177088" y="5645150"/>
            <a:ext cx="754062" cy="268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1840479">
            <a:off x="5978525" y="5614988"/>
            <a:ext cx="1870075" cy="303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895542">
            <a:off x="5464175" y="5962650"/>
            <a:ext cx="2178050" cy="354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257800" y="6470650"/>
            <a:ext cx="2384425" cy="387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162800" y="5059363"/>
            <a:ext cx="1981200" cy="1798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sz="1000"/>
            </a:lvl1pPr>
          </a:lstStyle>
          <a:p>
            <a:fld id="{8021A6DE-5779-43A6-809F-E050B90341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826 0.20195 C -0.33038 0.16748 -0.32951 0.06246 -0.24132 -0.00486 C -0.15312 -0.07217 -0.04843 -0.00856 0.00226 -0.00948 " pathEditMode="relative" rAng="0" ptsTypes="asa">
                                      <p:cBhvr>
                                        <p:cTn id="6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7" y="-137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9" grpId="0" animBg="1"/>
      <p:bldP spid="309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C326E-ACE8-4DE8-8636-D0BB306C1B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205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668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668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D11A50-C3F6-4577-A4C1-B1F169CB52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174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F729D-865C-4BC6-8782-4EE10E7C0A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50947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C7BB8-326C-4252-93A6-DD3DF46B93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6226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3F9E4-B9A9-4A7A-A814-73B8F65F66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44370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DA3313-10CD-47FD-BFA5-DFBE0C11A6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340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274AA-FE9C-45C9-BA83-0D62C7AE8F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54998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9002A-26E0-463F-A41D-D95C4D2547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8858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C0F82-F436-484D-8134-BCE8723639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2296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014D24-BEFB-4FFA-B108-FE91940A69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13518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tint val="0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Oval 9"/>
          <p:cNvSpPr>
            <a:spLocks noChangeArrowheads="1"/>
          </p:cNvSpPr>
          <p:nvPr/>
        </p:nvSpPr>
        <p:spPr bwMode="ltGray">
          <a:xfrm>
            <a:off x="1752600" y="5562600"/>
            <a:ext cx="1143000" cy="106680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grpSp>
        <p:nvGrpSpPr>
          <p:cNvPr id="1048" name="Group 24"/>
          <p:cNvGrpSpPr>
            <a:grpSpLocks/>
          </p:cNvGrpSpPr>
          <p:nvPr/>
        </p:nvGrpSpPr>
        <p:grpSpPr bwMode="auto">
          <a:xfrm>
            <a:off x="7239000" y="5943600"/>
            <a:ext cx="1905000" cy="914400"/>
            <a:chOff x="4458" y="42"/>
            <a:chExt cx="1296" cy="600"/>
          </a:xfrm>
        </p:grpSpPr>
        <p:pic>
          <p:nvPicPr>
            <p:cNvPr id="1035" name="Picture 11" descr="03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rot="3067933">
              <a:off x="5098" y="237"/>
              <a:ext cx="252" cy="9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02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rot="1840479">
              <a:off x="4698" y="227"/>
              <a:ext cx="624" cy="1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02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rot="895542">
              <a:off x="4527" y="343"/>
              <a:ext cx="726" cy="11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02"/>
            <p:cNvPicPr>
              <a:picLocks noChangeAspect="1" noChangeArrowheads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458" y="513"/>
              <a:ext cx="795" cy="12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04"/>
            <p:cNvPicPr>
              <a:picLocks noChangeAspect="1" noChangeArrowheads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093" y="42"/>
              <a:ext cx="661" cy="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47700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743200" y="6477000"/>
            <a:ext cx="1295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477000"/>
            <a:ext cx="838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854399A-23C1-4353-A487-965F1DE986D0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46" name="Picture 22" descr="0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" cy="106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3" name="Oval 29"/>
          <p:cNvSpPr>
            <a:spLocks noChangeArrowheads="1"/>
          </p:cNvSpPr>
          <p:nvPr/>
        </p:nvSpPr>
        <p:spPr bwMode="ltGray">
          <a:xfrm>
            <a:off x="-457200" y="4343400"/>
            <a:ext cx="2590800" cy="2743200"/>
          </a:xfrm>
          <a:prstGeom prst="ellipse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>
                  <a:alpha val="24001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grpSp>
        <p:nvGrpSpPr>
          <p:cNvPr id="1054" name="Group 30"/>
          <p:cNvGrpSpPr>
            <a:grpSpLocks/>
          </p:cNvGrpSpPr>
          <p:nvPr/>
        </p:nvGrpSpPr>
        <p:grpSpPr bwMode="auto">
          <a:xfrm>
            <a:off x="7696200" y="228600"/>
            <a:ext cx="1219200" cy="1066800"/>
            <a:chOff x="4416" y="144"/>
            <a:chExt cx="1200" cy="1008"/>
          </a:xfrm>
        </p:grpSpPr>
        <p:sp>
          <p:nvSpPr>
            <p:cNvPr id="1047" name="Oval 23"/>
            <p:cNvSpPr>
              <a:spLocks noChangeArrowheads="1"/>
            </p:cNvSpPr>
            <p:nvPr userDrawn="1"/>
          </p:nvSpPr>
          <p:spPr bwMode="ltGray">
            <a:xfrm>
              <a:off x="4416" y="192"/>
              <a:ext cx="1008" cy="960"/>
            </a:xfrm>
            <a:prstGeom prst="ellipse">
              <a:avLst/>
            </a:prstGeom>
            <a:gradFill rotWithShape="1">
              <a:gsLst>
                <a:gs pos="0">
                  <a:srgbClr val="A8C1FA">
                    <a:gamma/>
                    <a:tint val="0"/>
                    <a:invGamma/>
                  </a:srgbClr>
                </a:gs>
                <a:gs pos="100000">
                  <a:srgbClr val="A8C1FA">
                    <a:alpha val="10001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052" name="Oval 28"/>
            <p:cNvSpPr>
              <a:spLocks noChangeArrowheads="1"/>
            </p:cNvSpPr>
            <p:nvPr userDrawn="1"/>
          </p:nvSpPr>
          <p:spPr bwMode="ltGray">
            <a:xfrm>
              <a:off x="5136" y="144"/>
              <a:ext cx="480" cy="48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>
                    <a:alpha val="2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762000" y="457200"/>
            <a:ext cx="7924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87;&#1086;&#1088;&#1090;&#1092;&#1086;&#1083;&#1110;&#1086;%20&#1090;&#1086;&#1084;&#1080;&#1083;&#1077;&#1094;&#1100;\&#1087;&#1088;&#1077;&#1079;&#1080;&#1085;&#1090;&#1072;&#1094;&#1110;&#1103;\vangelis_-_la_pethite_fille_de_la_mer.mp3" TargetMode="Externa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87;&#1086;&#1088;&#1090;&#1092;&#1086;&#1083;&#1110;&#1086;%20&#1090;&#1086;&#1084;&#1080;&#1083;&#1077;&#1094;&#1100;\&#1087;&#1088;&#1077;&#1079;&#1080;&#1085;&#1090;&#1072;&#1094;&#1110;&#1103;\12-salsa_kenny.mp3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emf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6843" y="1196752"/>
            <a:ext cx="77768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solidFill>
                  <a:srgbClr val="8E4273"/>
                </a:solidFill>
                <a:latin typeface="Monotype Corsiva" pitchFamily="66" charset="0"/>
              </a:rPr>
              <a:t>У </a:t>
            </a:r>
            <a:r>
              <a:rPr lang="ru-RU" sz="6600" dirty="0" err="1">
                <a:solidFill>
                  <a:srgbClr val="8E4273"/>
                </a:solidFill>
                <a:latin typeface="Monotype Corsiva" pitchFamily="66" charset="0"/>
              </a:rPr>
              <a:t>повноцінній</a:t>
            </a:r>
            <a:r>
              <a:rPr lang="ru-RU" sz="6600" dirty="0">
                <a:solidFill>
                  <a:srgbClr val="8E4273"/>
                </a:solidFill>
                <a:latin typeface="Monotype Corsiva" pitchFamily="66" charset="0"/>
              </a:rPr>
              <a:t> </a:t>
            </a:r>
            <a:r>
              <a:rPr lang="ru-RU" sz="6600" dirty="0" err="1">
                <a:solidFill>
                  <a:srgbClr val="8E4273"/>
                </a:solidFill>
                <a:latin typeface="Monotype Corsiva" pitchFamily="66" charset="0"/>
              </a:rPr>
              <a:t>творчості</a:t>
            </a:r>
            <a:r>
              <a:rPr lang="ru-RU" sz="6600" dirty="0">
                <a:solidFill>
                  <a:srgbClr val="8E4273"/>
                </a:solidFill>
                <a:latin typeface="Monotype Corsiva" pitchFamily="66" charset="0"/>
              </a:rPr>
              <a:t> є два </a:t>
            </a:r>
            <a:r>
              <a:rPr lang="ru-RU" sz="6600" dirty="0" err="1">
                <a:solidFill>
                  <a:srgbClr val="8E4273"/>
                </a:solidFill>
                <a:latin typeface="Monotype Corsiva" pitchFamily="66" charset="0"/>
              </a:rPr>
              <a:t>щастя</a:t>
            </a:r>
            <a:r>
              <a:rPr lang="ru-RU" sz="6600" dirty="0">
                <a:solidFill>
                  <a:srgbClr val="8E4273"/>
                </a:solidFill>
                <a:latin typeface="Monotype Corsiva" pitchFamily="66" charset="0"/>
              </a:rPr>
              <a:t>: сам </a:t>
            </a:r>
            <a:r>
              <a:rPr lang="ru-RU" sz="6600" dirty="0" err="1">
                <a:solidFill>
                  <a:srgbClr val="8E4273"/>
                </a:solidFill>
                <a:latin typeface="Monotype Corsiva" pitchFamily="66" charset="0"/>
              </a:rPr>
              <a:t>творчий</a:t>
            </a:r>
            <a:r>
              <a:rPr lang="ru-RU" sz="6600" dirty="0">
                <a:solidFill>
                  <a:srgbClr val="8E4273"/>
                </a:solidFill>
                <a:latin typeface="Monotype Corsiva" pitchFamily="66" charset="0"/>
              </a:rPr>
              <a:t> </a:t>
            </a:r>
            <a:r>
              <a:rPr lang="ru-RU" sz="6600" dirty="0" err="1">
                <a:solidFill>
                  <a:srgbClr val="8E4273"/>
                </a:solidFill>
                <a:latin typeface="Monotype Corsiva" pitchFamily="66" charset="0"/>
              </a:rPr>
              <a:t>процес</a:t>
            </a:r>
            <a:r>
              <a:rPr lang="ru-RU" sz="6600" dirty="0">
                <a:solidFill>
                  <a:srgbClr val="8E4273"/>
                </a:solidFill>
                <a:latin typeface="Monotype Corsiva" pitchFamily="66" charset="0"/>
              </a:rPr>
              <a:t> і </a:t>
            </a:r>
            <a:r>
              <a:rPr lang="ru-RU" sz="6600" dirty="0" err="1">
                <a:solidFill>
                  <a:srgbClr val="8E4273"/>
                </a:solidFill>
                <a:latin typeface="Monotype Corsiva" pitchFamily="66" charset="0"/>
              </a:rPr>
              <a:t>його</a:t>
            </a:r>
            <a:r>
              <a:rPr lang="ru-RU" sz="6600" dirty="0">
                <a:solidFill>
                  <a:srgbClr val="8E4273"/>
                </a:solidFill>
                <a:latin typeface="Monotype Corsiva" pitchFamily="66" charset="0"/>
              </a:rPr>
              <a:t> </a:t>
            </a:r>
            <a:r>
              <a:rPr lang="ru-RU" sz="6600" dirty="0" err="1">
                <a:solidFill>
                  <a:srgbClr val="8E4273"/>
                </a:solidFill>
                <a:latin typeface="Monotype Corsiva" pitchFamily="66" charset="0"/>
              </a:rPr>
              <a:t>визнання</a:t>
            </a:r>
            <a:r>
              <a:rPr lang="ru-RU" sz="5400" dirty="0">
                <a:solidFill>
                  <a:srgbClr val="8E4273"/>
                </a:solidFill>
                <a:latin typeface="Monotype Corsiva" pitchFamily="66" charset="0"/>
              </a:rPr>
              <a:t>.</a:t>
            </a:r>
            <a:r>
              <a:rPr lang="ru-RU" dirty="0">
                <a:latin typeface="Monotype Corsiva" pitchFamily="66" charset="0"/>
              </a:rPr>
              <a:t> </a:t>
            </a:r>
            <a:endParaRPr lang="ru-RU" dirty="0" smtClean="0">
              <a:latin typeface="Monotype Corsiva" pitchFamily="66" charset="0"/>
            </a:endParaRPr>
          </a:p>
          <a:p>
            <a:pPr algn="r"/>
            <a:r>
              <a:rPr lang="ru-RU" sz="4400" dirty="0" err="1" smtClean="0">
                <a:solidFill>
                  <a:srgbClr val="8E4273"/>
                </a:solidFill>
                <a:latin typeface="Monotype Corsiva" pitchFamily="66" charset="0"/>
              </a:rPr>
              <a:t>Леонід</a:t>
            </a:r>
            <a:r>
              <a:rPr lang="ru-RU" sz="4400" dirty="0" smtClean="0">
                <a:solidFill>
                  <a:srgbClr val="8E4273"/>
                </a:solidFill>
                <a:latin typeface="Monotype Corsiva" pitchFamily="66" charset="0"/>
              </a:rPr>
              <a:t>  с. Сухоруков</a:t>
            </a:r>
            <a:endParaRPr lang="ru-RU" sz="4400" dirty="0">
              <a:solidFill>
                <a:srgbClr val="8E4273"/>
              </a:solidFill>
              <a:latin typeface="Monotype Corsiva" pitchFamily="66" charset="0"/>
            </a:endParaRPr>
          </a:p>
        </p:txBody>
      </p:sp>
      <p:pic>
        <p:nvPicPr>
          <p:cNvPr id="4" name="vangelis_-_la_pethite_fille_de_la_me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1544685"/>
      </p:ext>
    </p:extLst>
  </p:cSld>
  <p:clrMapOvr>
    <a:masterClrMapping/>
  </p:clrMapOvr>
  <p:transition advTm="8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2"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CIM\100CASIO\CIMG56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37" t="5312" r="9687"/>
          <a:stretch/>
        </p:blipFill>
        <p:spPr bwMode="auto">
          <a:xfrm>
            <a:off x="1547664" y="1259948"/>
            <a:ext cx="6024025" cy="556487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85800"/>
          </a:xfrm>
        </p:spPr>
        <p:txBody>
          <a:bodyPr/>
          <a:lstStyle/>
          <a:p>
            <a:pPr algn="ctr"/>
            <a:r>
              <a:rPr lang="ru-RU" b="0" dirty="0" err="1">
                <a:latin typeface="Monotype Corsiva" pitchFamily="66" charset="0"/>
              </a:rPr>
              <a:t>Добір</a:t>
            </a:r>
            <a:r>
              <a:rPr lang="ru-RU" b="0" dirty="0">
                <a:latin typeface="Monotype Corsiva" pitchFamily="66" charset="0"/>
              </a:rPr>
              <a:t> </a:t>
            </a:r>
            <a:r>
              <a:rPr lang="ru-RU" b="0" dirty="0" err="1">
                <a:latin typeface="Monotype Corsiva" pitchFamily="66" charset="0"/>
              </a:rPr>
              <a:t>інструментів</a:t>
            </a:r>
            <a:r>
              <a:rPr lang="ru-RU" b="0" dirty="0">
                <a:latin typeface="Monotype Corsiva" pitchFamily="66" charset="0"/>
              </a:rPr>
              <a:t> та </a:t>
            </a:r>
            <a:r>
              <a:rPr lang="ru-RU" b="0" dirty="0" err="1">
                <a:latin typeface="Monotype Corsiva" pitchFamily="66" charset="0"/>
              </a:rPr>
              <a:t>устаткування</a:t>
            </a:r>
            <a:endParaRPr lang="uk-UA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751767600"/>
      </p:ext>
    </p:extLst>
  </p:cSld>
  <p:clrMapOvr>
    <a:masterClrMapping/>
  </p:clrMapOvr>
  <p:transition advTm="10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5400" b="0" dirty="0" smtClean="0">
                <a:latin typeface="Monotype Corsiva" pitchFamily="66" charset="0"/>
              </a:rPr>
              <a:t>Робота над проектом</a:t>
            </a:r>
            <a:endParaRPr lang="uk-UA" sz="5400" b="0" dirty="0">
              <a:latin typeface="Monotype Corsiva" pitchFamily="66" charset="0"/>
            </a:endParaRPr>
          </a:p>
        </p:txBody>
      </p:sp>
      <p:pic>
        <p:nvPicPr>
          <p:cNvPr id="64517" name="Picture 5" descr="C:\Documents and Settings\Admin\Рабочий стол\Изображение 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62784"/>
            <a:ext cx="7992888" cy="5995215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" name="Picture 7" descr="D:\Разное\портфоліо томилець\продукт\фото\IMG_29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21" y="756995"/>
            <a:ext cx="8136904" cy="6103237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" name="Picture 8" descr="D:\Разное\портфоліо томилець\продукт\фото\IMG_29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9" y="1078828"/>
            <a:ext cx="7704856" cy="5779171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1" name="Picture 9" descr="D:\Разное\портфоліо томилець\продукт\фото\IMG_29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39" y="914522"/>
            <a:ext cx="7926886" cy="5945710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2" name="Picture 10" descr="D:\Разное\портфоліо томилець\продукт\фото\IMG_29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92290"/>
            <a:ext cx="7691029" cy="576794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Разное\портфоліо томилець\продукт\Изображение 0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92" y="881336"/>
            <a:ext cx="7968155" cy="5976664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DCIM\100CASIO\CIMG567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2107" y="1760381"/>
            <a:ext cx="5661157" cy="424586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DCIM\100CASIO\CIMG56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2165"/>
            <a:ext cx="7772872" cy="5829654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:\DCIM\100CASIO\CIMG567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6875" r="26562" b="6875"/>
          <a:stretch/>
        </p:blipFill>
        <p:spPr bwMode="auto">
          <a:xfrm>
            <a:off x="1539319" y="646711"/>
            <a:ext cx="5846732" cy="5971131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941580014"/>
      </p:ext>
    </p:extLst>
  </p:cSld>
  <p:clrMapOvr>
    <a:masterClrMapping/>
  </p:clrMapOvr>
  <p:transition advTm="60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857224" y="428604"/>
            <a:ext cx="7924800" cy="685800"/>
          </a:xfrm>
        </p:spPr>
        <p:txBody>
          <a:bodyPr/>
          <a:lstStyle/>
          <a:p>
            <a:pPr algn="ctr"/>
            <a:r>
              <a:rPr lang="uk-UA" sz="5400" dirty="0" smtClean="0">
                <a:latin typeface="Monotype Corsiva" pitchFamily="66" charset="0"/>
              </a:rPr>
              <a:t>Висновок</a:t>
            </a:r>
            <a:endParaRPr lang="ru-RU" sz="5400" dirty="0">
              <a:latin typeface="Monotype Corsiva" pitchFamily="66" charset="0"/>
            </a:endParaRPr>
          </a:p>
        </p:txBody>
      </p:sp>
      <p:pic>
        <p:nvPicPr>
          <p:cNvPr id="4" name="Рисунок 3" descr="C:\Documents and Settings\Admin\Рабочий стол\Портфоліо\проект\фото\1252096676_1251894436_13.jp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r="5000" b="10000"/>
          <a:stretch>
            <a:fillRect/>
          </a:stretch>
        </p:blipFill>
        <p:spPr bwMode="auto">
          <a:xfrm>
            <a:off x="2143108" y="857232"/>
            <a:ext cx="4929222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1428736"/>
            <a:ext cx="6072230" cy="414340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214414" y="5934670"/>
            <a:ext cx="7215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latin typeface="Monotype Corsiva" pitchFamily="66" charset="0"/>
              </a:rPr>
              <a:t>Від 250 до 2500 гривень</a:t>
            </a:r>
            <a:endParaRPr lang="ru-RU" sz="5400" dirty="0">
              <a:latin typeface="Monotype Corsiva" pitchFamily="66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1928794" y="1071546"/>
            <a:ext cx="5500726" cy="450059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9" name="Рисунок 8"/>
          <p:cNvPicPr/>
          <p:nvPr/>
        </p:nvPicPr>
        <p:blipFill>
          <a:blip r:embed="rId6" cstate="print"/>
          <a:srcRect t="9112" r="-2914" b="11518"/>
          <a:stretch>
            <a:fillRect/>
          </a:stretch>
        </p:blipFill>
        <p:spPr bwMode="auto">
          <a:xfrm>
            <a:off x="1714480" y="1000108"/>
            <a:ext cx="6113485" cy="471490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10" name="TextBox 9"/>
          <p:cNvSpPr txBox="1"/>
          <p:nvPr/>
        </p:nvSpPr>
        <p:spPr>
          <a:xfrm>
            <a:off x="2000232" y="5842337"/>
            <a:ext cx="5286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 smtClean="0">
                <a:latin typeface="Monotype Corsiva" pitchFamily="66" charset="0"/>
              </a:rPr>
              <a:t>40 гривень</a:t>
            </a:r>
            <a:endParaRPr lang="ru-RU" sz="6000" dirty="0">
              <a:latin typeface="Monotype Corsiva" pitchFamily="66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7"/>
          <a:stretch>
            <a:fillRect/>
          </a:stretch>
        </p:blipFill>
        <p:spPr>
          <a:xfrm>
            <a:off x="1357290" y="928670"/>
            <a:ext cx="6500858" cy="52864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3" name="Picture 6"/>
          <p:cNvPicPr/>
          <p:nvPr/>
        </p:nvPicPr>
        <p:blipFill>
          <a:blip r:embed="rId8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gray">
          <a:xfrm>
            <a:off x="1714480" y="214290"/>
            <a:ext cx="5572164" cy="6643710"/>
          </a:xfrm>
          <a:prstGeom prst="rect">
            <a:avLst/>
          </a:prstGeom>
          <a:ln>
            <a:noFill/>
          </a:ln>
          <a:effectLst>
            <a:softEdge rad="127000"/>
          </a:effectLst>
          <a:extLst/>
        </p:spPr>
      </p:pic>
    </p:spTree>
    <p:custDataLst>
      <p:tags r:id="rId1"/>
    </p:custDataLst>
  </p:cSld>
  <p:clrMapOvr>
    <a:masterClrMapping/>
  </p:clrMapOvr>
  <p:transition advTm="362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6" grpId="0"/>
      <p:bldP spid="6" grpId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9600" b="0" dirty="0" smtClean="0">
                <a:latin typeface="Monotype Corsiva" pitchFamily="66" charset="0"/>
              </a:rPr>
              <a:t>Реклама </a:t>
            </a:r>
            <a:endParaRPr lang="uk-UA" sz="9600" b="0" dirty="0">
              <a:latin typeface="Monotype Corsiva" pitchFamily="66" charset="0"/>
            </a:endParaRPr>
          </a:p>
        </p:txBody>
      </p:sp>
      <p:pic>
        <p:nvPicPr>
          <p:cNvPr id="5" name="Picture 2" descr="E:\фото ол\CIMG02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571480"/>
            <a:ext cx="8001056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12-salsa_kenny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146" name="Picture 2" descr="G:\DCIM\100CASIO\CIMG568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826" b="20398"/>
          <a:stretch/>
        </p:blipFill>
        <p:spPr bwMode="auto">
          <a:xfrm>
            <a:off x="1919871" y="816659"/>
            <a:ext cx="4999458" cy="551727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720218670"/>
      </p:ext>
    </p:extLst>
  </p:cSld>
  <p:clrMapOvr>
    <a:masterClrMapping/>
  </p:clrMapOvr>
  <p:transition advTm="36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4000" numSld="13"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743200" y="2667000"/>
            <a:ext cx="6248400" cy="1393825"/>
          </a:xfrm>
        </p:spPr>
        <p:txBody>
          <a:bodyPr/>
          <a:lstStyle/>
          <a:p>
            <a:r>
              <a:rPr lang="uk-UA" sz="7200" b="0" dirty="0" smtClean="0">
                <a:latin typeface="Monotype Corsiva" pitchFamily="66" charset="0"/>
              </a:rPr>
              <a:t>Дякую за увагу!</a:t>
            </a:r>
            <a:endParaRPr lang="en-US" sz="7200" b="0" dirty="0">
              <a:latin typeface="Monotype Corsiva" pitchFamily="66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7727174" y="188640"/>
            <a:ext cx="1224136" cy="11799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custDataLst>
      <p:tags r:id="rId1"/>
    </p:custDataLst>
  </p:cSld>
  <p:clrMapOvr>
    <a:masterClrMapping/>
  </p:clrMapOvr>
  <p:transition advTm="620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5229200"/>
            <a:ext cx="52982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i="1" dirty="0" smtClean="0">
                <a:solidFill>
                  <a:srgbClr val="8E4273"/>
                </a:solidFill>
                <a:latin typeface="Monotype Corsiva" pitchFamily="66" charset="0"/>
              </a:rPr>
              <a:t>Томилець Катерина </a:t>
            </a:r>
          </a:p>
          <a:p>
            <a:pPr algn="ctr"/>
            <a:r>
              <a:rPr lang="uk-UA" sz="4800" i="1" dirty="0" smtClean="0">
                <a:solidFill>
                  <a:srgbClr val="8E4273"/>
                </a:solidFill>
                <a:latin typeface="Monotype Corsiva" pitchFamily="66" charset="0"/>
              </a:rPr>
              <a:t> учениця 9 класу</a:t>
            </a:r>
            <a:endParaRPr lang="en-US" sz="4800" i="1" dirty="0">
              <a:solidFill>
                <a:srgbClr val="8E4273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Documents and Settings\Admin\Рабочий стол\к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80" t="14111" r="15564" b="25812"/>
          <a:stretch/>
        </p:blipFill>
        <p:spPr bwMode="auto">
          <a:xfrm>
            <a:off x="2195736" y="46573"/>
            <a:ext cx="4698066" cy="5209647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9411217"/>
      </p:ext>
    </p:extLst>
  </p:cSld>
  <p:clrMapOvr>
    <a:masterClrMapping/>
  </p:clrMapOvr>
  <p:transition advTm="3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2494" y="1772816"/>
            <a:ext cx="9176494" cy="3747864"/>
          </a:xfrm>
        </p:spPr>
        <p:txBody>
          <a:bodyPr/>
          <a:lstStyle/>
          <a:p>
            <a:pPr algn="ctr"/>
            <a:r>
              <a:rPr lang="en-US" sz="2400" b="0" dirty="0"/>
              <a:t/>
            </a:r>
            <a:br>
              <a:rPr lang="en-US" sz="2400" b="0" dirty="0"/>
            </a:br>
            <a:r>
              <a:rPr lang="uk-UA" sz="2400" b="0" dirty="0" smtClean="0"/>
              <a:t>                               </a:t>
            </a:r>
            <a:br>
              <a:rPr lang="uk-UA" sz="2400" b="0" dirty="0" smtClean="0"/>
            </a:br>
            <a:r>
              <a:rPr lang="uk-UA" sz="2400" b="0" dirty="0"/>
              <a:t> </a:t>
            </a:r>
            <a:r>
              <a:rPr lang="uk-UA" sz="2400" b="0" dirty="0" smtClean="0"/>
              <a:t>                  </a:t>
            </a:r>
            <a:r>
              <a:rPr lang="ru-RU" b="0" dirty="0" smtClean="0">
                <a:solidFill>
                  <a:srgbClr val="660066"/>
                </a:solidFill>
                <a:latin typeface="Monotype Corsiva" pitchFamily="66" charset="0"/>
              </a:rPr>
              <a:t>Розробка моделі сумочки </a:t>
            </a:r>
            <a:br>
              <a:rPr lang="ru-RU" b="0" dirty="0" smtClean="0">
                <a:solidFill>
                  <a:srgbClr val="660066"/>
                </a:solidFill>
                <a:latin typeface="Monotype Corsiva" pitchFamily="66" charset="0"/>
              </a:rPr>
            </a:br>
            <a:r>
              <a:rPr lang="ru-RU" b="0" dirty="0" smtClean="0">
                <a:solidFill>
                  <a:srgbClr val="660066"/>
                </a:solidFill>
                <a:latin typeface="Monotype Corsiva" pitchFamily="66" charset="0"/>
              </a:rPr>
              <a:t>           для косметики</a:t>
            </a:r>
            <a:r>
              <a:rPr lang="uk-UA" b="0" dirty="0" smtClean="0">
                <a:solidFill>
                  <a:srgbClr val="660066"/>
                </a:solidFill>
                <a:latin typeface="Monotype Corsiva" pitchFamily="66" charset="0"/>
              </a:rPr>
              <a:t/>
            </a:r>
            <a:br>
              <a:rPr lang="uk-UA" b="0" dirty="0" smtClean="0">
                <a:solidFill>
                  <a:srgbClr val="660066"/>
                </a:solidFill>
                <a:latin typeface="Monotype Corsiva" pitchFamily="66" charset="0"/>
              </a:rPr>
            </a:br>
            <a:endParaRPr lang="en-US" b="0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707904" y="4509120"/>
            <a:ext cx="3152750" cy="533400"/>
          </a:xfrm>
        </p:spPr>
        <p:txBody>
          <a:bodyPr/>
          <a:lstStyle/>
          <a:p>
            <a:r>
              <a:rPr lang="uk-UA" sz="2800" dirty="0">
                <a:solidFill>
                  <a:srgbClr val="8E4273"/>
                </a:solidFill>
              </a:rPr>
              <a:t> </a:t>
            </a:r>
            <a:r>
              <a:rPr lang="uk-UA" sz="2800" dirty="0">
                <a:solidFill>
                  <a:srgbClr val="8E4273"/>
                </a:solidFill>
                <a:latin typeface="Monotype Corsiva" pitchFamily="66" charset="0"/>
              </a:rPr>
              <a:t>Учнівський проект </a:t>
            </a:r>
            <a:endParaRPr lang="en-US" sz="2800" i="1" dirty="0">
              <a:solidFill>
                <a:srgbClr val="8E4273"/>
              </a:solidFill>
              <a:latin typeface="Monotype Corsiva" pitchFamily="66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668344" y="216037"/>
            <a:ext cx="1224136" cy="11799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custDataLst>
      <p:tags r:id="rId1"/>
    </p:custDataLst>
  </p:cSld>
  <p:clrMapOvr>
    <a:masterClrMapping/>
  </p:clrMapOvr>
  <p:transition advTm="5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792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i="1" dirty="0" smtClean="0">
                <a:solidFill>
                  <a:srgbClr val="8E4273"/>
                </a:solidFill>
                <a:latin typeface="Monotype Corsiva" pitchFamily="66" charset="0"/>
              </a:rPr>
              <a:t>Історична</a:t>
            </a:r>
            <a:r>
              <a:rPr lang="ru-RU" sz="6000" b="1" i="1" dirty="0" smtClean="0">
                <a:solidFill>
                  <a:srgbClr val="8E4273"/>
                </a:solidFill>
                <a:latin typeface="Monotype Corsiva" pitchFamily="66" charset="0"/>
              </a:rPr>
              <a:t> </a:t>
            </a:r>
            <a:r>
              <a:rPr lang="uk-UA" sz="6000" b="1" i="1" dirty="0" smtClean="0">
                <a:solidFill>
                  <a:srgbClr val="8E4273"/>
                </a:solidFill>
                <a:latin typeface="Monotype Corsiva" pitchFamily="66" charset="0"/>
              </a:rPr>
              <a:t>довідка</a:t>
            </a:r>
            <a:r>
              <a:rPr lang="ru-RU" sz="6000" b="1" i="1" dirty="0" smtClean="0">
                <a:solidFill>
                  <a:srgbClr val="8E4273"/>
                </a:solidFill>
                <a:latin typeface="Monotype Corsiva" pitchFamily="66" charset="0"/>
              </a:rPr>
              <a:t> </a:t>
            </a:r>
            <a:r>
              <a:rPr lang="ru-RU" sz="6000" b="1" i="1" dirty="0">
                <a:solidFill>
                  <a:srgbClr val="8E4273"/>
                </a:solidFill>
                <a:latin typeface="Monotype Corsiva" pitchFamily="66" charset="0"/>
              </a:rPr>
              <a:t>косметички</a:t>
            </a:r>
            <a:endParaRPr lang="uk-UA" sz="6000" dirty="0">
              <a:solidFill>
                <a:srgbClr val="8E4273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r="51983" b="50879"/>
          <a:stretch/>
        </p:blipFill>
        <p:spPr bwMode="auto">
          <a:xfrm>
            <a:off x="934019" y="1556792"/>
            <a:ext cx="3173659" cy="376426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50670" t="4272" r="-1339" b="50878"/>
          <a:stretch/>
        </p:blipFill>
        <p:spPr bwMode="auto">
          <a:xfrm>
            <a:off x="4932040" y="2348880"/>
            <a:ext cx="3456384" cy="3657881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-1317" t="52441" r="50648" b="2709"/>
          <a:stretch/>
        </p:blipFill>
        <p:spPr bwMode="auto">
          <a:xfrm>
            <a:off x="608260" y="1696439"/>
            <a:ext cx="3472635" cy="348496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54690" t="53902" r="1" b="4702"/>
          <a:stretch/>
        </p:blipFill>
        <p:spPr bwMode="auto">
          <a:xfrm>
            <a:off x="5219386" y="2272425"/>
            <a:ext cx="3313054" cy="373433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050" name="Picture 2" descr="C:\Documents and Settings\Admin\Рабочий стол\к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82"/>
          <a:stretch/>
        </p:blipFill>
        <p:spPr bwMode="auto">
          <a:xfrm>
            <a:off x="3419872" y="904020"/>
            <a:ext cx="2200864" cy="5808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Описание: C:\Documents and Settings\Admin\Рабочий стол\Портфоліо\проект\фото\history.pn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576"/>
          <a:stretch>
            <a:fillRect/>
          </a:stretch>
        </p:blipFill>
        <p:spPr bwMode="auto">
          <a:xfrm>
            <a:off x="2138145" y="859116"/>
            <a:ext cx="4764317" cy="602399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1" name="Picture 3" descr="сумка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72935" y="810563"/>
            <a:ext cx="2592288" cy="596484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2" name="Picture 4" descr="сумка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512" y="841890"/>
            <a:ext cx="2679651" cy="593351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3" name="Рисунок 12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34018" y="1055842"/>
            <a:ext cx="7238381" cy="546950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4" name="Рисунок 13" descr="C:\Documents and Settings\Admin\Рабочий стол\Портфоліо\проект\фото\1252096676_1251895144_27.jpg"/>
          <p:cNvPicPr/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65" r="1141" b="9794"/>
          <a:stretch/>
        </p:blipFill>
        <p:spPr bwMode="auto">
          <a:xfrm>
            <a:off x="1259632" y="1030089"/>
            <a:ext cx="6878340" cy="546950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5" name="Рисунок 14" descr="C:\Documents and Settings\Admin\Рабочий стол\Портфоліо\проект\фото\1252096676_1251896072_50.jpg"/>
          <p:cNvPicPr/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486" r="44052"/>
          <a:stretch/>
        </p:blipFill>
        <p:spPr bwMode="auto">
          <a:xfrm>
            <a:off x="1133479" y="1631253"/>
            <a:ext cx="7004493" cy="440582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3" name="Picture 2" descr="D:\Разное\портфоліо томилець\дослідження\фото\3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7" r="52022"/>
          <a:stretch/>
        </p:blipFill>
        <p:spPr bwMode="auto">
          <a:xfrm>
            <a:off x="1553811" y="976648"/>
            <a:ext cx="5932983" cy="569032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Разное\портфоліо томилець\дослідження\фото\3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306" t="-362" r="-1284" b="829"/>
          <a:stretch/>
        </p:blipFill>
        <p:spPr bwMode="auto">
          <a:xfrm>
            <a:off x="2045212" y="1055842"/>
            <a:ext cx="5441582" cy="5219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940198591"/>
      </p:ext>
    </p:extLst>
  </p:cSld>
  <p:clrMapOvr>
    <a:masterClrMapping/>
  </p:clrMapOvr>
  <p:transition advTm="68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85800"/>
          </a:xfrm>
        </p:spPr>
        <p:txBody>
          <a:bodyPr/>
          <a:lstStyle/>
          <a:p>
            <a:pPr algn="ctr"/>
            <a:r>
              <a:rPr lang="ru-RU" sz="7200" b="0" i="1" dirty="0">
                <a:latin typeface="Monotype Corsiva" pitchFamily="66" charset="0"/>
              </a:rPr>
              <a:t>Обґрунтування  виробу </a:t>
            </a:r>
            <a:endParaRPr lang="uk-UA" sz="7200" dirty="0"/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13" y="1266448"/>
            <a:ext cx="7488832" cy="542853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885" y="1266448"/>
            <a:ext cx="7488832" cy="536494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0593" y="1266448"/>
            <a:ext cx="7488830" cy="518440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8" name="Рисунок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3963" y="429649"/>
            <a:ext cx="8187848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0" name="Рисунок 9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87656" y="1123863"/>
            <a:ext cx="7260462" cy="555271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1" name="Picture 3" descr="D:\Разное\портфоліо томилець\дослідження\фото\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295" b="15083"/>
          <a:stretch/>
        </p:blipFill>
        <p:spPr bwMode="auto">
          <a:xfrm>
            <a:off x="1319893" y="1191790"/>
            <a:ext cx="6338815" cy="5514260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87656" y="1156655"/>
            <a:ext cx="6912768" cy="555933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3" name="Picture 2" descr="C:\Documents and Settings\Admin\Рабочий стол\Изображение 00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56" y="1412776"/>
            <a:ext cx="7446596" cy="55846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19893" y="1149510"/>
            <a:ext cx="6672051" cy="556647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549100601"/>
      </p:ext>
    </p:extLst>
  </p:cSld>
  <p:clrMapOvr>
    <a:masterClrMapping/>
  </p:clrMapOvr>
  <p:transition advTm="58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6000" b="0" dirty="0">
                <a:latin typeface="Monotype Corsiva" pitchFamily="66" charset="0"/>
              </a:rPr>
              <a:t>Технічне завдання</a:t>
            </a:r>
            <a:endParaRPr lang="uk-UA" sz="6000" dirty="0"/>
          </a:p>
        </p:txBody>
      </p:sp>
      <p:sp>
        <p:nvSpPr>
          <p:cNvPr id="3" name="Freeform 3"/>
          <p:cNvSpPr>
            <a:spLocks/>
          </p:cNvSpPr>
          <p:nvPr/>
        </p:nvSpPr>
        <p:spPr bwMode="ltGray">
          <a:xfrm flipH="1">
            <a:off x="1259632" y="1556792"/>
            <a:ext cx="3168352" cy="2000796"/>
          </a:xfrm>
          <a:custGeom>
            <a:avLst/>
            <a:gdLst>
              <a:gd name="T0" fmla="*/ 303 w 1299"/>
              <a:gd name="T1" fmla="*/ 1008 h 1008"/>
              <a:gd name="T2" fmla="*/ 1299 w 1299"/>
              <a:gd name="T3" fmla="*/ 1008 h 1008"/>
              <a:gd name="T4" fmla="*/ 1296 w 1299"/>
              <a:gd name="T5" fmla="*/ 315 h 1008"/>
              <a:gd name="T6" fmla="*/ 942 w 1299"/>
              <a:gd name="T7" fmla="*/ 0 h 1008"/>
              <a:gd name="T8" fmla="*/ 3 w 1299"/>
              <a:gd name="T9" fmla="*/ 0 h 1008"/>
              <a:gd name="T10" fmla="*/ 0 w 1299"/>
              <a:gd name="T11" fmla="*/ 723 h 1008"/>
              <a:gd name="T12" fmla="*/ 303 w 1299"/>
              <a:gd name="T13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0196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28575" cmpd="sng">
            <a:solidFill>
              <a:srgbClr val="F8F8F8"/>
            </a:solidFill>
            <a:round/>
            <a:headEnd/>
            <a:tailEnd/>
          </a:ln>
          <a:effectLst>
            <a:outerShdw dist="107763" dir="2700000" algn="ctr" rotWithShape="0">
              <a:srgbClr val="1C1C1C">
                <a:alpha val="50000"/>
              </a:srgb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4" name="Freeform 4"/>
          <p:cNvSpPr>
            <a:spLocks/>
          </p:cNvSpPr>
          <p:nvPr/>
        </p:nvSpPr>
        <p:spPr bwMode="gray">
          <a:xfrm>
            <a:off x="4635750" y="1556792"/>
            <a:ext cx="3059456" cy="2016285"/>
          </a:xfrm>
          <a:custGeom>
            <a:avLst/>
            <a:gdLst>
              <a:gd name="T0" fmla="*/ 303 w 1299"/>
              <a:gd name="T1" fmla="*/ 1008 h 1008"/>
              <a:gd name="T2" fmla="*/ 1299 w 1299"/>
              <a:gd name="T3" fmla="*/ 1008 h 1008"/>
              <a:gd name="T4" fmla="*/ 1296 w 1299"/>
              <a:gd name="T5" fmla="*/ 315 h 1008"/>
              <a:gd name="T6" fmla="*/ 942 w 1299"/>
              <a:gd name="T7" fmla="*/ 0 h 1008"/>
              <a:gd name="T8" fmla="*/ 3 w 1299"/>
              <a:gd name="T9" fmla="*/ 0 h 1008"/>
              <a:gd name="T10" fmla="*/ 0 w 1299"/>
              <a:gd name="T11" fmla="*/ 723 h 1008"/>
              <a:gd name="T12" fmla="*/ 303 w 1299"/>
              <a:gd name="T13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0000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 w="28575" cmpd="sng">
            <a:solidFill>
              <a:srgbClr val="F8F8F8"/>
            </a:solidFill>
            <a:round/>
            <a:headEnd/>
            <a:tailEnd/>
          </a:ln>
          <a:effectLst>
            <a:outerShdw dist="107763" dir="2700000" algn="ctr" rotWithShape="0">
              <a:srgbClr val="1C1C1C">
                <a:alpha val="5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5"/>
          <p:cNvSpPr>
            <a:spLocks/>
          </p:cNvSpPr>
          <p:nvPr/>
        </p:nvSpPr>
        <p:spPr bwMode="gray">
          <a:xfrm>
            <a:off x="1350565" y="3850194"/>
            <a:ext cx="3144937" cy="2013901"/>
          </a:xfrm>
          <a:custGeom>
            <a:avLst/>
            <a:gdLst>
              <a:gd name="T0" fmla="*/ 303 w 1299"/>
              <a:gd name="T1" fmla="*/ 1008 h 1008"/>
              <a:gd name="T2" fmla="*/ 1299 w 1299"/>
              <a:gd name="T3" fmla="*/ 1008 h 1008"/>
              <a:gd name="T4" fmla="*/ 1296 w 1299"/>
              <a:gd name="T5" fmla="*/ 315 h 1008"/>
              <a:gd name="T6" fmla="*/ 942 w 1299"/>
              <a:gd name="T7" fmla="*/ 0 h 1008"/>
              <a:gd name="T8" fmla="*/ 3 w 1299"/>
              <a:gd name="T9" fmla="*/ 0 h 1008"/>
              <a:gd name="T10" fmla="*/ 0 w 1299"/>
              <a:gd name="T11" fmla="*/ 723 h 1008"/>
              <a:gd name="T12" fmla="*/ 303 w 1299"/>
              <a:gd name="T13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43922"/>
                  <a:invGamma/>
                </a:schemeClr>
              </a:gs>
            </a:gsLst>
            <a:lin ang="18900000" scaled="1"/>
          </a:gradFill>
          <a:ln w="28575" cmpd="sng">
            <a:solidFill>
              <a:srgbClr val="F8F8F8"/>
            </a:solidFill>
            <a:round/>
            <a:headEnd/>
            <a:tailEnd/>
          </a:ln>
          <a:effectLst>
            <a:outerShdw dist="107763" dir="2700000" algn="ctr" rotWithShape="0">
              <a:srgbClr val="1C1C1C">
                <a:alpha val="5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6"/>
          <p:cNvSpPr>
            <a:spLocks/>
          </p:cNvSpPr>
          <p:nvPr/>
        </p:nvSpPr>
        <p:spPr bwMode="gray">
          <a:xfrm flipH="1">
            <a:off x="4635750" y="3872499"/>
            <a:ext cx="3084382" cy="2004773"/>
          </a:xfrm>
          <a:custGeom>
            <a:avLst/>
            <a:gdLst>
              <a:gd name="T0" fmla="*/ 303 w 1299"/>
              <a:gd name="T1" fmla="*/ 1008 h 1008"/>
              <a:gd name="T2" fmla="*/ 1299 w 1299"/>
              <a:gd name="T3" fmla="*/ 1008 h 1008"/>
              <a:gd name="T4" fmla="*/ 1296 w 1299"/>
              <a:gd name="T5" fmla="*/ 315 h 1008"/>
              <a:gd name="T6" fmla="*/ 942 w 1299"/>
              <a:gd name="T7" fmla="*/ 0 h 1008"/>
              <a:gd name="T8" fmla="*/ 3 w 1299"/>
              <a:gd name="T9" fmla="*/ 0 h 1008"/>
              <a:gd name="T10" fmla="*/ 0 w 1299"/>
              <a:gd name="T11" fmla="*/ 723 h 1008"/>
              <a:gd name="T12" fmla="*/ 303 w 1299"/>
              <a:gd name="T13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53725"/>
                  <a:invGamma/>
                </a:schemeClr>
              </a:gs>
            </a:gsLst>
            <a:lin ang="18900000" scaled="1"/>
          </a:gradFill>
          <a:ln w="28575" cmpd="sng">
            <a:solidFill>
              <a:srgbClr val="F8F8F8"/>
            </a:solidFill>
            <a:round/>
            <a:headEnd/>
            <a:tailEnd/>
          </a:ln>
          <a:effectLst>
            <a:outerShdw dist="107763" dir="2700000" algn="ctr" rotWithShape="0">
              <a:srgbClr val="1C1C1C">
                <a:alpha val="5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1691680" y="2203247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660066"/>
                </a:solidFill>
                <a:latin typeface="Monotype Corsiva" pitchFamily="66" charset="0"/>
              </a:rPr>
              <a:t>Зручна</a:t>
            </a:r>
            <a:endParaRPr lang="uk-UA" sz="4000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2126759"/>
            <a:ext cx="2622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660066"/>
                </a:solidFill>
                <a:latin typeface="Monotype Corsiva" pitchFamily="66" charset="0"/>
              </a:rPr>
              <a:t>Практична</a:t>
            </a:r>
            <a:endParaRPr lang="uk-UA" sz="4000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521" y="4479710"/>
            <a:ext cx="2711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660066"/>
                </a:solidFill>
                <a:latin typeface="Monotype Corsiva" pitchFamily="66" charset="0"/>
              </a:rPr>
              <a:t>Приваблива</a:t>
            </a:r>
            <a:r>
              <a:rPr lang="uk-UA" dirty="0" smtClean="0">
                <a:solidFill>
                  <a:srgbClr val="660066"/>
                </a:solidFill>
              </a:rPr>
              <a:t> </a:t>
            </a:r>
            <a:endParaRPr lang="uk-UA" dirty="0">
              <a:solidFill>
                <a:srgbClr val="66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82457" y="4503202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660066"/>
                </a:solidFill>
                <a:latin typeface="Monotype Corsiva" pitchFamily="66" charset="0"/>
              </a:rPr>
              <a:t>Естетична</a:t>
            </a:r>
            <a:r>
              <a:rPr lang="uk-UA" dirty="0" smtClean="0">
                <a:solidFill>
                  <a:srgbClr val="660066"/>
                </a:solidFill>
              </a:rPr>
              <a:t> </a:t>
            </a:r>
            <a:endParaRPr lang="uk-UA" dirty="0">
              <a:solidFill>
                <a:srgbClr val="660066"/>
              </a:solidFill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gray">
          <a:xfrm>
            <a:off x="2843808" y="2152666"/>
            <a:ext cx="3468624" cy="2964522"/>
          </a:xfrm>
          <a:prstGeom prst="ellipse">
            <a:avLst/>
          </a:prstGeom>
          <a:solidFill>
            <a:srgbClr val="FE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3463720" y="2665431"/>
            <a:ext cx="2344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rgbClr val="660066"/>
                </a:solidFill>
                <a:latin typeface="Monotype Corsiva" pitchFamily="66" charset="0"/>
              </a:rPr>
              <a:t>Сумочка для косметики</a:t>
            </a:r>
            <a:endParaRPr lang="uk-UA" sz="4000" dirty="0">
              <a:solidFill>
                <a:srgbClr val="660066"/>
              </a:solidFill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380068918"/>
      </p:ext>
    </p:extLst>
  </p:cSld>
  <p:clrMapOvr>
    <a:masterClrMapping/>
  </p:clrMapOvr>
  <p:transition advTm="17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9" grpId="0"/>
      <p:bldP spid="10" grpId="0"/>
      <p:bldP spid="11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b="0" i="1" dirty="0" err="1">
                <a:latin typeface="Monotype Corsiva" pitchFamily="66" charset="0"/>
              </a:rPr>
              <a:t>Моделі</a:t>
            </a:r>
            <a:r>
              <a:rPr lang="ru-RU" sz="6000" b="0" i="1" dirty="0">
                <a:latin typeface="Monotype Corsiva" pitchFamily="66" charset="0"/>
              </a:rPr>
              <a:t> - аналоги</a:t>
            </a:r>
            <a:endParaRPr lang="uk-UA" sz="6000" dirty="0"/>
          </a:p>
        </p:txBody>
      </p:sp>
      <p:sp>
        <p:nvSpPr>
          <p:cNvPr id="3" name="Freeform 3"/>
          <p:cNvSpPr>
            <a:spLocks/>
          </p:cNvSpPr>
          <p:nvPr/>
        </p:nvSpPr>
        <p:spPr bwMode="gray">
          <a:xfrm>
            <a:off x="0" y="3140968"/>
            <a:ext cx="9144000" cy="3240360"/>
          </a:xfrm>
          <a:custGeom>
            <a:avLst/>
            <a:gdLst>
              <a:gd name="T0" fmla="*/ 0 w 5424"/>
              <a:gd name="T1" fmla="*/ 1440 h 1488"/>
              <a:gd name="T2" fmla="*/ 0 w 5424"/>
              <a:gd name="T3" fmla="*/ 1488 h 1488"/>
              <a:gd name="T4" fmla="*/ 1152 w 5424"/>
              <a:gd name="T5" fmla="*/ 1488 h 1488"/>
              <a:gd name="T6" fmla="*/ 1392 w 5424"/>
              <a:gd name="T7" fmla="*/ 1008 h 1488"/>
              <a:gd name="T8" fmla="*/ 2544 w 5424"/>
              <a:gd name="T9" fmla="*/ 1008 h 1488"/>
              <a:gd name="T10" fmla="*/ 2832 w 5424"/>
              <a:gd name="T11" fmla="*/ 528 h 1488"/>
              <a:gd name="T12" fmla="*/ 3984 w 5424"/>
              <a:gd name="T13" fmla="*/ 528 h 1488"/>
              <a:gd name="T14" fmla="*/ 4272 w 5424"/>
              <a:gd name="T15" fmla="*/ 48 h 1488"/>
              <a:gd name="T16" fmla="*/ 5424 w 5424"/>
              <a:gd name="T17" fmla="*/ 48 h 1488"/>
              <a:gd name="T18" fmla="*/ 5424 w 5424"/>
              <a:gd name="T19" fmla="*/ 0 h 1488"/>
              <a:gd name="T20" fmla="*/ 4272 w 5424"/>
              <a:gd name="T21" fmla="*/ 0 h 1488"/>
              <a:gd name="T22" fmla="*/ 3984 w 5424"/>
              <a:gd name="T23" fmla="*/ 480 h 1488"/>
              <a:gd name="T24" fmla="*/ 2832 w 5424"/>
              <a:gd name="T25" fmla="*/ 480 h 1488"/>
              <a:gd name="T26" fmla="*/ 2544 w 5424"/>
              <a:gd name="T27" fmla="*/ 960 h 1488"/>
              <a:gd name="T28" fmla="*/ 1392 w 5424"/>
              <a:gd name="T29" fmla="*/ 960 h 1488"/>
              <a:gd name="T30" fmla="*/ 1152 w 5424"/>
              <a:gd name="T31" fmla="*/ 1440 h 1488"/>
              <a:gd name="T32" fmla="*/ 0 w 5424"/>
              <a:gd name="T33" fmla="*/ 1440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424" h="1488">
                <a:moveTo>
                  <a:pt x="0" y="1440"/>
                </a:moveTo>
                <a:lnTo>
                  <a:pt x="0" y="1488"/>
                </a:lnTo>
                <a:lnTo>
                  <a:pt x="1152" y="1488"/>
                </a:lnTo>
                <a:lnTo>
                  <a:pt x="1392" y="1008"/>
                </a:lnTo>
                <a:lnTo>
                  <a:pt x="2544" y="1008"/>
                </a:lnTo>
                <a:lnTo>
                  <a:pt x="2832" y="528"/>
                </a:lnTo>
                <a:lnTo>
                  <a:pt x="3984" y="528"/>
                </a:lnTo>
                <a:lnTo>
                  <a:pt x="4272" y="48"/>
                </a:lnTo>
                <a:lnTo>
                  <a:pt x="5424" y="48"/>
                </a:lnTo>
                <a:lnTo>
                  <a:pt x="5424" y="0"/>
                </a:lnTo>
                <a:lnTo>
                  <a:pt x="4272" y="0"/>
                </a:lnTo>
                <a:lnTo>
                  <a:pt x="3984" y="480"/>
                </a:lnTo>
                <a:lnTo>
                  <a:pt x="2832" y="480"/>
                </a:lnTo>
                <a:lnTo>
                  <a:pt x="2544" y="960"/>
                </a:lnTo>
                <a:lnTo>
                  <a:pt x="1392" y="960"/>
                </a:lnTo>
                <a:lnTo>
                  <a:pt x="1152" y="1440"/>
                </a:lnTo>
                <a:lnTo>
                  <a:pt x="0" y="14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scene3d>
            <a:camera prst="legacyPerspectiveTop"/>
            <a:lightRig rig="legacyNormal3" dir="r"/>
          </a:scene3d>
          <a:sp3d extrusionH="1801800" prstMaterial="legacyPlastic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91240B29-F687-4F45-9708-019B960494DF}">
              <a14:hiddenLine xmlns=""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uk-UA"/>
          </a:p>
        </p:txBody>
      </p:sp>
      <p:pic>
        <p:nvPicPr>
          <p:cNvPr id="4" name="Рисунок 3" descr="2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50" b="8203"/>
          <a:stretch/>
        </p:blipFill>
        <p:spPr bwMode="auto">
          <a:xfrm>
            <a:off x="-56639" y="3985679"/>
            <a:ext cx="2376264" cy="248504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Рисунок 4" descr="l5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621" b="5556"/>
          <a:stretch/>
        </p:blipFill>
        <p:spPr bwMode="auto">
          <a:xfrm>
            <a:off x="2213003" y="3166935"/>
            <a:ext cx="2160240" cy="1837632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 descr="D:\Разное\портфоліо томилець\дослідження\фото\16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98711"/>
            <a:ext cx="2736304" cy="247495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Рисунок 6"/>
          <p:cNvPicPr/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50" t="27200" r="1705" b="26000"/>
          <a:stretch/>
        </p:blipFill>
        <p:spPr bwMode="auto">
          <a:xfrm>
            <a:off x="6572347" y="1401907"/>
            <a:ext cx="2592288" cy="1720462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772147" y="4416305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rgbClr val="660066"/>
                </a:solidFill>
                <a:latin typeface="Monotype Corsiva" pitchFamily="66" charset="0"/>
              </a:rPr>
              <a:t>Модель </a:t>
            </a:r>
            <a:r>
              <a:rPr lang="uk-UA" sz="3200" dirty="0" smtClean="0">
                <a:solidFill>
                  <a:srgbClr val="660066"/>
                </a:solidFill>
                <a:latin typeface="Monotype Corsiva" pitchFamily="66" charset="0"/>
              </a:rPr>
              <a:t>3</a:t>
            </a:r>
            <a:endParaRPr lang="uk-UA" sz="3200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357361" y="3429000"/>
            <a:ext cx="1608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dirty="0">
                <a:solidFill>
                  <a:srgbClr val="660066"/>
                </a:solidFill>
                <a:latin typeface="Monotype Corsiva" pitchFamily="66" charset="0"/>
              </a:rPr>
              <a:t>Модель 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70858" y="5445223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rgbClr val="660066"/>
                </a:solidFill>
                <a:latin typeface="Monotype Corsiva" pitchFamily="66" charset="0"/>
              </a:rPr>
              <a:t>Модель </a:t>
            </a:r>
            <a:r>
              <a:rPr lang="uk-UA" sz="3200" dirty="0" smtClean="0">
                <a:solidFill>
                  <a:srgbClr val="660066"/>
                </a:solidFill>
                <a:latin typeface="Monotype Corsiva" pitchFamily="66" charset="0"/>
              </a:rPr>
              <a:t>2</a:t>
            </a:r>
            <a:endParaRPr lang="uk-UA" sz="3200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58" y="6328040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rgbClr val="660066"/>
                </a:solidFill>
                <a:latin typeface="Monotype Corsiva" pitchFamily="66" charset="0"/>
              </a:rPr>
              <a:t>Модель </a:t>
            </a:r>
            <a:r>
              <a:rPr lang="uk-UA" sz="3200" dirty="0" smtClean="0">
                <a:solidFill>
                  <a:srgbClr val="660066"/>
                </a:solidFill>
                <a:latin typeface="Monotype Corsiva" pitchFamily="66" charset="0"/>
              </a:rPr>
              <a:t>1</a:t>
            </a:r>
            <a:endParaRPr lang="uk-UA" sz="3200" dirty="0">
              <a:solidFill>
                <a:srgbClr val="660066"/>
              </a:solidFill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593967989"/>
      </p:ext>
    </p:extLst>
  </p:cSld>
  <p:clrMapOvr>
    <a:masterClrMapping/>
  </p:clrMapOvr>
  <p:transition advTm="20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85800"/>
          </a:xfrm>
        </p:spPr>
        <p:txBody>
          <a:bodyPr/>
          <a:lstStyle/>
          <a:p>
            <a:pPr algn="ctr"/>
            <a:r>
              <a:rPr lang="uk-UA" sz="5400" i="1" dirty="0" smtClean="0">
                <a:latin typeface="Monotype Corsiva" pitchFamily="66" charset="0"/>
              </a:rPr>
              <a:t> </a:t>
            </a:r>
            <a:r>
              <a:rPr lang="uk-UA" sz="6000" i="1" dirty="0" smtClean="0">
                <a:latin typeface="Monotype Corsiva" pitchFamily="66" charset="0"/>
              </a:rPr>
              <a:t>Модель - пропозиція</a:t>
            </a:r>
            <a:endParaRPr lang="uk-UA" sz="6000" i="1" dirty="0">
              <a:latin typeface="Monotype Corsiva" pitchFamily="66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72288714"/>
              </p:ext>
            </p:extLst>
          </p:nvPr>
        </p:nvGraphicFramePr>
        <p:xfrm>
          <a:off x="1799692" y="1268760"/>
          <a:ext cx="5544616" cy="4865684"/>
        </p:xfrm>
        <a:graphic>
          <a:graphicData uri="http://schemas.openxmlformats.org/presentationml/2006/ole">
            <p:oleObj spid="_x0000_s1036" r:id="rId4" imgW="3254560" imgH="2868184" progId="">
              <p:embed/>
            </p:oleObj>
          </a:graphicData>
        </a:graphic>
      </p:graphicFrame>
    </p:spTree>
    <p:custDataLst>
      <p:tags r:id="rId2"/>
    </p:custDataLst>
    <p:extLst>
      <p:ext uri="{BB962C8B-B14F-4D97-AF65-F5344CB8AC3E}">
        <p14:creationId xmlns="" xmlns:p14="http://schemas.microsoft.com/office/powerpoint/2010/main" val="2844044277"/>
      </p:ext>
    </p:extLst>
  </p:cSld>
  <p:clrMapOvr>
    <a:masterClrMapping/>
  </p:clrMapOvr>
  <p:transition advTm="8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85800"/>
          </a:xfrm>
        </p:spPr>
        <p:txBody>
          <a:bodyPr/>
          <a:lstStyle/>
          <a:p>
            <a:pPr algn="ctr"/>
            <a:r>
              <a:rPr lang="uk-UA" sz="5400" b="0" i="1" dirty="0">
                <a:latin typeface="Monotype Corsiva" pitchFamily="66" charset="0"/>
              </a:rPr>
              <a:t>Добір матеріалів та фурнітури </a:t>
            </a:r>
            <a:endParaRPr lang="uk-UA" sz="5400" dirty="0"/>
          </a:p>
        </p:txBody>
      </p:sp>
      <p:sp>
        <p:nvSpPr>
          <p:cNvPr id="9" name="AutoShape 26"/>
          <p:cNvSpPr>
            <a:spLocks noChangeArrowheads="1"/>
          </p:cNvSpPr>
          <p:nvPr/>
        </p:nvSpPr>
        <p:spPr bwMode="gray">
          <a:xfrm>
            <a:off x="762000" y="1720850"/>
            <a:ext cx="4070350" cy="4070350"/>
          </a:xfrm>
          <a:custGeom>
            <a:avLst/>
            <a:gdLst>
              <a:gd name="G0" fmla="+- 1950 0 0"/>
              <a:gd name="G1" fmla="+- 21600 0 1950"/>
              <a:gd name="G2" fmla="+- 21600 0 195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50" y="10800"/>
                </a:moveTo>
                <a:cubicBezTo>
                  <a:pt x="1950" y="15688"/>
                  <a:pt x="5912" y="19650"/>
                  <a:pt x="10800" y="19650"/>
                </a:cubicBezTo>
                <a:cubicBezTo>
                  <a:pt x="15688" y="19650"/>
                  <a:pt x="19650" y="15688"/>
                  <a:pt x="19650" y="10800"/>
                </a:cubicBezTo>
                <a:cubicBezTo>
                  <a:pt x="19650" y="5912"/>
                  <a:pt x="15688" y="1950"/>
                  <a:pt x="10800" y="1950"/>
                </a:cubicBezTo>
                <a:cubicBezTo>
                  <a:pt x="5912" y="1950"/>
                  <a:pt x="1950" y="5912"/>
                  <a:pt x="195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alpha val="60001"/>
                </a:schemeClr>
              </a:gs>
              <a:gs pos="50000">
                <a:schemeClr val="accent1">
                  <a:gamma/>
                  <a:tint val="31765"/>
                  <a:invGamma/>
                  <a:alpha val="60001"/>
                </a:schemeClr>
              </a:gs>
              <a:gs pos="100000">
                <a:schemeClr val="accent1">
                  <a:alpha val="60001"/>
                </a:schemeClr>
              </a:gs>
            </a:gsLst>
            <a:lin ang="18900000" scaled="1"/>
          </a:gradFill>
          <a:ln w="76200">
            <a:solidFill>
              <a:srgbClr val="5F5F5F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3979863" y="1985963"/>
            <a:ext cx="482600" cy="473075"/>
            <a:chOff x="480" y="1200"/>
            <a:chExt cx="1042" cy="1019"/>
          </a:xfrm>
        </p:grpSpPr>
        <p:grpSp>
          <p:nvGrpSpPr>
            <p:cNvPr id="11" name="Group 34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13" name="Picture 35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Oval 36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alpha val="55000"/>
                    </a:schemeClr>
                  </a:gs>
                  <a:gs pos="50000">
                    <a:schemeClr val="folHlink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folHlink">
                      <a:alpha val="55000"/>
                    </a:schemeClr>
                  </a:gs>
                </a:gsLst>
                <a:lin ang="5400000" scaled="1"/>
              </a:gradFill>
              <a:ln w="50800" algn="ctr">
                <a:solidFill>
                  <a:srgbClr val="5F5F5F">
                    <a:alpha val="2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pic>
          <p:nvPicPr>
            <p:cNvPr id="12" name="Picture 37" descr="Pictur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38"/>
          <p:cNvGrpSpPr>
            <a:grpSpLocks/>
          </p:cNvGrpSpPr>
          <p:nvPr/>
        </p:nvGrpSpPr>
        <p:grpSpPr bwMode="auto">
          <a:xfrm>
            <a:off x="4433888" y="2649538"/>
            <a:ext cx="482600" cy="473075"/>
            <a:chOff x="480" y="1200"/>
            <a:chExt cx="1042" cy="1019"/>
          </a:xfrm>
        </p:grpSpPr>
        <p:grpSp>
          <p:nvGrpSpPr>
            <p:cNvPr id="16" name="Group 39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18" name="Picture 40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Oval 41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alpha val="55000"/>
                    </a:schemeClr>
                  </a:gs>
                  <a:gs pos="50000">
                    <a:schemeClr val="hlink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hlink">
                      <a:alpha val="55000"/>
                    </a:schemeClr>
                  </a:gs>
                </a:gsLst>
                <a:lin ang="5400000" scaled="1"/>
              </a:gradFill>
              <a:ln w="50800" algn="ctr">
                <a:solidFill>
                  <a:srgbClr val="5F5F5F">
                    <a:alpha val="2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pic>
          <p:nvPicPr>
            <p:cNvPr id="17" name="Picture 42" descr="Pictur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43"/>
          <p:cNvGrpSpPr>
            <a:grpSpLocks/>
          </p:cNvGrpSpPr>
          <p:nvPr/>
        </p:nvGrpSpPr>
        <p:grpSpPr bwMode="auto">
          <a:xfrm>
            <a:off x="4586288" y="3395663"/>
            <a:ext cx="482600" cy="473075"/>
            <a:chOff x="480" y="1200"/>
            <a:chExt cx="1042" cy="1019"/>
          </a:xfrm>
        </p:grpSpPr>
        <p:grpSp>
          <p:nvGrpSpPr>
            <p:cNvPr id="21" name="Group 44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23" name="Picture 45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46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55000"/>
                    </a:schemeClr>
                  </a:gs>
                  <a:gs pos="50000">
                    <a:schemeClr val="accent2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5400000" scaled="1"/>
              </a:gradFill>
              <a:ln w="50800" algn="ctr">
                <a:solidFill>
                  <a:srgbClr val="5F5F5F">
                    <a:alpha val="2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pic>
          <p:nvPicPr>
            <p:cNvPr id="22" name="Picture 47" descr="Pictur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48"/>
          <p:cNvGrpSpPr>
            <a:grpSpLocks/>
          </p:cNvGrpSpPr>
          <p:nvPr/>
        </p:nvGrpSpPr>
        <p:grpSpPr bwMode="auto">
          <a:xfrm>
            <a:off x="4467225" y="4154488"/>
            <a:ext cx="482600" cy="473075"/>
            <a:chOff x="480" y="1200"/>
            <a:chExt cx="1042" cy="1019"/>
          </a:xfrm>
        </p:grpSpPr>
        <p:grpSp>
          <p:nvGrpSpPr>
            <p:cNvPr id="26" name="Group 49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28" name="Picture 50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Oval 51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55000"/>
                    </a:schemeClr>
                  </a:gs>
                  <a:gs pos="50000">
                    <a:schemeClr val="accent1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accent1">
                      <a:alpha val="55000"/>
                    </a:schemeClr>
                  </a:gs>
                </a:gsLst>
                <a:lin ang="5400000" scaled="1"/>
              </a:gradFill>
              <a:ln w="57150" algn="ctr">
                <a:solidFill>
                  <a:srgbClr val="5F5F5F">
                    <a:alpha val="2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pic>
          <p:nvPicPr>
            <p:cNvPr id="27" name="Picture 52" descr="Pictur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53"/>
          <p:cNvGrpSpPr>
            <a:grpSpLocks/>
          </p:cNvGrpSpPr>
          <p:nvPr/>
        </p:nvGrpSpPr>
        <p:grpSpPr bwMode="auto">
          <a:xfrm>
            <a:off x="4151313" y="4824413"/>
            <a:ext cx="482600" cy="473075"/>
            <a:chOff x="480" y="1200"/>
            <a:chExt cx="1042" cy="1019"/>
          </a:xfrm>
        </p:grpSpPr>
        <p:grpSp>
          <p:nvGrpSpPr>
            <p:cNvPr id="31" name="Group 54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33" name="Picture 55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Oval 56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9966FF">
                      <a:alpha val="55000"/>
                    </a:srgbClr>
                  </a:gs>
                  <a:gs pos="50000">
                    <a:srgbClr val="9966FF">
                      <a:gamma/>
                      <a:shade val="46275"/>
                      <a:invGamma/>
                      <a:alpha val="89999"/>
                    </a:srgbClr>
                  </a:gs>
                  <a:gs pos="100000">
                    <a:srgbClr val="9966FF">
                      <a:alpha val="55000"/>
                    </a:srgbClr>
                  </a:gs>
                </a:gsLst>
                <a:lin ang="5400000" scaled="1"/>
              </a:gradFill>
              <a:ln w="57150" algn="ctr">
                <a:solidFill>
                  <a:srgbClr val="5F5F5F">
                    <a:alpha val="2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pic>
          <p:nvPicPr>
            <p:cNvPr id="32" name="Picture 57" descr="Pictur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3"/>
          <p:cNvGrpSpPr>
            <a:grpSpLocks/>
          </p:cNvGrpSpPr>
          <p:nvPr/>
        </p:nvGrpSpPr>
        <p:grpSpPr bwMode="auto">
          <a:xfrm>
            <a:off x="3551656" y="5347366"/>
            <a:ext cx="482600" cy="473075"/>
            <a:chOff x="480" y="1200"/>
            <a:chExt cx="1042" cy="1019"/>
          </a:xfrm>
        </p:grpSpPr>
        <p:grpSp>
          <p:nvGrpSpPr>
            <p:cNvPr id="36" name="Group 34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38" name="Picture 35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Oval 36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alpha val="55000"/>
                    </a:schemeClr>
                  </a:gs>
                  <a:gs pos="50000">
                    <a:schemeClr val="folHlink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folHlink">
                      <a:alpha val="55000"/>
                    </a:schemeClr>
                  </a:gs>
                </a:gsLst>
                <a:lin ang="5400000" scaled="1"/>
              </a:gradFill>
              <a:ln w="50800" algn="ctr">
                <a:solidFill>
                  <a:srgbClr val="5F5F5F">
                    <a:alpha val="2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pic>
          <p:nvPicPr>
            <p:cNvPr id="37" name="Picture 37" descr="Pictur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ext Box 28"/>
          <p:cNvSpPr txBox="1">
            <a:spLocks noChangeArrowheads="1"/>
          </p:cNvSpPr>
          <p:nvPr/>
        </p:nvSpPr>
        <p:spPr bwMode="black">
          <a:xfrm>
            <a:off x="4495800" y="1982788"/>
            <a:ext cx="45406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dirty="0" smtClean="0">
                <a:solidFill>
                  <a:srgbClr val="660066"/>
                </a:solidFill>
                <a:latin typeface="Monotype Corsiva" pitchFamily="66" charset="0"/>
              </a:rPr>
              <a:t>Декоративні тканини</a:t>
            </a:r>
            <a:endParaRPr lang="en-US" sz="3200" b="1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black">
          <a:xfrm>
            <a:off x="5103858" y="2584305"/>
            <a:ext cx="35214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dirty="0">
                <a:solidFill>
                  <a:srgbClr val="660066"/>
                </a:solidFill>
                <a:latin typeface="Monotype Corsiva" pitchFamily="66" charset="0"/>
              </a:rPr>
              <a:t>Нитки муліне </a:t>
            </a:r>
            <a:endParaRPr lang="en-US" sz="3200" b="1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black">
          <a:xfrm>
            <a:off x="5220071" y="3275050"/>
            <a:ext cx="32273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dirty="0">
                <a:solidFill>
                  <a:srgbClr val="660066"/>
                </a:solidFill>
                <a:latin typeface="Monotype Corsiva" pitchFamily="66" charset="0"/>
              </a:rPr>
              <a:t>Швейні нитки №50</a:t>
            </a:r>
            <a:endParaRPr lang="en-US" sz="3200" b="1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black">
          <a:xfrm>
            <a:off x="5160992" y="4042788"/>
            <a:ext cx="32273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dirty="0">
                <a:solidFill>
                  <a:srgbClr val="660066"/>
                </a:solidFill>
                <a:latin typeface="Monotype Corsiva" pitchFamily="66" charset="0"/>
              </a:rPr>
              <a:t>Нитки «Ірис» </a:t>
            </a:r>
            <a:endParaRPr lang="en-US" sz="3200" b="1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black">
          <a:xfrm>
            <a:off x="4884182" y="4762591"/>
            <a:ext cx="32273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dirty="0">
                <a:solidFill>
                  <a:srgbClr val="660066"/>
                </a:solidFill>
                <a:latin typeface="Monotype Corsiva" pitchFamily="66" charset="0"/>
              </a:rPr>
              <a:t>Люстерко </a:t>
            </a:r>
            <a:endParaRPr lang="en-US" sz="3200" b="1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black">
          <a:xfrm>
            <a:off x="4218615" y="5452984"/>
            <a:ext cx="32273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dirty="0">
                <a:solidFill>
                  <a:srgbClr val="660066"/>
                </a:solidFill>
                <a:latin typeface="Monotype Corsiva" pitchFamily="66" charset="0"/>
              </a:rPr>
              <a:t>Червоний бісер</a:t>
            </a:r>
            <a:endParaRPr lang="en-US" sz="3200" b="1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pic>
        <p:nvPicPr>
          <p:cNvPr id="46" name="Picture 5" descr="D:\Разное\портфоліо томилець\продукт\фото\IMG_29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25" t="25272" r="45148" b="23444"/>
          <a:stretch/>
        </p:blipFill>
        <p:spPr bwMode="auto">
          <a:xfrm rot="21436458">
            <a:off x="1055650" y="2913910"/>
            <a:ext cx="854252" cy="15493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D:\Разное\портфоліо томилець\продукт\фото\IMG_29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04" r="50000"/>
          <a:stretch/>
        </p:blipFill>
        <p:spPr bwMode="auto">
          <a:xfrm rot="16200000">
            <a:off x="1694341" y="1807518"/>
            <a:ext cx="2012466" cy="260224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D:\Разное\портфоліо томилець\продукт\фото\IMG_29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096" t="48204" r="36469" b="24626"/>
          <a:stretch/>
        </p:blipFill>
        <p:spPr bwMode="auto">
          <a:xfrm rot="2830989">
            <a:off x="1068728" y="4056657"/>
            <a:ext cx="1502327" cy="10092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D:\Разное\портфоліо томилець\продукт\фото\IMG_292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93" t="8854" r="30625" b="4995"/>
          <a:stretch/>
        </p:blipFill>
        <p:spPr bwMode="auto">
          <a:xfrm rot="13456698">
            <a:off x="2799456" y="3176682"/>
            <a:ext cx="1582248" cy="19137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G:\DCIM\100CASIO\CIMG566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56" t="15314" r="9687" b="15937"/>
          <a:stretch/>
        </p:blipFill>
        <p:spPr bwMode="auto">
          <a:xfrm>
            <a:off x="1946256" y="3716214"/>
            <a:ext cx="1102395" cy="1133303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G:\DCIM\100CASIO\CIMG566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713" t="34952" r="31719" b="31142"/>
          <a:stretch/>
        </p:blipFill>
        <p:spPr bwMode="auto">
          <a:xfrm>
            <a:off x="2248052" y="4522038"/>
            <a:ext cx="1098245" cy="9775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985583826"/>
      </p:ext>
    </p:extLst>
  </p:cSld>
  <p:clrMapOvr>
    <a:masterClrMapping/>
  </p:clrMapOvr>
  <p:transition advTm="15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2|2.7|6.5|6.2|4.7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5.3|15.9|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3.7|6.6|13.3|6.4|10.1|0.3|7.4|5.9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5|3.5|5.6|11.5|7|7.4|6.2|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8|1.4|2.5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6.5|3.5|3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9|1.9|2.2|2|2.2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3|6.2|6.3|6.9|5.8|5.1|8.1|9.8"/>
</p:tagLst>
</file>

<file path=ppt/theme/theme1.xml><?xml version="1.0" encoding="utf-8"?>
<a:theme xmlns:a="http://schemas.openxmlformats.org/drawingml/2006/main" name="592TGp_Makeup_light_ani">
  <a:themeElements>
    <a:clrScheme name="Default Design 2">
      <a:dk1>
        <a:srgbClr val="000000"/>
      </a:dk1>
      <a:lt1>
        <a:srgbClr val="FCC5B6"/>
      </a:lt1>
      <a:dk2>
        <a:srgbClr val="660066"/>
      </a:dk2>
      <a:lt2>
        <a:srgbClr val="FFFFFF"/>
      </a:lt2>
      <a:accent1>
        <a:srgbClr val="F29292"/>
      </a:accent1>
      <a:accent2>
        <a:srgbClr val="9DE3A5"/>
      </a:accent2>
      <a:accent3>
        <a:srgbClr val="FDDFD7"/>
      </a:accent3>
      <a:accent4>
        <a:srgbClr val="000000"/>
      </a:accent4>
      <a:accent5>
        <a:srgbClr val="F7C7C7"/>
      </a:accent5>
      <a:accent6>
        <a:srgbClr val="8ECE95"/>
      </a:accent6>
      <a:hlink>
        <a:srgbClr val="D1BCEE"/>
      </a:hlink>
      <a:folHlink>
        <a:srgbClr val="E6CEBC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DF2BB"/>
        </a:lt1>
        <a:dk2>
          <a:srgbClr val="660033"/>
        </a:dk2>
        <a:lt2>
          <a:srgbClr val="FFFFFF"/>
        </a:lt2>
        <a:accent1>
          <a:srgbClr val="FCE988"/>
        </a:accent1>
        <a:accent2>
          <a:srgbClr val="9DEDCD"/>
        </a:accent2>
        <a:accent3>
          <a:srgbClr val="FEF7DA"/>
        </a:accent3>
        <a:accent4>
          <a:srgbClr val="000000"/>
        </a:accent4>
        <a:accent5>
          <a:srgbClr val="FDF2C3"/>
        </a:accent5>
        <a:accent6>
          <a:srgbClr val="8ED7BA"/>
        </a:accent6>
        <a:hlink>
          <a:srgbClr val="FFAD93"/>
        </a:hlink>
        <a:folHlink>
          <a:srgbClr val="A8C1F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CC5B6"/>
        </a:lt1>
        <a:dk2>
          <a:srgbClr val="660066"/>
        </a:dk2>
        <a:lt2>
          <a:srgbClr val="FFFFFF"/>
        </a:lt2>
        <a:accent1>
          <a:srgbClr val="F29292"/>
        </a:accent1>
        <a:accent2>
          <a:srgbClr val="9DE3A5"/>
        </a:accent2>
        <a:accent3>
          <a:srgbClr val="FDDFD7"/>
        </a:accent3>
        <a:accent4>
          <a:srgbClr val="000000"/>
        </a:accent4>
        <a:accent5>
          <a:srgbClr val="F7C7C7"/>
        </a:accent5>
        <a:accent6>
          <a:srgbClr val="8ECE95"/>
        </a:accent6>
        <a:hlink>
          <a:srgbClr val="D1BCEE"/>
        </a:hlink>
        <a:folHlink>
          <a:srgbClr val="E6CEB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C6ECDF"/>
        </a:lt1>
        <a:dk2>
          <a:srgbClr val="003366"/>
        </a:dk2>
        <a:lt2>
          <a:srgbClr val="FFFFFF"/>
        </a:lt2>
        <a:accent1>
          <a:srgbClr val="A4E0CC"/>
        </a:accent1>
        <a:accent2>
          <a:srgbClr val="E8B888"/>
        </a:accent2>
        <a:accent3>
          <a:srgbClr val="DFF4EC"/>
        </a:accent3>
        <a:accent4>
          <a:srgbClr val="000000"/>
        </a:accent4>
        <a:accent5>
          <a:srgbClr val="CFEDE2"/>
        </a:accent5>
        <a:accent6>
          <a:srgbClr val="D2A67B"/>
        </a:accent6>
        <a:hlink>
          <a:srgbClr val="A9CBE9"/>
        </a:hlink>
        <a:folHlink>
          <a:srgbClr val="F2B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592TGp_Makeup_light_ani</Template>
  <TotalTime>1286</TotalTime>
  <Words>96</Words>
  <Application>Microsoft Office PowerPoint</Application>
  <PresentationFormat>Экран (4:3)</PresentationFormat>
  <Paragraphs>35</Paragraphs>
  <Slides>14</Slides>
  <Notes>1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592TGp_Makeup_light_ani</vt:lpstr>
      <vt:lpstr>Слайд 1</vt:lpstr>
      <vt:lpstr>Слайд 2</vt:lpstr>
      <vt:lpstr>                                                    Розробка моделі сумочки             для косметики </vt:lpstr>
      <vt:lpstr>Слайд 4</vt:lpstr>
      <vt:lpstr>Обґрунтування  виробу </vt:lpstr>
      <vt:lpstr>Технічне завдання</vt:lpstr>
      <vt:lpstr>Моделі - аналоги</vt:lpstr>
      <vt:lpstr> Модель - пропозиція</vt:lpstr>
      <vt:lpstr>Добір матеріалів та фурнітури </vt:lpstr>
      <vt:lpstr>Добір інструментів та устаткування</vt:lpstr>
      <vt:lpstr>Робота над проектом</vt:lpstr>
      <vt:lpstr>Висновок</vt:lpstr>
      <vt:lpstr>Реклама </vt:lpstr>
      <vt:lpstr>Дякую за увагу!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1</cp:lastModifiedBy>
  <cp:revision>79</cp:revision>
  <dcterms:created xsi:type="dcterms:W3CDTF">2011-01-17T13:46:58Z</dcterms:created>
  <dcterms:modified xsi:type="dcterms:W3CDTF">2011-03-18T10:37:24Z</dcterms:modified>
</cp:coreProperties>
</file>